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9.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40.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44.xml" ContentType="application/vnd.openxmlformats-officedocument.presentationml.notesSlide+xml"/>
  <Override PartName="/ppt/tags/tag12.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48.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3" r:id="rId1"/>
    <p:sldMasterId id="2147483869" r:id="rId2"/>
    <p:sldMasterId id="2147483875" r:id="rId3"/>
  </p:sldMasterIdLst>
  <p:notesMasterIdLst>
    <p:notesMasterId r:id="rId97"/>
  </p:notesMasterIdLst>
  <p:handoutMasterIdLst>
    <p:handoutMasterId r:id="rId98"/>
  </p:handoutMasterIdLst>
  <p:sldIdLst>
    <p:sldId id="556" r:id="rId4"/>
    <p:sldId id="659" r:id="rId5"/>
    <p:sldId id="440" r:id="rId6"/>
    <p:sldId id="660" r:id="rId7"/>
    <p:sldId id="560" r:id="rId8"/>
    <p:sldId id="561" r:id="rId9"/>
    <p:sldId id="663" r:id="rId10"/>
    <p:sldId id="562" r:id="rId11"/>
    <p:sldId id="588" r:id="rId12"/>
    <p:sldId id="564" r:id="rId13"/>
    <p:sldId id="643" r:id="rId14"/>
    <p:sldId id="645" r:id="rId15"/>
    <p:sldId id="318" r:id="rId16"/>
    <p:sldId id="383" r:id="rId17"/>
    <p:sldId id="384" r:id="rId18"/>
    <p:sldId id="559" r:id="rId19"/>
    <p:sldId id="589" r:id="rId20"/>
    <p:sldId id="642" r:id="rId21"/>
    <p:sldId id="385" r:id="rId22"/>
    <p:sldId id="584" r:id="rId23"/>
    <p:sldId id="392" r:id="rId24"/>
    <p:sldId id="653" r:id="rId25"/>
    <p:sldId id="578" r:id="rId26"/>
    <p:sldId id="644" r:id="rId27"/>
    <p:sldId id="661" r:id="rId28"/>
    <p:sldId id="391" r:id="rId29"/>
    <p:sldId id="407" r:id="rId30"/>
    <p:sldId id="495" r:id="rId31"/>
    <p:sldId id="506" r:id="rId32"/>
    <p:sldId id="502" r:id="rId33"/>
    <p:sldId id="583" r:id="rId34"/>
    <p:sldId id="406" r:id="rId35"/>
    <p:sldId id="579" r:id="rId36"/>
    <p:sldId id="390" r:id="rId37"/>
    <p:sldId id="393" r:id="rId38"/>
    <p:sldId id="593" r:id="rId39"/>
    <p:sldId id="592" r:id="rId40"/>
    <p:sldId id="410" r:id="rId41"/>
    <p:sldId id="591" r:id="rId42"/>
    <p:sldId id="590" r:id="rId43"/>
    <p:sldId id="396" r:id="rId44"/>
    <p:sldId id="549" r:id="rId45"/>
    <p:sldId id="580" r:id="rId46"/>
    <p:sldId id="550" r:id="rId47"/>
    <p:sldId id="551" r:id="rId48"/>
    <p:sldId id="586" r:id="rId49"/>
    <p:sldId id="587" r:id="rId50"/>
    <p:sldId id="594" r:id="rId51"/>
    <p:sldId id="610" r:id="rId52"/>
    <p:sldId id="603" r:id="rId53"/>
    <p:sldId id="604" r:id="rId54"/>
    <p:sldId id="605" r:id="rId55"/>
    <p:sldId id="611" r:id="rId56"/>
    <p:sldId id="612" r:id="rId57"/>
    <p:sldId id="622" r:id="rId58"/>
    <p:sldId id="620" r:id="rId59"/>
    <p:sldId id="600" r:id="rId60"/>
    <p:sldId id="625" r:id="rId61"/>
    <p:sldId id="626" r:id="rId62"/>
    <p:sldId id="621" r:id="rId63"/>
    <p:sldId id="615" r:id="rId64"/>
    <p:sldId id="616" r:id="rId65"/>
    <p:sldId id="618" r:id="rId66"/>
    <p:sldId id="617" r:id="rId67"/>
    <p:sldId id="597" r:id="rId68"/>
    <p:sldId id="633" r:id="rId69"/>
    <p:sldId id="634" r:id="rId70"/>
    <p:sldId id="664" r:id="rId71"/>
    <p:sldId id="639" r:id="rId72"/>
    <p:sldId id="647" r:id="rId73"/>
    <p:sldId id="648" r:id="rId74"/>
    <p:sldId id="649" r:id="rId75"/>
    <p:sldId id="650" r:id="rId76"/>
    <p:sldId id="651" r:id="rId77"/>
    <p:sldId id="652" r:id="rId78"/>
    <p:sldId id="657" r:id="rId79"/>
    <p:sldId id="658" r:id="rId80"/>
    <p:sldId id="281" r:id="rId81"/>
    <p:sldId id="623" r:id="rId82"/>
    <p:sldId id="632" r:id="rId83"/>
    <p:sldId id="641" r:id="rId84"/>
    <p:sldId id="637" r:id="rId85"/>
    <p:sldId id="630" r:id="rId86"/>
    <p:sldId id="631" r:id="rId87"/>
    <p:sldId id="334" r:id="rId88"/>
    <p:sldId id="656" r:id="rId89"/>
    <p:sldId id="325" r:id="rId90"/>
    <p:sldId id="320" r:id="rId91"/>
    <p:sldId id="322" r:id="rId92"/>
    <p:sldId id="319" r:id="rId93"/>
    <p:sldId id="321" r:id="rId94"/>
    <p:sldId id="280" r:id="rId95"/>
    <p:sldId id="326" r:id="rId96"/>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ian Laurenson" initials="" lastIdx="1" clrIdx="0"/>
  <p:cmAuthor id="1" name="Sandy Mathews" initials="SM" lastIdx="6" clrIdx="1">
    <p:extLst>
      <p:ext uri="{19B8F6BF-5375-455C-9EA6-DF929625EA0E}">
        <p15:presenceInfo xmlns:p15="http://schemas.microsoft.com/office/powerpoint/2012/main" userId="S::sandym@lwa.com::49b8659d-d378-4c63-940d-cf05607806c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FFFF00"/>
    <a:srgbClr val="969696"/>
    <a:srgbClr val="E1F0FF"/>
    <a:srgbClr val="7F4010"/>
    <a:srgbClr val="FF9933"/>
    <a:srgbClr val="1B3360"/>
    <a:srgbClr val="777777"/>
    <a:srgbClr val="D0E0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96" autoAdjust="0"/>
    <p:restoredTop sz="83660" autoAdjust="0"/>
  </p:normalViewPr>
  <p:slideViewPr>
    <p:cSldViewPr>
      <p:cViewPr varScale="1">
        <p:scale>
          <a:sx n="69" d="100"/>
          <a:sy n="69" d="100"/>
        </p:scale>
        <p:origin x="624" y="67"/>
      </p:cViewPr>
      <p:guideLst>
        <p:guide orient="horz" pos="2160"/>
        <p:guide pos="3840"/>
      </p:guideLst>
    </p:cSldViewPr>
  </p:slideViewPr>
  <p:outlineViewPr>
    <p:cViewPr>
      <p:scale>
        <a:sx n="33" d="100"/>
        <a:sy n="33" d="100"/>
      </p:scale>
      <p:origin x="0" y="0"/>
    </p:cViewPr>
  </p:outlineViewPr>
  <p:notesTextViewPr>
    <p:cViewPr>
      <p:scale>
        <a:sx n="75" d="100"/>
        <a:sy n="75" d="100"/>
      </p:scale>
      <p:origin x="0" y="0"/>
    </p:cViewPr>
  </p:notesTextViewPr>
  <p:sorterViewPr>
    <p:cViewPr>
      <p:scale>
        <a:sx n="66" d="100"/>
        <a:sy n="66" d="100"/>
      </p:scale>
      <p:origin x="0" y="0"/>
    </p:cViewPr>
  </p:sorterViewPr>
  <p:notesViewPr>
    <p:cSldViewPr>
      <p:cViewPr varScale="1">
        <p:scale>
          <a:sx n="80" d="100"/>
          <a:sy n="80" d="100"/>
        </p:scale>
        <p:origin x="2040"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theme" Target="theme/theme1.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handoutMaster" Target="handoutMasters/handoutMaster1.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8145" cy="464205"/>
          </a:xfrm>
          <a:prstGeom prst="rect">
            <a:avLst/>
          </a:prstGeom>
        </p:spPr>
        <p:txBody>
          <a:bodyPr vert="horz" lIns="92302" tIns="46151" rIns="92302" bIns="46151" rtlCol="0"/>
          <a:lstStyle>
            <a:lvl1pPr algn="l">
              <a:defRPr sz="1200"/>
            </a:lvl1pPr>
          </a:lstStyle>
          <a:p>
            <a:pPr>
              <a:defRPr/>
            </a:pPr>
            <a:endParaRPr lang="en-US" dirty="0"/>
          </a:p>
        </p:txBody>
      </p:sp>
      <p:sp>
        <p:nvSpPr>
          <p:cNvPr id="3" name="Date Placeholder 2"/>
          <p:cNvSpPr>
            <a:spLocks noGrp="1"/>
          </p:cNvSpPr>
          <p:nvPr>
            <p:ph type="dt" sz="quarter" idx="1"/>
          </p:nvPr>
        </p:nvSpPr>
        <p:spPr>
          <a:xfrm>
            <a:off x="3970734" y="2"/>
            <a:ext cx="3038145" cy="464205"/>
          </a:xfrm>
          <a:prstGeom prst="rect">
            <a:avLst/>
          </a:prstGeom>
        </p:spPr>
        <p:txBody>
          <a:bodyPr vert="horz" lIns="92302" tIns="46151" rIns="92302" bIns="46151" rtlCol="0"/>
          <a:lstStyle>
            <a:lvl1pPr algn="r">
              <a:defRPr sz="1200"/>
            </a:lvl1pPr>
          </a:lstStyle>
          <a:p>
            <a:pPr>
              <a:defRPr/>
            </a:pPr>
            <a:endParaRPr lang="en-US" dirty="0"/>
          </a:p>
        </p:txBody>
      </p:sp>
      <p:sp>
        <p:nvSpPr>
          <p:cNvPr id="4" name="Footer Placeholder 3"/>
          <p:cNvSpPr>
            <a:spLocks noGrp="1"/>
          </p:cNvSpPr>
          <p:nvPr>
            <p:ph type="ftr" sz="quarter" idx="2"/>
          </p:nvPr>
        </p:nvSpPr>
        <p:spPr>
          <a:xfrm>
            <a:off x="0" y="8830660"/>
            <a:ext cx="3038145" cy="464205"/>
          </a:xfrm>
          <a:prstGeom prst="rect">
            <a:avLst/>
          </a:prstGeom>
        </p:spPr>
        <p:txBody>
          <a:bodyPr vert="horz" lIns="92302" tIns="46151" rIns="92302" bIns="46151" rtlCol="0" anchor="b"/>
          <a:lstStyle>
            <a:lvl1pPr algn="l">
              <a:defRPr sz="1200"/>
            </a:lvl1pPr>
          </a:lstStyle>
          <a:p>
            <a:pPr>
              <a:defRPr/>
            </a:pPr>
            <a:endParaRPr lang="en-US" dirty="0"/>
          </a:p>
        </p:txBody>
      </p:sp>
      <p:sp>
        <p:nvSpPr>
          <p:cNvPr id="5" name="Slide Number Placeholder 4"/>
          <p:cNvSpPr>
            <a:spLocks noGrp="1"/>
          </p:cNvSpPr>
          <p:nvPr>
            <p:ph type="sldNum" sz="quarter" idx="3"/>
          </p:nvPr>
        </p:nvSpPr>
        <p:spPr>
          <a:xfrm>
            <a:off x="3970734" y="8830660"/>
            <a:ext cx="3038145" cy="464205"/>
          </a:xfrm>
          <a:prstGeom prst="rect">
            <a:avLst/>
          </a:prstGeom>
        </p:spPr>
        <p:txBody>
          <a:bodyPr vert="horz" lIns="92302" tIns="46151" rIns="92302" bIns="46151" rtlCol="0" anchor="b"/>
          <a:lstStyle>
            <a:lvl1pPr algn="r">
              <a:defRPr sz="1200"/>
            </a:lvl1pPr>
          </a:lstStyle>
          <a:p>
            <a:pPr>
              <a:defRPr/>
            </a:pPr>
            <a:fld id="{4A6A81F5-2F59-490C-BB1A-E15AE1ADABFC}" type="slidenum">
              <a:rPr lang="en-US"/>
              <a:pPr>
                <a:defRPr/>
              </a:pPr>
              <a:t>‹#›</a:t>
            </a:fld>
            <a:endParaRPr lang="en-US" dirty="0"/>
          </a:p>
        </p:txBody>
      </p:sp>
    </p:spTree>
    <p:extLst>
      <p:ext uri="{BB962C8B-B14F-4D97-AF65-F5344CB8AC3E}">
        <p14:creationId xmlns:p14="http://schemas.microsoft.com/office/powerpoint/2010/main" val="5735902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8145" cy="464205"/>
          </a:xfrm>
          <a:prstGeom prst="rect">
            <a:avLst/>
          </a:prstGeom>
        </p:spPr>
        <p:txBody>
          <a:bodyPr vert="horz" lIns="92302" tIns="46151" rIns="92302" bIns="46151"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970734" y="2"/>
            <a:ext cx="3038145" cy="464205"/>
          </a:xfrm>
          <a:prstGeom prst="rect">
            <a:avLst/>
          </a:prstGeom>
        </p:spPr>
        <p:txBody>
          <a:bodyPr vert="horz" lIns="92302" tIns="46151" rIns="92302" bIns="46151" rtlCol="0"/>
          <a:lstStyle>
            <a:lvl1pPr algn="r" fontAlgn="auto">
              <a:spcBef>
                <a:spcPts val="0"/>
              </a:spcBef>
              <a:spcAft>
                <a:spcPts val="0"/>
              </a:spcAft>
              <a:defRPr sz="1200">
                <a:latin typeface="+mn-lt"/>
              </a:defRPr>
            </a:lvl1pPr>
          </a:lstStyle>
          <a:p>
            <a:pPr>
              <a:defRPr/>
            </a:pPr>
            <a:fld id="{E52813E9-C795-4464-BAA2-0D7953F76625}" type="datetimeFigureOut">
              <a:rPr lang="en-US"/>
              <a:pPr>
                <a:defRPr/>
              </a:pPr>
              <a:t>12/22/2025</a:t>
            </a:fld>
            <a:endParaRPr lang="en-US" dirty="0"/>
          </a:p>
        </p:txBody>
      </p:sp>
      <p:sp>
        <p:nvSpPr>
          <p:cNvPr id="4" name="Slide Image Placeholder 3"/>
          <p:cNvSpPr>
            <a:spLocks noGrp="1" noRot="1" noChangeAspect="1"/>
          </p:cNvSpPr>
          <p:nvPr>
            <p:ph type="sldImg" idx="2"/>
          </p:nvPr>
        </p:nvSpPr>
        <p:spPr>
          <a:xfrm>
            <a:off x="407988" y="698500"/>
            <a:ext cx="6196012" cy="3486150"/>
          </a:xfrm>
          <a:prstGeom prst="rect">
            <a:avLst/>
          </a:prstGeom>
          <a:noFill/>
          <a:ln w="12700">
            <a:solidFill>
              <a:prstClr val="black"/>
            </a:solidFill>
          </a:ln>
        </p:spPr>
        <p:txBody>
          <a:bodyPr vert="horz" lIns="92302" tIns="46151" rIns="92302" bIns="46151" rtlCol="0" anchor="ctr"/>
          <a:lstStyle/>
          <a:p>
            <a:pPr lvl="0"/>
            <a:endParaRPr lang="en-US" noProof="0" dirty="0"/>
          </a:p>
        </p:txBody>
      </p:sp>
      <p:sp>
        <p:nvSpPr>
          <p:cNvPr id="5" name="Notes Placeholder 4"/>
          <p:cNvSpPr>
            <a:spLocks noGrp="1"/>
          </p:cNvSpPr>
          <p:nvPr>
            <p:ph type="body" sz="quarter" idx="3"/>
          </p:nvPr>
        </p:nvSpPr>
        <p:spPr>
          <a:xfrm>
            <a:off x="701345" y="4416100"/>
            <a:ext cx="5607712" cy="4182457"/>
          </a:xfrm>
          <a:prstGeom prst="rect">
            <a:avLst/>
          </a:prstGeom>
        </p:spPr>
        <p:txBody>
          <a:bodyPr vert="horz" lIns="92302" tIns="46151" rIns="92302" bIns="46151"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30660"/>
            <a:ext cx="3038145" cy="464205"/>
          </a:xfrm>
          <a:prstGeom prst="rect">
            <a:avLst/>
          </a:prstGeom>
        </p:spPr>
        <p:txBody>
          <a:bodyPr vert="horz" lIns="92302" tIns="46151" rIns="92302" bIns="46151" rtlCol="0" anchor="b"/>
          <a:lstStyle>
            <a:lvl1pPr algn="l" fontAlgn="auto">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970734" y="8830660"/>
            <a:ext cx="3038145" cy="464205"/>
          </a:xfrm>
          <a:prstGeom prst="rect">
            <a:avLst/>
          </a:prstGeom>
        </p:spPr>
        <p:txBody>
          <a:bodyPr vert="horz" lIns="92302" tIns="46151" rIns="92302" bIns="46151" rtlCol="0" anchor="b"/>
          <a:lstStyle>
            <a:lvl1pPr algn="r" fontAlgn="auto">
              <a:spcBef>
                <a:spcPts val="0"/>
              </a:spcBef>
              <a:spcAft>
                <a:spcPts val="0"/>
              </a:spcAft>
              <a:defRPr sz="1200">
                <a:latin typeface="+mn-lt"/>
              </a:defRPr>
            </a:lvl1pPr>
          </a:lstStyle>
          <a:p>
            <a:pPr>
              <a:defRPr/>
            </a:pPr>
            <a:fld id="{40E06CF5-019B-465A-8382-D55C704E3EE6}" type="slidenum">
              <a:rPr lang="en-US"/>
              <a:pPr>
                <a:defRPr/>
              </a:pPr>
              <a:t>‹#›</a:t>
            </a:fld>
            <a:endParaRPr lang="en-US" dirty="0"/>
          </a:p>
        </p:txBody>
      </p:sp>
    </p:spTree>
    <p:extLst>
      <p:ext uri="{BB962C8B-B14F-4D97-AF65-F5344CB8AC3E}">
        <p14:creationId xmlns:p14="http://schemas.microsoft.com/office/powerpoint/2010/main" val="23131872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oaklandca.gov/Community/Community-Development/Sustainability-Environment/Creeks-Watershed-and-Stormwater/Green-stormwater-infrastructure"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oaklandca-my.sharepoint.com/:x:/g/personal/mperlmutter_oaklandca_gov/EardgYkUFSxLmM3VGec6lqQBoAEmTliyq26TO4uZIRioSA?e=IWYcHm"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arcg.is/1CWKLu0"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913C67-5B14-B43F-0DE1-FB6E75A821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5B5759-E2F1-AAD1-EBF8-7122B71F6A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794AB7-D905-1343-C22D-096BF4E1BE5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46540BD-FDDB-8228-A081-3EA62FE60008}"/>
              </a:ext>
            </a:extLst>
          </p:cNvPr>
          <p:cNvSpPr>
            <a:spLocks noGrp="1"/>
          </p:cNvSpPr>
          <p:nvPr>
            <p:ph type="sldNum" sz="quarter" idx="5"/>
          </p:nvPr>
        </p:nvSpPr>
        <p:spPr/>
        <p:txBody>
          <a:bodyPr/>
          <a:lstStyle/>
          <a:p>
            <a:pPr>
              <a:defRPr/>
            </a:pPr>
            <a:fld id="{40E06CF5-019B-465A-8382-D55C704E3EE6}" type="slidenum">
              <a:rPr lang="en-US" smtClean="0"/>
              <a:pPr>
                <a:defRPr/>
              </a:pPr>
              <a:t>1</a:t>
            </a:fld>
            <a:endParaRPr lang="en-US" dirty="0"/>
          </a:p>
        </p:txBody>
      </p:sp>
    </p:spTree>
    <p:extLst>
      <p:ext uri="{BB962C8B-B14F-4D97-AF65-F5344CB8AC3E}">
        <p14:creationId xmlns:p14="http://schemas.microsoft.com/office/powerpoint/2010/main" val="39885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0E06CF5-019B-465A-8382-D55C704E3EE6}" type="slidenum">
              <a:rPr lang="en-US" smtClean="0"/>
              <a:pPr>
                <a:defRPr/>
              </a:pPr>
              <a:t>12</a:t>
            </a:fld>
            <a:endParaRPr lang="en-US" dirty="0"/>
          </a:p>
        </p:txBody>
      </p:sp>
    </p:spTree>
    <p:extLst>
      <p:ext uri="{BB962C8B-B14F-4D97-AF65-F5344CB8AC3E}">
        <p14:creationId xmlns:p14="http://schemas.microsoft.com/office/powerpoint/2010/main" val="5954291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8938E-4E0C-1BBD-852D-43D8E6A51D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681A48-BEE1-14B3-9439-B2AF37FF34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8E4C52-4F03-2305-0388-026B6546FD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CA45FD3-635C-1F25-CCEB-DB1EA790EC34}"/>
              </a:ext>
            </a:extLst>
          </p:cNvPr>
          <p:cNvSpPr>
            <a:spLocks noGrp="1"/>
          </p:cNvSpPr>
          <p:nvPr>
            <p:ph type="sldNum" sz="quarter" idx="5"/>
          </p:nvPr>
        </p:nvSpPr>
        <p:spPr/>
        <p:txBody>
          <a:bodyPr/>
          <a:lstStyle/>
          <a:p>
            <a:fld id="{D627A87D-5E98-45AB-8173-6709344BFEB8}" type="slidenum">
              <a:rPr lang="en-US" smtClean="0"/>
              <a:t>13</a:t>
            </a:fld>
            <a:endParaRPr lang="en-US"/>
          </a:p>
        </p:txBody>
      </p:sp>
    </p:spTree>
    <p:extLst>
      <p:ext uri="{BB962C8B-B14F-4D97-AF65-F5344CB8AC3E}">
        <p14:creationId xmlns:p14="http://schemas.microsoft.com/office/powerpoint/2010/main" val="961315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r>
              <a:rPr lang="en-US" baseline="0" dirty="0"/>
              <a:t>It is generally small-scale - receive stormwater from small contributing areas (e.g. a section of road and roof tops). It serves to slow, store and treat stormwater runoff.</a:t>
            </a:r>
          </a:p>
        </p:txBody>
      </p:sp>
      <p:sp>
        <p:nvSpPr>
          <p:cNvPr id="4" name="Slide Number Placeholder 3"/>
          <p:cNvSpPr>
            <a:spLocks noGrp="1"/>
          </p:cNvSpPr>
          <p:nvPr>
            <p:ph type="sldNum" sz="quarter" idx="10"/>
          </p:nvPr>
        </p:nvSpPr>
        <p:spPr/>
        <p:txBody>
          <a:bodyPr/>
          <a:lstStyle/>
          <a:p>
            <a:pPr>
              <a:defRPr/>
            </a:pPr>
            <a:fld id="{40E06CF5-019B-465A-8382-D55C704E3EE6}" type="slidenum">
              <a:rPr lang="en-US" smtClean="0"/>
              <a:pPr>
                <a:defRPr/>
              </a:pPr>
              <a:t>14</a:t>
            </a:fld>
            <a:endParaRPr lang="en-US" dirty="0"/>
          </a:p>
        </p:txBody>
      </p:sp>
    </p:spTree>
    <p:extLst>
      <p:ext uri="{BB962C8B-B14F-4D97-AF65-F5344CB8AC3E}">
        <p14:creationId xmlns:p14="http://schemas.microsoft.com/office/powerpoint/2010/main" val="768595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r>
              <a:rPr lang="en-US" dirty="0"/>
              <a:t>A bioretention area allows for ponding of stormwater, </a:t>
            </a:r>
            <a:r>
              <a:rPr lang="en-US" u="sng" dirty="0">
                <a:solidFill>
                  <a:schemeClr val="tx2">
                    <a:lumMod val="75000"/>
                  </a:schemeClr>
                </a:solidFill>
              </a:rPr>
              <a:t>filtering</a:t>
            </a:r>
            <a:r>
              <a:rPr lang="en-US" dirty="0"/>
              <a:t> it through the planted area and through the soil media. </a:t>
            </a:r>
          </a:p>
          <a:p>
            <a:endParaRPr lang="en-US" dirty="0"/>
          </a:p>
          <a:p>
            <a:r>
              <a:rPr lang="en-US" dirty="0"/>
              <a:t>Some of the water is used up by the plants, while some of it </a:t>
            </a:r>
            <a:r>
              <a:rPr lang="en-US" u="sng" dirty="0">
                <a:solidFill>
                  <a:schemeClr val="tx2">
                    <a:lumMod val="75000"/>
                  </a:schemeClr>
                </a:solidFill>
              </a:rPr>
              <a:t>infiltrates</a:t>
            </a:r>
            <a:r>
              <a:rPr lang="en-US" u="sng" dirty="0"/>
              <a:t> </a:t>
            </a:r>
            <a:r>
              <a:rPr lang="en-US" dirty="0"/>
              <a:t>into the ground where it can replenish the groundwater.</a:t>
            </a:r>
          </a:p>
          <a:p>
            <a:endParaRPr lang="en-US" dirty="0"/>
          </a:p>
          <a:p>
            <a:r>
              <a:rPr lang="en-US" dirty="0"/>
              <a:t>Where site conditions don’t allow for infiltration, a perforated underdrain sends the treated water to the storm drain system.</a:t>
            </a:r>
          </a:p>
          <a:p>
            <a:endParaRPr lang="en-US" baseline="0" dirty="0"/>
          </a:p>
        </p:txBody>
      </p:sp>
      <p:sp>
        <p:nvSpPr>
          <p:cNvPr id="4" name="Slide Number Placeholder 3"/>
          <p:cNvSpPr>
            <a:spLocks noGrp="1"/>
          </p:cNvSpPr>
          <p:nvPr>
            <p:ph type="sldNum" sz="quarter" idx="10"/>
          </p:nvPr>
        </p:nvSpPr>
        <p:spPr/>
        <p:txBody>
          <a:bodyPr/>
          <a:lstStyle/>
          <a:p>
            <a:pPr>
              <a:defRPr/>
            </a:pPr>
            <a:fld id="{40E06CF5-019B-465A-8382-D55C704E3EE6}" type="slidenum">
              <a:rPr lang="en-US" smtClean="0"/>
              <a:pPr>
                <a:defRPr/>
              </a:pPr>
              <a:t>15</a:t>
            </a:fld>
            <a:endParaRPr lang="en-US" dirty="0"/>
          </a:p>
        </p:txBody>
      </p:sp>
    </p:spTree>
    <p:extLst>
      <p:ext uri="{BB962C8B-B14F-4D97-AF65-F5344CB8AC3E}">
        <p14:creationId xmlns:p14="http://schemas.microsoft.com/office/powerpoint/2010/main" val="4106717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D0B99-AF65-E181-2F59-BFD0A29445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5E293A-5018-0A5F-A525-045B0A91A8F3}"/>
              </a:ext>
            </a:extLst>
          </p:cNvPr>
          <p:cNvSpPr>
            <a:spLocks noGrp="1" noRot="1" noChangeAspect="1"/>
          </p:cNvSpPr>
          <p:nvPr>
            <p:ph type="sldImg"/>
          </p:nvPr>
        </p:nvSpPr>
        <p:spPr>
          <a:xfrm>
            <a:off x="407988" y="698500"/>
            <a:ext cx="6196012" cy="3486150"/>
          </a:xfrm>
        </p:spPr>
      </p:sp>
      <p:sp>
        <p:nvSpPr>
          <p:cNvPr id="3" name="Notes Placeholder 2">
            <a:extLst>
              <a:ext uri="{FF2B5EF4-FFF2-40B4-BE49-F238E27FC236}">
                <a16:creationId xmlns:a16="http://schemas.microsoft.com/office/drawing/2014/main" id="{18731549-5BB7-F9F5-F98E-CCFBA1507743}"/>
              </a:ext>
            </a:extLst>
          </p:cNvPr>
          <p:cNvSpPr>
            <a:spLocks noGrp="1"/>
          </p:cNvSpPr>
          <p:nvPr>
            <p:ph type="body" idx="1"/>
          </p:nvPr>
        </p:nvSpPr>
        <p:spPr/>
        <p:txBody>
          <a:bodyPr/>
          <a:lstStyle/>
          <a:p>
            <a:r>
              <a:rPr lang="en-US" baseline="0" dirty="0"/>
              <a:t>Min 5 ft from seasonal high groundwater level – if there is less than 5ft </a:t>
            </a:r>
            <a:r>
              <a:rPr lang="en-US" baseline="0" dirty="0" err="1"/>
              <a:t>bw</a:t>
            </a:r>
            <a:r>
              <a:rPr lang="en-US" baseline="0" dirty="0"/>
              <a:t> bottom of the facility and </a:t>
            </a:r>
            <a:r>
              <a:rPr lang="en-US" baseline="0" dirty="0" err="1"/>
              <a:t>gw</a:t>
            </a:r>
            <a:r>
              <a:rPr lang="en-US" baseline="0" dirty="0"/>
              <a:t>, or infiltration not allowed due to other constraints, impermeable layer should be placed be drain rock and the bottom and the underdrain placed on top of that liner.</a:t>
            </a:r>
          </a:p>
          <a:p>
            <a:r>
              <a:rPr lang="en-US" baseline="0" dirty="0"/>
              <a:t>Setback requirements may vary by agency. Structural/</a:t>
            </a:r>
            <a:r>
              <a:rPr lang="en-US" baseline="0" dirty="0" err="1"/>
              <a:t>geotech</a:t>
            </a:r>
            <a:r>
              <a:rPr lang="en-US" baseline="0" dirty="0"/>
              <a:t> engineer may impose restrictions based on site conditions. </a:t>
            </a:r>
          </a:p>
          <a:p>
            <a:r>
              <a:rPr lang="en-US" baseline="0" dirty="0"/>
              <a:t>Generally min 10’ from buildings.</a:t>
            </a:r>
          </a:p>
          <a:p>
            <a:r>
              <a:rPr lang="en-US" baseline="0" dirty="0"/>
              <a:t>Liners or sleeve utilities may be used if utilities setbacks cannot be met.</a:t>
            </a:r>
          </a:p>
        </p:txBody>
      </p:sp>
      <p:sp>
        <p:nvSpPr>
          <p:cNvPr id="4" name="Slide Number Placeholder 3">
            <a:extLst>
              <a:ext uri="{FF2B5EF4-FFF2-40B4-BE49-F238E27FC236}">
                <a16:creationId xmlns:a16="http://schemas.microsoft.com/office/drawing/2014/main" id="{0B20DC3D-081C-42E8-ADA3-3245878D0E2A}"/>
              </a:ext>
            </a:extLst>
          </p:cNvPr>
          <p:cNvSpPr>
            <a:spLocks noGrp="1"/>
          </p:cNvSpPr>
          <p:nvPr>
            <p:ph type="sldNum" sz="quarter" idx="10"/>
          </p:nvPr>
        </p:nvSpPr>
        <p:spPr/>
        <p:txBody>
          <a:bodyPr/>
          <a:lstStyle/>
          <a:p>
            <a:pPr>
              <a:defRPr/>
            </a:pPr>
            <a:fld id="{40E06CF5-019B-465A-8382-D55C704E3EE6}" type="slidenum">
              <a:rPr lang="en-US" smtClean="0"/>
              <a:pPr>
                <a:defRPr/>
              </a:pPr>
              <a:t>18</a:t>
            </a:fld>
            <a:endParaRPr lang="en-US" dirty="0"/>
          </a:p>
        </p:txBody>
      </p:sp>
    </p:spTree>
    <p:extLst>
      <p:ext uri="{BB962C8B-B14F-4D97-AF65-F5344CB8AC3E}">
        <p14:creationId xmlns:p14="http://schemas.microsoft.com/office/powerpoint/2010/main" val="2999872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40E06CF5-019B-465A-8382-D55C704E3EE6}" type="slidenum">
              <a:rPr lang="en-US" smtClean="0"/>
              <a:pPr>
                <a:defRPr/>
              </a:pPr>
              <a:t>19</a:t>
            </a:fld>
            <a:endParaRPr lang="en-US" dirty="0"/>
          </a:p>
        </p:txBody>
      </p:sp>
    </p:spTree>
    <p:extLst>
      <p:ext uri="{BB962C8B-B14F-4D97-AF65-F5344CB8AC3E}">
        <p14:creationId xmlns:p14="http://schemas.microsoft.com/office/powerpoint/2010/main" val="31193523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C1D71-0E93-FA3F-9032-2ED54FABBE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548E2A-14C9-A262-DD8C-CB283FACB14D}"/>
              </a:ext>
            </a:extLst>
          </p:cNvPr>
          <p:cNvSpPr>
            <a:spLocks noGrp="1" noRot="1" noChangeAspect="1"/>
          </p:cNvSpPr>
          <p:nvPr>
            <p:ph type="sldImg"/>
          </p:nvPr>
        </p:nvSpPr>
        <p:spPr>
          <a:xfrm>
            <a:off x="407988" y="698500"/>
            <a:ext cx="6196012" cy="3486150"/>
          </a:xfrm>
        </p:spPr>
      </p:sp>
      <p:sp>
        <p:nvSpPr>
          <p:cNvPr id="3" name="Notes Placeholder 2">
            <a:extLst>
              <a:ext uri="{FF2B5EF4-FFF2-40B4-BE49-F238E27FC236}">
                <a16:creationId xmlns:a16="http://schemas.microsoft.com/office/drawing/2014/main" id="{E9B7D74B-9309-EFDE-9F38-AFC36372B7B0}"/>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solidFill>
                  <a:srgbClr val="FF0000"/>
                </a:solidFill>
              </a:rPr>
              <a:t>Better drainage management area graphics showing how this works with contours and flow, and what would be ideal for porting into </a:t>
            </a:r>
            <a:r>
              <a:rPr lang="en-US" sz="1200" b="1" dirty="0" err="1">
                <a:solidFill>
                  <a:srgbClr val="FF0000"/>
                </a:solidFill>
              </a:rPr>
              <a:t>AGOL</a:t>
            </a:r>
            <a:r>
              <a:rPr lang="en-US" sz="1200" b="1" dirty="0">
                <a:solidFill>
                  <a:srgbClr val="FF0000"/>
                </a:solidFill>
              </a:rPr>
              <a:t>?</a:t>
            </a:r>
          </a:p>
          <a:p>
            <a:endParaRPr lang="en-US" baseline="0" dirty="0"/>
          </a:p>
        </p:txBody>
      </p:sp>
      <p:sp>
        <p:nvSpPr>
          <p:cNvPr id="4" name="Slide Number Placeholder 3">
            <a:extLst>
              <a:ext uri="{FF2B5EF4-FFF2-40B4-BE49-F238E27FC236}">
                <a16:creationId xmlns:a16="http://schemas.microsoft.com/office/drawing/2014/main" id="{BC7C922F-95A3-79EF-7EFE-25D07BA54287}"/>
              </a:ext>
            </a:extLst>
          </p:cNvPr>
          <p:cNvSpPr>
            <a:spLocks noGrp="1"/>
          </p:cNvSpPr>
          <p:nvPr>
            <p:ph type="sldNum" sz="quarter" idx="10"/>
          </p:nvPr>
        </p:nvSpPr>
        <p:spPr/>
        <p:txBody>
          <a:bodyPr/>
          <a:lstStyle/>
          <a:p>
            <a:pPr>
              <a:defRPr/>
            </a:pPr>
            <a:fld id="{40E06CF5-019B-465A-8382-D55C704E3EE6}" type="slidenum">
              <a:rPr lang="en-US" smtClean="0"/>
              <a:pPr>
                <a:defRPr/>
              </a:pPr>
              <a:t>20</a:t>
            </a:fld>
            <a:endParaRPr lang="en-US" dirty="0"/>
          </a:p>
        </p:txBody>
      </p:sp>
    </p:spTree>
    <p:extLst>
      <p:ext uri="{BB962C8B-B14F-4D97-AF65-F5344CB8AC3E}">
        <p14:creationId xmlns:p14="http://schemas.microsoft.com/office/powerpoint/2010/main" val="27739016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r>
              <a:rPr lang="en-US" baseline="0" dirty="0"/>
              <a:t>Runoff may enter bioretention area as sheet flow, but curb cuts are far more common.</a:t>
            </a:r>
          </a:p>
          <a:p>
            <a:r>
              <a:rPr lang="en-US" baseline="0" dirty="0"/>
              <a:t>Overflow structure in picture looks too low </a:t>
            </a:r>
          </a:p>
          <a:p>
            <a:r>
              <a:rPr lang="en-US" baseline="0" dirty="0"/>
              <a:t>Install overflow structure far from inlet so as not to short-circuit the system</a:t>
            </a:r>
          </a:p>
        </p:txBody>
      </p:sp>
      <p:sp>
        <p:nvSpPr>
          <p:cNvPr id="4" name="Slide Number Placeholder 3"/>
          <p:cNvSpPr>
            <a:spLocks noGrp="1"/>
          </p:cNvSpPr>
          <p:nvPr>
            <p:ph type="sldNum" sz="quarter" idx="10"/>
          </p:nvPr>
        </p:nvSpPr>
        <p:spPr/>
        <p:txBody>
          <a:bodyPr/>
          <a:lstStyle/>
          <a:p>
            <a:pPr>
              <a:defRPr/>
            </a:pPr>
            <a:fld id="{40E06CF5-019B-465A-8382-D55C704E3EE6}" type="slidenum">
              <a:rPr lang="en-US" smtClean="0"/>
              <a:pPr>
                <a:defRPr/>
              </a:pPr>
              <a:t>21</a:t>
            </a:fld>
            <a:endParaRPr lang="en-US" dirty="0"/>
          </a:p>
        </p:txBody>
      </p:sp>
    </p:spTree>
    <p:extLst>
      <p:ext uri="{BB962C8B-B14F-4D97-AF65-F5344CB8AC3E}">
        <p14:creationId xmlns:p14="http://schemas.microsoft.com/office/powerpoint/2010/main" val="40484137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FA723-AE89-3370-CF16-C755B25551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0B1B8B-A470-926D-575A-3E725F9D4F8D}"/>
              </a:ext>
            </a:extLst>
          </p:cNvPr>
          <p:cNvSpPr>
            <a:spLocks noGrp="1" noRot="1" noChangeAspect="1"/>
          </p:cNvSpPr>
          <p:nvPr>
            <p:ph type="sldImg"/>
          </p:nvPr>
        </p:nvSpPr>
        <p:spPr>
          <a:xfrm>
            <a:off x="407988" y="698500"/>
            <a:ext cx="6196012" cy="3486150"/>
          </a:xfrm>
        </p:spPr>
      </p:sp>
      <p:sp>
        <p:nvSpPr>
          <p:cNvPr id="3" name="Notes Placeholder 2">
            <a:extLst>
              <a:ext uri="{FF2B5EF4-FFF2-40B4-BE49-F238E27FC236}">
                <a16:creationId xmlns:a16="http://schemas.microsoft.com/office/drawing/2014/main" id="{B34A6DDA-04F6-0F01-F7A7-08621202B57C}"/>
              </a:ext>
            </a:extLst>
          </p:cNvPr>
          <p:cNvSpPr>
            <a:spLocks noGrp="1"/>
          </p:cNvSpPr>
          <p:nvPr>
            <p:ph type="body" idx="1"/>
          </p:nvPr>
        </p:nvSpPr>
        <p:spPr/>
        <p:txBody>
          <a:bodyPr/>
          <a:lstStyle/>
          <a:p>
            <a:r>
              <a:rPr lang="en-US" baseline="0"/>
              <a:t>Runoff may enter bioretention area as sheet flow, but curb cuts are far more common.</a:t>
            </a:r>
          </a:p>
          <a:p>
            <a:r>
              <a:rPr lang="en-US" baseline="0"/>
              <a:t>Overflow structure in picture looks too low </a:t>
            </a:r>
          </a:p>
          <a:p>
            <a:r>
              <a:rPr lang="en-US" baseline="0"/>
              <a:t>Install overflow structure far from inlet so as not to short-circuit the system</a:t>
            </a:r>
            <a:endParaRPr lang="en-US" baseline="0" dirty="0"/>
          </a:p>
        </p:txBody>
      </p:sp>
      <p:sp>
        <p:nvSpPr>
          <p:cNvPr id="4" name="Slide Number Placeholder 3">
            <a:extLst>
              <a:ext uri="{FF2B5EF4-FFF2-40B4-BE49-F238E27FC236}">
                <a16:creationId xmlns:a16="http://schemas.microsoft.com/office/drawing/2014/main" id="{C2B98FF8-50E3-A20C-1B0C-B7FB175F8ECB}"/>
              </a:ext>
            </a:extLst>
          </p:cNvPr>
          <p:cNvSpPr>
            <a:spLocks noGrp="1"/>
          </p:cNvSpPr>
          <p:nvPr>
            <p:ph type="sldNum" sz="quarter" idx="10"/>
          </p:nvPr>
        </p:nvSpPr>
        <p:spPr/>
        <p:txBody>
          <a:bodyPr/>
          <a:lstStyle/>
          <a:p>
            <a:pPr>
              <a:defRPr/>
            </a:pPr>
            <a:fld id="{40E06CF5-019B-465A-8382-D55C704E3EE6}" type="slidenum">
              <a:rPr lang="en-US" smtClean="0"/>
              <a:pPr>
                <a:defRPr/>
              </a:pPr>
              <a:t>22</a:t>
            </a:fld>
            <a:endParaRPr lang="en-US" dirty="0"/>
          </a:p>
        </p:txBody>
      </p:sp>
    </p:spTree>
    <p:extLst>
      <p:ext uri="{BB962C8B-B14F-4D97-AF65-F5344CB8AC3E}">
        <p14:creationId xmlns:p14="http://schemas.microsoft.com/office/powerpoint/2010/main" val="27306014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3741D-587D-D1CC-4282-5F9CAFA931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E76C3A-B9A9-E2C6-EFB4-39557497A853}"/>
              </a:ext>
            </a:extLst>
          </p:cNvPr>
          <p:cNvSpPr>
            <a:spLocks noGrp="1" noRot="1" noChangeAspect="1"/>
          </p:cNvSpPr>
          <p:nvPr>
            <p:ph type="sldImg"/>
          </p:nvPr>
        </p:nvSpPr>
        <p:spPr>
          <a:xfrm>
            <a:off x="407988" y="698500"/>
            <a:ext cx="6196012" cy="3486150"/>
          </a:xfrm>
        </p:spPr>
      </p:sp>
      <p:sp>
        <p:nvSpPr>
          <p:cNvPr id="3" name="Notes Placeholder 2">
            <a:extLst>
              <a:ext uri="{FF2B5EF4-FFF2-40B4-BE49-F238E27FC236}">
                <a16:creationId xmlns:a16="http://schemas.microsoft.com/office/drawing/2014/main" id="{5D0FEA9A-6D29-D3F2-75B4-6D014D93A8C5}"/>
              </a:ext>
            </a:extLst>
          </p:cNvPr>
          <p:cNvSpPr>
            <a:spLocks noGrp="1"/>
          </p:cNvSpPr>
          <p:nvPr>
            <p:ph type="body" idx="1"/>
          </p:nvPr>
        </p:nvSpPr>
        <p:spPr/>
        <p:txBody>
          <a:bodyPr/>
          <a:lstStyle/>
          <a:p>
            <a:endParaRPr lang="en-US" baseline="0" dirty="0"/>
          </a:p>
        </p:txBody>
      </p:sp>
      <p:sp>
        <p:nvSpPr>
          <p:cNvPr id="4" name="Slide Number Placeholder 3">
            <a:extLst>
              <a:ext uri="{FF2B5EF4-FFF2-40B4-BE49-F238E27FC236}">
                <a16:creationId xmlns:a16="http://schemas.microsoft.com/office/drawing/2014/main" id="{6C2685AD-8018-DAA1-7C93-B720CF66324B}"/>
              </a:ext>
            </a:extLst>
          </p:cNvPr>
          <p:cNvSpPr>
            <a:spLocks noGrp="1"/>
          </p:cNvSpPr>
          <p:nvPr>
            <p:ph type="sldNum" sz="quarter" idx="10"/>
          </p:nvPr>
        </p:nvSpPr>
        <p:spPr/>
        <p:txBody>
          <a:bodyPr/>
          <a:lstStyle/>
          <a:p>
            <a:pPr>
              <a:defRPr/>
            </a:pPr>
            <a:fld id="{40E06CF5-019B-465A-8382-D55C704E3EE6}" type="slidenum">
              <a:rPr lang="en-US" smtClean="0"/>
              <a:pPr>
                <a:defRPr/>
              </a:pPr>
              <a:t>23</a:t>
            </a:fld>
            <a:endParaRPr lang="en-US" dirty="0"/>
          </a:p>
        </p:txBody>
      </p:sp>
    </p:spTree>
    <p:extLst>
      <p:ext uri="{BB962C8B-B14F-4D97-AF65-F5344CB8AC3E}">
        <p14:creationId xmlns:p14="http://schemas.microsoft.com/office/powerpoint/2010/main" val="1456746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training will provide a high-level overview of GSI – what it is, why it’s used, and how it works.</a:t>
            </a:r>
          </a:p>
          <a:p>
            <a:r>
              <a:rPr lang="en-US" sz="1200" kern="1200" dirty="0">
                <a:solidFill>
                  <a:schemeClr val="tx1"/>
                </a:solidFill>
                <a:effectLst/>
                <a:latin typeface="+mn-lt"/>
                <a:ea typeface="+mn-ea"/>
                <a:cs typeface="+mn-cs"/>
              </a:rPr>
              <a:t>Staff responsibilities under our stormwater permit (MRP) will be described.</a:t>
            </a:r>
          </a:p>
          <a:p>
            <a:r>
              <a:rPr lang="en-US" sz="1200" kern="1200" dirty="0">
                <a:solidFill>
                  <a:schemeClr val="tx1"/>
                </a:solidFill>
                <a:effectLst/>
                <a:latin typeface="+mn-lt"/>
                <a:ea typeface="+mn-ea"/>
                <a:cs typeface="+mn-cs"/>
              </a:rPr>
              <a:t>Informational resources will be shared and explained </a:t>
            </a:r>
            <a:r>
              <a:rPr lang="en-US" sz="1200" u="sng" kern="1200" dirty="0">
                <a:solidFill>
                  <a:schemeClr val="tx1"/>
                </a:solidFill>
                <a:effectLst/>
                <a:latin typeface="+mn-lt"/>
                <a:ea typeface="+mn-ea"/>
                <a:cs typeface="+mn-cs"/>
                <a:hlinkClick r:id="rId3"/>
              </a:rPr>
              <a:t>(see this GSI webpage)</a:t>
            </a:r>
            <a:r>
              <a:rPr lang="en-US" sz="1200" kern="1200" dirty="0">
                <a:solidFill>
                  <a:schemeClr val="tx1"/>
                </a:solidFill>
                <a:effectLst/>
                <a:latin typeface="+mn-lt"/>
                <a:ea typeface="+mn-ea"/>
                <a:cs typeface="+mn-cs"/>
              </a:rPr>
              <a:t>, for example</a:t>
            </a:r>
          </a:p>
          <a:p>
            <a:r>
              <a:rPr lang="en-US" sz="1200" kern="1200" dirty="0">
                <a:solidFill>
                  <a:schemeClr val="tx1"/>
                </a:solidFill>
                <a:effectLst/>
                <a:latin typeface="+mn-lt"/>
                <a:ea typeface="+mn-ea"/>
                <a:cs typeface="+mn-cs"/>
              </a:rPr>
              <a:t>Do I need GSI for my project?</a:t>
            </a:r>
          </a:p>
          <a:p>
            <a:r>
              <a:rPr lang="en-US" sz="1200" kern="1200" dirty="0">
                <a:solidFill>
                  <a:schemeClr val="tx1"/>
                </a:solidFill>
                <a:effectLst/>
                <a:latin typeface="+mn-lt"/>
                <a:ea typeface="+mn-ea"/>
                <a:cs typeface="+mn-cs"/>
              </a:rPr>
              <a:t>Technical specs, CAD files, instructions for consultants</a:t>
            </a:r>
          </a:p>
          <a:p>
            <a:r>
              <a:rPr lang="en-US" sz="1200" kern="1200" dirty="0">
                <a:solidFill>
                  <a:schemeClr val="tx1"/>
                </a:solidFill>
                <a:effectLst/>
                <a:latin typeface="+mn-lt"/>
                <a:ea typeface="+mn-ea"/>
                <a:cs typeface="+mn-cs"/>
              </a:rPr>
              <a:t>Reporting resources and tips for an enjoyable summer</a:t>
            </a:r>
          </a:p>
          <a:p>
            <a:endParaRPr lang="en-US" dirty="0"/>
          </a:p>
        </p:txBody>
      </p:sp>
      <p:sp>
        <p:nvSpPr>
          <p:cNvPr id="4" name="Slide Number Placeholder 3"/>
          <p:cNvSpPr>
            <a:spLocks noGrp="1"/>
          </p:cNvSpPr>
          <p:nvPr>
            <p:ph type="sldNum" sz="quarter" idx="5"/>
          </p:nvPr>
        </p:nvSpPr>
        <p:spPr/>
        <p:txBody>
          <a:bodyPr/>
          <a:lstStyle/>
          <a:p>
            <a:pPr>
              <a:defRPr/>
            </a:pPr>
            <a:fld id="{40E06CF5-019B-465A-8382-D55C704E3EE6}" type="slidenum">
              <a:rPr lang="en-US" smtClean="0"/>
              <a:pPr>
                <a:defRPr/>
              </a:pPr>
              <a:t>3</a:t>
            </a:fld>
            <a:endParaRPr lang="en-US" dirty="0"/>
          </a:p>
        </p:txBody>
      </p:sp>
    </p:spTree>
    <p:extLst>
      <p:ext uri="{BB962C8B-B14F-4D97-AF65-F5344CB8AC3E}">
        <p14:creationId xmlns:p14="http://schemas.microsoft.com/office/powerpoint/2010/main" val="22249948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0E06CF5-019B-465A-8382-D55C704E3EE6}" type="slidenum">
              <a:rPr lang="en-US" smtClean="0"/>
              <a:pPr>
                <a:defRPr/>
              </a:pPr>
              <a:t>24</a:t>
            </a:fld>
            <a:endParaRPr lang="en-US" dirty="0"/>
          </a:p>
        </p:txBody>
      </p:sp>
    </p:spTree>
    <p:extLst>
      <p:ext uri="{BB962C8B-B14F-4D97-AF65-F5344CB8AC3E}">
        <p14:creationId xmlns:p14="http://schemas.microsoft.com/office/powerpoint/2010/main" val="27335403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0E06CF5-019B-465A-8382-D55C704E3EE6}" type="slidenum">
              <a:rPr lang="en-US" smtClean="0"/>
              <a:pPr>
                <a:defRPr/>
              </a:pPr>
              <a:t>25</a:t>
            </a:fld>
            <a:endParaRPr lang="en-US" dirty="0"/>
          </a:p>
        </p:txBody>
      </p:sp>
    </p:spTree>
    <p:extLst>
      <p:ext uri="{BB962C8B-B14F-4D97-AF65-F5344CB8AC3E}">
        <p14:creationId xmlns:p14="http://schemas.microsoft.com/office/powerpoint/2010/main" val="19304179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r>
              <a:rPr lang="en-US" baseline="0" dirty="0"/>
              <a:t>Mulch reduces the ability of weeds to establish, keeps soil moist, and replenishes soil nutrients</a:t>
            </a:r>
          </a:p>
        </p:txBody>
      </p:sp>
      <p:sp>
        <p:nvSpPr>
          <p:cNvPr id="4" name="Slide Number Placeholder 3"/>
          <p:cNvSpPr>
            <a:spLocks noGrp="1"/>
          </p:cNvSpPr>
          <p:nvPr>
            <p:ph type="sldNum" sz="quarter" idx="10"/>
          </p:nvPr>
        </p:nvSpPr>
        <p:spPr/>
        <p:txBody>
          <a:bodyPr/>
          <a:lstStyle/>
          <a:p>
            <a:pPr>
              <a:defRPr/>
            </a:pPr>
            <a:fld id="{40E06CF5-019B-465A-8382-D55C704E3EE6}" type="slidenum">
              <a:rPr lang="en-US" smtClean="0"/>
              <a:pPr>
                <a:defRPr/>
              </a:pPr>
              <a:t>26</a:t>
            </a:fld>
            <a:endParaRPr lang="en-US" dirty="0"/>
          </a:p>
        </p:txBody>
      </p:sp>
    </p:spTree>
    <p:extLst>
      <p:ext uri="{BB962C8B-B14F-4D97-AF65-F5344CB8AC3E}">
        <p14:creationId xmlns:p14="http://schemas.microsoft.com/office/powerpoint/2010/main" val="3863547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40E06CF5-019B-465A-8382-D55C704E3EE6}" type="slidenum">
              <a:rPr lang="en-US" smtClean="0"/>
              <a:pPr>
                <a:defRPr/>
              </a:pPr>
              <a:t>27</a:t>
            </a:fld>
            <a:endParaRPr lang="en-US" dirty="0"/>
          </a:p>
        </p:txBody>
      </p:sp>
    </p:spTree>
    <p:extLst>
      <p:ext uri="{BB962C8B-B14F-4D97-AF65-F5344CB8AC3E}">
        <p14:creationId xmlns:p14="http://schemas.microsoft.com/office/powerpoint/2010/main" val="3517613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4995" eaLnBrk="0" hangingPunct="0">
              <a:spcBef>
                <a:spcPct val="30000"/>
              </a:spcBef>
              <a:defRPr sz="1300">
                <a:solidFill>
                  <a:schemeClr val="tx1"/>
                </a:solidFill>
                <a:latin typeface="Arial" panose="020B0604020202020204" pitchFamily="34" charset="0"/>
              </a:defRPr>
            </a:lvl1pPr>
            <a:lvl2pPr marL="785257" indent="-302021" defTabSz="994995" eaLnBrk="0" hangingPunct="0">
              <a:spcBef>
                <a:spcPct val="30000"/>
              </a:spcBef>
              <a:defRPr sz="1300">
                <a:solidFill>
                  <a:schemeClr val="tx1"/>
                </a:solidFill>
                <a:latin typeface="Arial" panose="020B0604020202020204" pitchFamily="34" charset="0"/>
              </a:defRPr>
            </a:lvl2pPr>
            <a:lvl3pPr marL="1208088" indent="-241617" defTabSz="994995" eaLnBrk="0" hangingPunct="0">
              <a:spcBef>
                <a:spcPct val="30000"/>
              </a:spcBef>
              <a:defRPr sz="1300">
                <a:solidFill>
                  <a:schemeClr val="tx1"/>
                </a:solidFill>
                <a:latin typeface="Arial" panose="020B0604020202020204" pitchFamily="34" charset="0"/>
              </a:defRPr>
            </a:lvl3pPr>
            <a:lvl4pPr marL="1691323" indent="-241617" defTabSz="994995" eaLnBrk="0" hangingPunct="0">
              <a:spcBef>
                <a:spcPct val="30000"/>
              </a:spcBef>
              <a:defRPr sz="1300">
                <a:solidFill>
                  <a:schemeClr val="tx1"/>
                </a:solidFill>
                <a:latin typeface="Arial" panose="020B0604020202020204" pitchFamily="34" charset="0"/>
              </a:defRPr>
            </a:lvl4pPr>
            <a:lvl5pPr marL="2174559" indent="-241617" defTabSz="994995" eaLnBrk="0" hangingPunct="0">
              <a:spcBef>
                <a:spcPct val="30000"/>
              </a:spcBef>
              <a:defRPr sz="1300">
                <a:solidFill>
                  <a:schemeClr val="tx1"/>
                </a:solidFill>
                <a:latin typeface="Arial" panose="020B0604020202020204" pitchFamily="34" charset="0"/>
              </a:defRPr>
            </a:lvl5pPr>
            <a:lvl6pPr marL="2657795" indent="-241617" defTabSz="994995" eaLnBrk="0" fontAlgn="base" hangingPunct="0">
              <a:spcBef>
                <a:spcPct val="30000"/>
              </a:spcBef>
              <a:spcAft>
                <a:spcPct val="0"/>
              </a:spcAft>
              <a:defRPr sz="1300">
                <a:solidFill>
                  <a:schemeClr val="tx1"/>
                </a:solidFill>
                <a:latin typeface="Arial" panose="020B0604020202020204" pitchFamily="34" charset="0"/>
              </a:defRPr>
            </a:lvl6pPr>
            <a:lvl7pPr marL="3141029" indent="-241617" defTabSz="994995" eaLnBrk="0" fontAlgn="base" hangingPunct="0">
              <a:spcBef>
                <a:spcPct val="30000"/>
              </a:spcBef>
              <a:spcAft>
                <a:spcPct val="0"/>
              </a:spcAft>
              <a:defRPr sz="1300">
                <a:solidFill>
                  <a:schemeClr val="tx1"/>
                </a:solidFill>
                <a:latin typeface="Arial" panose="020B0604020202020204" pitchFamily="34" charset="0"/>
              </a:defRPr>
            </a:lvl7pPr>
            <a:lvl8pPr marL="3624265" indent="-241617" defTabSz="994995" eaLnBrk="0" fontAlgn="base" hangingPunct="0">
              <a:spcBef>
                <a:spcPct val="30000"/>
              </a:spcBef>
              <a:spcAft>
                <a:spcPct val="0"/>
              </a:spcAft>
              <a:defRPr sz="1300">
                <a:solidFill>
                  <a:schemeClr val="tx1"/>
                </a:solidFill>
                <a:latin typeface="Arial" panose="020B0604020202020204" pitchFamily="34" charset="0"/>
              </a:defRPr>
            </a:lvl8pPr>
            <a:lvl9pPr marL="4107501" indent="-241617" defTabSz="994995" eaLnBrk="0" fontAlgn="base" hangingPunct="0">
              <a:spcBef>
                <a:spcPct val="30000"/>
              </a:spcBef>
              <a:spcAft>
                <a:spcPct val="0"/>
              </a:spcAft>
              <a:defRPr sz="1300">
                <a:solidFill>
                  <a:schemeClr val="tx1"/>
                </a:solidFill>
                <a:latin typeface="Arial" panose="020B0604020202020204" pitchFamily="34" charset="0"/>
              </a:defRPr>
            </a:lvl9pPr>
          </a:lstStyle>
          <a:p>
            <a:pPr eaLnBrk="1" hangingPunct="1">
              <a:spcBef>
                <a:spcPct val="0"/>
              </a:spcBef>
            </a:pPr>
            <a:fld id="{F1D6E4F2-ED1D-4520-88D1-C63F26CBC78C}" type="slidenum">
              <a:rPr lang="en-US" altLang="en-US">
                <a:solidFill>
                  <a:srgbClr val="000000"/>
                </a:solidFill>
              </a:rPr>
              <a:pPr eaLnBrk="1" hangingPunct="1">
                <a:spcBef>
                  <a:spcPct val="0"/>
                </a:spcBef>
              </a:pPr>
              <a:t>28</a:t>
            </a:fld>
            <a:endParaRPr lang="en-US" altLang="en-US">
              <a:solidFill>
                <a:srgbClr val="000000"/>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9617838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r>
              <a:rPr lang="en-US" baseline="0" dirty="0"/>
              <a:t>The BSM ensures good long-term infiltration and moisture retention to support healthy plants.</a:t>
            </a:r>
          </a:p>
          <a:p>
            <a:r>
              <a:rPr lang="en-US" baseline="0" dirty="0"/>
              <a:t>See Regional Board requirements and Appendix K of the Alameda County C.3 Manual. </a:t>
            </a:r>
          </a:p>
        </p:txBody>
      </p:sp>
      <p:sp>
        <p:nvSpPr>
          <p:cNvPr id="4" name="Slide Number Placeholder 3"/>
          <p:cNvSpPr>
            <a:spLocks noGrp="1"/>
          </p:cNvSpPr>
          <p:nvPr>
            <p:ph type="sldNum" sz="quarter" idx="10"/>
          </p:nvPr>
        </p:nvSpPr>
        <p:spPr/>
        <p:txBody>
          <a:bodyPr/>
          <a:lstStyle/>
          <a:p>
            <a:pPr>
              <a:defRPr/>
            </a:pPr>
            <a:fld id="{40E06CF5-019B-465A-8382-D55C704E3EE6}" type="slidenum">
              <a:rPr lang="en-US" smtClean="0"/>
              <a:pPr>
                <a:defRPr/>
              </a:pPr>
              <a:t>32</a:t>
            </a:fld>
            <a:endParaRPr lang="en-US" dirty="0"/>
          </a:p>
        </p:txBody>
      </p:sp>
    </p:spTree>
    <p:extLst>
      <p:ext uri="{BB962C8B-B14F-4D97-AF65-F5344CB8AC3E}">
        <p14:creationId xmlns:p14="http://schemas.microsoft.com/office/powerpoint/2010/main" val="36755057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r>
              <a:rPr lang="en-US" baseline="0" dirty="0"/>
              <a:t>Underdrain – may be required by local agencies even at sites with good soil drainage. Recommended for sites with poor native soils (saturated hydraulic conductivity &lt; 1.6 in/</a:t>
            </a:r>
            <a:r>
              <a:rPr lang="en-US" baseline="0" dirty="0" err="1"/>
              <a:t>hr</a:t>
            </a:r>
            <a:r>
              <a:rPr lang="en-US" baseline="0" dirty="0"/>
              <a:t>)</a:t>
            </a:r>
          </a:p>
          <a:p>
            <a:r>
              <a:rPr lang="en-US" baseline="0" dirty="0"/>
              <a:t>Should have cleanouts</a:t>
            </a:r>
          </a:p>
          <a:p>
            <a:r>
              <a:rPr lang="en-US" sz="1200" b="0" i="0" u="none" strike="noStrike" kern="1200" baseline="0" dirty="0">
                <a:solidFill>
                  <a:schemeClr val="tx1"/>
                </a:solidFill>
                <a:latin typeface="+mn-lt"/>
                <a:ea typeface="+mn-ea"/>
                <a:cs typeface="+mn-cs"/>
              </a:rPr>
              <a:t>A bioretention area that is unlined and has a raised underdrain in the underlying rock layer to promote infiltration may also be called a “</a:t>
            </a:r>
            <a:r>
              <a:rPr lang="en-US" sz="1200" b="0" i="0" u="none" strike="noStrike" kern="1200" baseline="0" dirty="0" err="1">
                <a:solidFill>
                  <a:schemeClr val="tx1"/>
                </a:solidFill>
                <a:latin typeface="+mn-lt"/>
                <a:ea typeface="+mn-ea"/>
                <a:cs typeface="+mn-cs"/>
              </a:rPr>
              <a:t>bioinfiltration</a:t>
            </a:r>
            <a:r>
              <a:rPr lang="en-US" sz="1200" b="0" i="0" u="none" strike="noStrike" kern="1200" baseline="0" dirty="0">
                <a:solidFill>
                  <a:schemeClr val="tx1"/>
                </a:solidFill>
                <a:latin typeface="+mn-lt"/>
                <a:ea typeface="+mn-ea"/>
                <a:cs typeface="+mn-cs"/>
              </a:rPr>
              <a:t> area”.</a:t>
            </a:r>
            <a:endParaRPr lang="en-US" baseline="0" dirty="0"/>
          </a:p>
        </p:txBody>
      </p:sp>
      <p:sp>
        <p:nvSpPr>
          <p:cNvPr id="4" name="Slide Number Placeholder 3"/>
          <p:cNvSpPr>
            <a:spLocks noGrp="1"/>
          </p:cNvSpPr>
          <p:nvPr>
            <p:ph type="sldNum" sz="quarter" idx="10"/>
          </p:nvPr>
        </p:nvSpPr>
        <p:spPr/>
        <p:txBody>
          <a:bodyPr/>
          <a:lstStyle/>
          <a:p>
            <a:pPr>
              <a:defRPr/>
            </a:pPr>
            <a:fld id="{40E06CF5-019B-465A-8382-D55C704E3EE6}" type="slidenum">
              <a:rPr lang="en-US" smtClean="0"/>
              <a:pPr>
                <a:defRPr/>
              </a:pPr>
              <a:t>34</a:t>
            </a:fld>
            <a:endParaRPr lang="en-US" dirty="0"/>
          </a:p>
        </p:txBody>
      </p:sp>
    </p:spTree>
    <p:extLst>
      <p:ext uri="{BB962C8B-B14F-4D97-AF65-F5344CB8AC3E}">
        <p14:creationId xmlns:p14="http://schemas.microsoft.com/office/powerpoint/2010/main" val="31746728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r>
              <a:rPr lang="en-US" baseline="0" dirty="0"/>
              <a:t>Point out all the elements previously discussed:</a:t>
            </a:r>
          </a:p>
          <a:p>
            <a:r>
              <a:rPr lang="en-US" baseline="0" dirty="0"/>
              <a:t>3.1 slopes</a:t>
            </a:r>
          </a:p>
          <a:p>
            <a:r>
              <a:rPr lang="en-US" baseline="0" dirty="0"/>
              <a:t>18” min BSM</a:t>
            </a:r>
          </a:p>
          <a:p>
            <a:r>
              <a:rPr lang="en-US" baseline="0" dirty="0"/>
              <a:t>12” min Class 2 permeable material</a:t>
            </a:r>
          </a:p>
          <a:p>
            <a:r>
              <a:rPr lang="en-US" baseline="0" dirty="0"/>
              <a:t>6” min height of inlet</a:t>
            </a:r>
          </a:p>
          <a:p>
            <a:r>
              <a:rPr lang="en-US" baseline="0" dirty="0"/>
              <a:t>Perforated drain with 0.5% min slope</a:t>
            </a:r>
          </a:p>
          <a:p>
            <a:r>
              <a:rPr lang="en-US" baseline="0" dirty="0"/>
              <a:t>UNCOMPACTED subgrade</a:t>
            </a:r>
          </a:p>
        </p:txBody>
      </p:sp>
      <p:sp>
        <p:nvSpPr>
          <p:cNvPr id="4" name="Slide Number Placeholder 3"/>
          <p:cNvSpPr>
            <a:spLocks noGrp="1"/>
          </p:cNvSpPr>
          <p:nvPr>
            <p:ph type="sldNum" sz="quarter" idx="10"/>
          </p:nvPr>
        </p:nvSpPr>
        <p:spPr/>
        <p:txBody>
          <a:bodyPr/>
          <a:lstStyle/>
          <a:p>
            <a:pPr>
              <a:defRPr/>
            </a:pPr>
            <a:fld id="{40E06CF5-019B-465A-8382-D55C704E3EE6}" type="slidenum">
              <a:rPr lang="en-US" smtClean="0"/>
              <a:pPr>
                <a:defRPr/>
              </a:pPr>
              <a:t>35</a:t>
            </a:fld>
            <a:endParaRPr lang="en-US" dirty="0"/>
          </a:p>
        </p:txBody>
      </p:sp>
    </p:spTree>
    <p:extLst>
      <p:ext uri="{BB962C8B-B14F-4D97-AF65-F5344CB8AC3E}">
        <p14:creationId xmlns:p14="http://schemas.microsoft.com/office/powerpoint/2010/main" val="4006454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EE155-99E8-DEB1-5FAB-A9AF4041A3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0FA7D9-72CB-0B27-4D83-2405E2608422}"/>
              </a:ext>
            </a:extLst>
          </p:cNvPr>
          <p:cNvSpPr>
            <a:spLocks noGrp="1" noRot="1" noChangeAspect="1"/>
          </p:cNvSpPr>
          <p:nvPr>
            <p:ph type="sldImg"/>
          </p:nvPr>
        </p:nvSpPr>
        <p:spPr>
          <a:xfrm>
            <a:off x="407988" y="698500"/>
            <a:ext cx="6196012" cy="3486150"/>
          </a:xfrm>
        </p:spPr>
      </p:sp>
      <p:sp>
        <p:nvSpPr>
          <p:cNvPr id="3" name="Notes Placeholder 2">
            <a:extLst>
              <a:ext uri="{FF2B5EF4-FFF2-40B4-BE49-F238E27FC236}">
                <a16:creationId xmlns:a16="http://schemas.microsoft.com/office/drawing/2014/main" id="{01D9662D-90D1-867A-AC22-245F95DA9FC5}"/>
              </a:ext>
            </a:extLst>
          </p:cNvPr>
          <p:cNvSpPr>
            <a:spLocks noGrp="1"/>
          </p:cNvSpPr>
          <p:nvPr>
            <p:ph type="body" idx="1"/>
          </p:nvPr>
        </p:nvSpPr>
        <p:spPr/>
        <p:txBody>
          <a:bodyPr/>
          <a:lstStyle/>
          <a:p>
            <a:r>
              <a:rPr lang="en-US" baseline="0" dirty="0"/>
              <a:t>https://cleanwaterprogram.org/wp-content/uploads/2024/05/C3TG-8.2-compiled-20240519.pdf</a:t>
            </a:r>
          </a:p>
        </p:txBody>
      </p:sp>
      <p:sp>
        <p:nvSpPr>
          <p:cNvPr id="4" name="Slide Number Placeholder 3">
            <a:extLst>
              <a:ext uri="{FF2B5EF4-FFF2-40B4-BE49-F238E27FC236}">
                <a16:creationId xmlns:a16="http://schemas.microsoft.com/office/drawing/2014/main" id="{3B6DB039-94AB-7F14-8315-FD50D6E2DD1B}"/>
              </a:ext>
            </a:extLst>
          </p:cNvPr>
          <p:cNvSpPr>
            <a:spLocks noGrp="1"/>
          </p:cNvSpPr>
          <p:nvPr>
            <p:ph type="sldNum" sz="quarter" idx="10"/>
          </p:nvPr>
        </p:nvSpPr>
        <p:spPr/>
        <p:txBody>
          <a:bodyPr/>
          <a:lstStyle/>
          <a:p>
            <a:pPr>
              <a:defRPr/>
            </a:pPr>
            <a:fld id="{40E06CF5-019B-465A-8382-D55C704E3EE6}" type="slidenum">
              <a:rPr lang="en-US" smtClean="0"/>
              <a:pPr>
                <a:defRPr/>
              </a:pPr>
              <a:t>36</a:t>
            </a:fld>
            <a:endParaRPr lang="en-US" dirty="0"/>
          </a:p>
        </p:txBody>
      </p:sp>
    </p:spTree>
    <p:extLst>
      <p:ext uri="{BB962C8B-B14F-4D97-AF65-F5344CB8AC3E}">
        <p14:creationId xmlns:p14="http://schemas.microsoft.com/office/powerpoint/2010/main" val="42500634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r>
              <a:rPr lang="en-US" baseline="0" dirty="0"/>
              <a:t>High compaction results in low infiltration rate.</a:t>
            </a:r>
          </a:p>
          <a:p>
            <a:r>
              <a:rPr lang="en-US" baseline="0" dirty="0"/>
              <a:t>Over compaction means compaction of soils/materials to the point where they do not function as intended. One must ALWAYS be concerned with over-compaction of soils and materials.</a:t>
            </a:r>
          </a:p>
        </p:txBody>
      </p:sp>
      <p:sp>
        <p:nvSpPr>
          <p:cNvPr id="4" name="Slide Number Placeholder 3"/>
          <p:cNvSpPr>
            <a:spLocks noGrp="1"/>
          </p:cNvSpPr>
          <p:nvPr>
            <p:ph type="sldNum" sz="quarter" idx="10"/>
          </p:nvPr>
        </p:nvSpPr>
        <p:spPr/>
        <p:txBody>
          <a:bodyPr/>
          <a:lstStyle/>
          <a:p>
            <a:pPr>
              <a:defRPr/>
            </a:pPr>
            <a:fld id="{40E06CF5-019B-465A-8382-D55C704E3EE6}" type="slidenum">
              <a:rPr lang="en-US" smtClean="0"/>
              <a:pPr>
                <a:defRPr/>
              </a:pPr>
              <a:t>38</a:t>
            </a:fld>
            <a:endParaRPr lang="en-US" dirty="0"/>
          </a:p>
        </p:txBody>
      </p:sp>
    </p:spTree>
    <p:extLst>
      <p:ext uri="{BB962C8B-B14F-4D97-AF65-F5344CB8AC3E}">
        <p14:creationId xmlns:p14="http://schemas.microsoft.com/office/powerpoint/2010/main" val="2890352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Urbanization and conversion of natural areas with permeable surfaces and plant canopy to impervious cityscapes has two big impacts on our water </a:t>
            </a:r>
            <a:r>
              <a:rPr lang="en-US" dirty="0" err="1"/>
              <a:t>systesm</a:t>
            </a:r>
            <a:endParaRPr lang="en-US" dirty="0"/>
          </a:p>
          <a:p>
            <a:endParaRPr lang="en-US" dirty="0"/>
          </a:p>
          <a:p>
            <a:pPr marL="228600" indent="-228600">
              <a:buAutoNum type="arabicParenR"/>
            </a:pPr>
            <a:r>
              <a:rPr lang="en-US" dirty="0"/>
              <a:t>More pollution sources in the environment – and this pollution readily flows from hard surfaces to storm drains that connect to creeks, lakes, bay and eventually ocean</a:t>
            </a:r>
          </a:p>
          <a:p>
            <a:pPr marL="228600" indent="-228600">
              <a:buAutoNum type="arabicParenR"/>
            </a:pPr>
            <a:r>
              <a:rPr lang="en-US" dirty="0"/>
              <a:t>Hardened landscapes direct water downstream, rather than down into the ground – into a pulse of flow through the storm drain system.  Cities are designed to drain quickly to prevent flooding and standing water.  With no where to percolate into, stormwater shoots through the drainage system</a:t>
            </a:r>
          </a:p>
          <a:p>
            <a:pPr marL="228600" indent="-228600">
              <a:buAutoNum type="arabicParenR"/>
            </a:pPr>
            <a:endParaRPr lang="en-US" dirty="0"/>
          </a:p>
          <a:p>
            <a:pPr marL="0" indent="0">
              <a:buNone/>
            </a:pPr>
            <a:r>
              <a:rPr lang="en-US" dirty="0"/>
              <a:t>Pollution to Pipeline Problem</a:t>
            </a:r>
          </a:p>
        </p:txBody>
      </p:sp>
      <p:sp>
        <p:nvSpPr>
          <p:cNvPr id="4" name="Slide Number Placeholder 3"/>
          <p:cNvSpPr>
            <a:spLocks noGrp="1"/>
          </p:cNvSpPr>
          <p:nvPr>
            <p:ph type="sldNum" sz="quarter" idx="5"/>
          </p:nvPr>
        </p:nvSpPr>
        <p:spPr/>
        <p:txBody>
          <a:bodyPr/>
          <a:lstStyle/>
          <a:p>
            <a:pPr>
              <a:defRPr/>
            </a:pPr>
            <a:fld id="{40E06CF5-019B-465A-8382-D55C704E3EE6}" type="slidenum">
              <a:rPr lang="en-US" smtClean="0"/>
              <a:pPr>
                <a:defRPr/>
              </a:pPr>
              <a:t>5</a:t>
            </a:fld>
            <a:endParaRPr lang="en-US" dirty="0"/>
          </a:p>
        </p:txBody>
      </p:sp>
    </p:spTree>
    <p:extLst>
      <p:ext uri="{BB962C8B-B14F-4D97-AF65-F5344CB8AC3E}">
        <p14:creationId xmlns:p14="http://schemas.microsoft.com/office/powerpoint/2010/main" val="42443727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64B85-1AE0-E0C2-AABA-0A8F0B757F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00AA68-2689-1258-4829-0653ADDCBD1F}"/>
              </a:ext>
            </a:extLst>
          </p:cNvPr>
          <p:cNvSpPr>
            <a:spLocks noGrp="1" noRot="1" noChangeAspect="1"/>
          </p:cNvSpPr>
          <p:nvPr>
            <p:ph type="sldImg"/>
          </p:nvPr>
        </p:nvSpPr>
        <p:spPr>
          <a:xfrm>
            <a:off x="407988" y="698500"/>
            <a:ext cx="6196012" cy="3486150"/>
          </a:xfrm>
        </p:spPr>
      </p:sp>
      <p:sp>
        <p:nvSpPr>
          <p:cNvPr id="3" name="Notes Placeholder 2">
            <a:extLst>
              <a:ext uri="{FF2B5EF4-FFF2-40B4-BE49-F238E27FC236}">
                <a16:creationId xmlns:a16="http://schemas.microsoft.com/office/drawing/2014/main" id="{8A078BB2-AF84-FAEE-69C1-12991487B21D}"/>
              </a:ext>
            </a:extLst>
          </p:cNvPr>
          <p:cNvSpPr>
            <a:spLocks noGrp="1"/>
          </p:cNvSpPr>
          <p:nvPr>
            <p:ph type="body" idx="1"/>
          </p:nvPr>
        </p:nvSpPr>
        <p:spPr/>
        <p:txBody>
          <a:bodyPr/>
          <a:lstStyle/>
          <a:p>
            <a:endParaRPr lang="en-US" baseline="0" dirty="0"/>
          </a:p>
        </p:txBody>
      </p:sp>
      <p:sp>
        <p:nvSpPr>
          <p:cNvPr id="4" name="Slide Number Placeholder 3">
            <a:extLst>
              <a:ext uri="{FF2B5EF4-FFF2-40B4-BE49-F238E27FC236}">
                <a16:creationId xmlns:a16="http://schemas.microsoft.com/office/drawing/2014/main" id="{8E3CFBAF-D3F5-66EF-075D-5F0EC1B995EA}"/>
              </a:ext>
            </a:extLst>
          </p:cNvPr>
          <p:cNvSpPr>
            <a:spLocks noGrp="1"/>
          </p:cNvSpPr>
          <p:nvPr>
            <p:ph type="sldNum" sz="quarter" idx="10"/>
          </p:nvPr>
        </p:nvSpPr>
        <p:spPr/>
        <p:txBody>
          <a:bodyPr/>
          <a:lstStyle/>
          <a:p>
            <a:pPr>
              <a:defRPr/>
            </a:pPr>
            <a:fld id="{40E06CF5-019B-465A-8382-D55C704E3EE6}" type="slidenum">
              <a:rPr lang="en-US" smtClean="0"/>
              <a:pPr>
                <a:defRPr/>
              </a:pPr>
              <a:t>39</a:t>
            </a:fld>
            <a:endParaRPr lang="en-US" dirty="0"/>
          </a:p>
        </p:txBody>
      </p:sp>
    </p:spTree>
    <p:extLst>
      <p:ext uri="{BB962C8B-B14F-4D97-AF65-F5344CB8AC3E}">
        <p14:creationId xmlns:p14="http://schemas.microsoft.com/office/powerpoint/2010/main" val="4523322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9BD9A-2B0E-9BF9-A2D8-B30A06EBBB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F7884B-90B4-A24E-8C33-FE6A6DA4D839}"/>
              </a:ext>
            </a:extLst>
          </p:cNvPr>
          <p:cNvSpPr>
            <a:spLocks noGrp="1" noRot="1" noChangeAspect="1"/>
          </p:cNvSpPr>
          <p:nvPr>
            <p:ph type="sldImg"/>
          </p:nvPr>
        </p:nvSpPr>
        <p:spPr>
          <a:xfrm>
            <a:off x="407988" y="698500"/>
            <a:ext cx="6196012" cy="3486150"/>
          </a:xfrm>
        </p:spPr>
      </p:sp>
      <p:sp>
        <p:nvSpPr>
          <p:cNvPr id="3" name="Notes Placeholder 2">
            <a:extLst>
              <a:ext uri="{FF2B5EF4-FFF2-40B4-BE49-F238E27FC236}">
                <a16:creationId xmlns:a16="http://schemas.microsoft.com/office/drawing/2014/main" id="{99EA65FD-1BA7-EF0B-6E0E-4825E7D494BA}"/>
              </a:ext>
            </a:extLst>
          </p:cNvPr>
          <p:cNvSpPr>
            <a:spLocks noGrp="1"/>
          </p:cNvSpPr>
          <p:nvPr>
            <p:ph type="body" idx="1"/>
          </p:nvPr>
        </p:nvSpPr>
        <p:spPr/>
        <p:txBody>
          <a:bodyPr/>
          <a:lstStyle/>
          <a:p>
            <a:endParaRPr lang="en-US" baseline="0" dirty="0"/>
          </a:p>
        </p:txBody>
      </p:sp>
      <p:sp>
        <p:nvSpPr>
          <p:cNvPr id="4" name="Slide Number Placeholder 3">
            <a:extLst>
              <a:ext uri="{FF2B5EF4-FFF2-40B4-BE49-F238E27FC236}">
                <a16:creationId xmlns:a16="http://schemas.microsoft.com/office/drawing/2014/main" id="{73C3D7D0-BBB4-52BF-D760-5D109351AB0F}"/>
              </a:ext>
            </a:extLst>
          </p:cNvPr>
          <p:cNvSpPr>
            <a:spLocks noGrp="1"/>
          </p:cNvSpPr>
          <p:nvPr>
            <p:ph type="sldNum" sz="quarter" idx="10"/>
          </p:nvPr>
        </p:nvSpPr>
        <p:spPr/>
        <p:txBody>
          <a:bodyPr/>
          <a:lstStyle/>
          <a:p>
            <a:pPr>
              <a:defRPr/>
            </a:pPr>
            <a:fld id="{40E06CF5-019B-465A-8382-D55C704E3EE6}" type="slidenum">
              <a:rPr lang="en-US" smtClean="0"/>
              <a:pPr>
                <a:defRPr/>
              </a:pPr>
              <a:t>40</a:t>
            </a:fld>
            <a:endParaRPr lang="en-US" dirty="0"/>
          </a:p>
        </p:txBody>
      </p:sp>
    </p:spTree>
    <p:extLst>
      <p:ext uri="{BB962C8B-B14F-4D97-AF65-F5344CB8AC3E}">
        <p14:creationId xmlns:p14="http://schemas.microsoft.com/office/powerpoint/2010/main" val="30155694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40E06CF5-019B-465A-8382-D55C704E3EE6}" type="slidenum">
              <a:rPr lang="en-US" smtClean="0"/>
              <a:pPr>
                <a:defRPr/>
              </a:pPr>
              <a:t>41</a:t>
            </a:fld>
            <a:endParaRPr lang="en-US" dirty="0"/>
          </a:p>
        </p:txBody>
      </p:sp>
    </p:spTree>
    <p:extLst>
      <p:ext uri="{BB962C8B-B14F-4D97-AF65-F5344CB8AC3E}">
        <p14:creationId xmlns:p14="http://schemas.microsoft.com/office/powerpoint/2010/main" val="24259142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C5D22-E9B7-6BCD-90AD-C82AD51697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50C669-5ABC-4FB4-81E7-3A348C5F4028}"/>
              </a:ext>
            </a:extLst>
          </p:cNvPr>
          <p:cNvSpPr>
            <a:spLocks noGrp="1" noRot="1" noChangeAspect="1"/>
          </p:cNvSpPr>
          <p:nvPr>
            <p:ph type="sldImg"/>
          </p:nvPr>
        </p:nvSpPr>
        <p:spPr>
          <a:xfrm>
            <a:off x="407988" y="698500"/>
            <a:ext cx="6196012" cy="3486150"/>
          </a:xfrm>
        </p:spPr>
      </p:sp>
      <p:sp>
        <p:nvSpPr>
          <p:cNvPr id="3" name="Notes Placeholder 2">
            <a:extLst>
              <a:ext uri="{FF2B5EF4-FFF2-40B4-BE49-F238E27FC236}">
                <a16:creationId xmlns:a16="http://schemas.microsoft.com/office/drawing/2014/main" id="{4A44C4A3-B7CD-CE34-C759-3A7746A2CDF2}"/>
              </a:ext>
            </a:extLst>
          </p:cNvPr>
          <p:cNvSpPr>
            <a:spLocks noGrp="1"/>
          </p:cNvSpPr>
          <p:nvPr>
            <p:ph type="body" idx="1"/>
          </p:nvPr>
        </p:nvSpPr>
        <p:spPr/>
        <p:txBody>
          <a:bodyPr/>
          <a:lstStyle/>
          <a:p>
            <a:endParaRPr lang="en-US" baseline="0" dirty="0"/>
          </a:p>
        </p:txBody>
      </p:sp>
      <p:sp>
        <p:nvSpPr>
          <p:cNvPr id="4" name="Slide Number Placeholder 3">
            <a:extLst>
              <a:ext uri="{FF2B5EF4-FFF2-40B4-BE49-F238E27FC236}">
                <a16:creationId xmlns:a16="http://schemas.microsoft.com/office/drawing/2014/main" id="{38C7D8B4-9102-1105-B429-CA8C1BBCEBE7}"/>
              </a:ext>
            </a:extLst>
          </p:cNvPr>
          <p:cNvSpPr>
            <a:spLocks noGrp="1"/>
          </p:cNvSpPr>
          <p:nvPr>
            <p:ph type="sldNum" sz="quarter" idx="10"/>
          </p:nvPr>
        </p:nvSpPr>
        <p:spPr/>
        <p:txBody>
          <a:bodyPr/>
          <a:lstStyle/>
          <a:p>
            <a:pPr>
              <a:defRPr/>
            </a:pPr>
            <a:fld id="{40E06CF5-019B-465A-8382-D55C704E3EE6}" type="slidenum">
              <a:rPr lang="en-US" smtClean="0"/>
              <a:pPr>
                <a:defRPr/>
              </a:pPr>
              <a:t>42</a:t>
            </a:fld>
            <a:endParaRPr lang="en-US" dirty="0"/>
          </a:p>
        </p:txBody>
      </p:sp>
    </p:spTree>
    <p:extLst>
      <p:ext uri="{BB962C8B-B14F-4D97-AF65-F5344CB8AC3E}">
        <p14:creationId xmlns:p14="http://schemas.microsoft.com/office/powerpoint/2010/main" val="12338340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F1007-F91F-CB79-A9AD-D1AD49ADBC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3F7974-1A9C-C535-9B8D-BA20AA752184}"/>
              </a:ext>
            </a:extLst>
          </p:cNvPr>
          <p:cNvSpPr>
            <a:spLocks noGrp="1" noRot="1" noChangeAspect="1"/>
          </p:cNvSpPr>
          <p:nvPr>
            <p:ph type="sldImg"/>
          </p:nvPr>
        </p:nvSpPr>
        <p:spPr>
          <a:xfrm>
            <a:off x="407988" y="698500"/>
            <a:ext cx="6196012" cy="3486150"/>
          </a:xfrm>
        </p:spPr>
      </p:sp>
      <p:sp>
        <p:nvSpPr>
          <p:cNvPr id="3" name="Notes Placeholder 2">
            <a:extLst>
              <a:ext uri="{FF2B5EF4-FFF2-40B4-BE49-F238E27FC236}">
                <a16:creationId xmlns:a16="http://schemas.microsoft.com/office/drawing/2014/main" id="{2C8EE4F6-7062-DE62-EEE8-1735C1F127D5}"/>
              </a:ext>
            </a:extLst>
          </p:cNvPr>
          <p:cNvSpPr>
            <a:spLocks noGrp="1"/>
          </p:cNvSpPr>
          <p:nvPr>
            <p:ph type="body" idx="1"/>
          </p:nvPr>
        </p:nvSpPr>
        <p:spPr/>
        <p:txBody>
          <a:bodyPr/>
          <a:lstStyle/>
          <a:p>
            <a:endParaRPr lang="en-US" baseline="0" dirty="0"/>
          </a:p>
        </p:txBody>
      </p:sp>
      <p:sp>
        <p:nvSpPr>
          <p:cNvPr id="4" name="Slide Number Placeholder 3">
            <a:extLst>
              <a:ext uri="{FF2B5EF4-FFF2-40B4-BE49-F238E27FC236}">
                <a16:creationId xmlns:a16="http://schemas.microsoft.com/office/drawing/2014/main" id="{57579412-0B86-6A9D-A66C-9E47D311F173}"/>
              </a:ext>
            </a:extLst>
          </p:cNvPr>
          <p:cNvSpPr>
            <a:spLocks noGrp="1"/>
          </p:cNvSpPr>
          <p:nvPr>
            <p:ph type="sldNum" sz="quarter" idx="10"/>
          </p:nvPr>
        </p:nvSpPr>
        <p:spPr/>
        <p:txBody>
          <a:bodyPr/>
          <a:lstStyle/>
          <a:p>
            <a:pPr>
              <a:defRPr/>
            </a:pPr>
            <a:fld id="{40E06CF5-019B-465A-8382-D55C704E3EE6}" type="slidenum">
              <a:rPr lang="en-US" smtClean="0"/>
              <a:pPr>
                <a:defRPr/>
              </a:pPr>
              <a:t>43</a:t>
            </a:fld>
            <a:endParaRPr lang="en-US" dirty="0"/>
          </a:p>
        </p:txBody>
      </p:sp>
    </p:spTree>
    <p:extLst>
      <p:ext uri="{BB962C8B-B14F-4D97-AF65-F5344CB8AC3E}">
        <p14:creationId xmlns:p14="http://schemas.microsoft.com/office/powerpoint/2010/main" val="17893702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1B1B0-CBAE-D2A9-5B68-7BAA41C515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04C6EE-6749-3757-A371-532314B0BA20}"/>
              </a:ext>
            </a:extLst>
          </p:cNvPr>
          <p:cNvSpPr>
            <a:spLocks noGrp="1" noRot="1" noChangeAspect="1"/>
          </p:cNvSpPr>
          <p:nvPr>
            <p:ph type="sldImg"/>
          </p:nvPr>
        </p:nvSpPr>
        <p:spPr>
          <a:xfrm>
            <a:off x="407988" y="698500"/>
            <a:ext cx="6196012" cy="3486150"/>
          </a:xfrm>
        </p:spPr>
      </p:sp>
      <p:sp>
        <p:nvSpPr>
          <p:cNvPr id="3" name="Notes Placeholder 2">
            <a:extLst>
              <a:ext uri="{FF2B5EF4-FFF2-40B4-BE49-F238E27FC236}">
                <a16:creationId xmlns:a16="http://schemas.microsoft.com/office/drawing/2014/main" id="{A4B47974-24D6-E728-2E35-DB8E7E4E7128}"/>
              </a:ext>
            </a:extLst>
          </p:cNvPr>
          <p:cNvSpPr>
            <a:spLocks noGrp="1"/>
          </p:cNvSpPr>
          <p:nvPr>
            <p:ph type="body" idx="1"/>
          </p:nvPr>
        </p:nvSpPr>
        <p:spPr/>
        <p:txBody>
          <a:bodyPr/>
          <a:lstStyle/>
          <a:p>
            <a:endParaRPr lang="en-US" baseline="0" dirty="0"/>
          </a:p>
        </p:txBody>
      </p:sp>
      <p:sp>
        <p:nvSpPr>
          <p:cNvPr id="4" name="Slide Number Placeholder 3">
            <a:extLst>
              <a:ext uri="{FF2B5EF4-FFF2-40B4-BE49-F238E27FC236}">
                <a16:creationId xmlns:a16="http://schemas.microsoft.com/office/drawing/2014/main" id="{511540DC-E875-9AC9-FB50-9E43C42DDF31}"/>
              </a:ext>
            </a:extLst>
          </p:cNvPr>
          <p:cNvSpPr>
            <a:spLocks noGrp="1"/>
          </p:cNvSpPr>
          <p:nvPr>
            <p:ph type="sldNum" sz="quarter" idx="10"/>
          </p:nvPr>
        </p:nvSpPr>
        <p:spPr/>
        <p:txBody>
          <a:bodyPr/>
          <a:lstStyle/>
          <a:p>
            <a:pPr>
              <a:defRPr/>
            </a:pPr>
            <a:fld id="{40E06CF5-019B-465A-8382-D55C704E3EE6}" type="slidenum">
              <a:rPr lang="en-US" smtClean="0"/>
              <a:pPr>
                <a:defRPr/>
              </a:pPr>
              <a:t>44</a:t>
            </a:fld>
            <a:endParaRPr lang="en-US" dirty="0"/>
          </a:p>
        </p:txBody>
      </p:sp>
    </p:spTree>
    <p:extLst>
      <p:ext uri="{BB962C8B-B14F-4D97-AF65-F5344CB8AC3E}">
        <p14:creationId xmlns:p14="http://schemas.microsoft.com/office/powerpoint/2010/main" val="12051500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1AFCF-4593-966C-6606-1461F1DF25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528181-13F5-A228-9A5E-454D4A778FBD}"/>
              </a:ext>
            </a:extLst>
          </p:cNvPr>
          <p:cNvSpPr>
            <a:spLocks noGrp="1" noRot="1" noChangeAspect="1"/>
          </p:cNvSpPr>
          <p:nvPr>
            <p:ph type="sldImg"/>
          </p:nvPr>
        </p:nvSpPr>
        <p:spPr>
          <a:xfrm>
            <a:off x="407988" y="698500"/>
            <a:ext cx="6196012" cy="3486150"/>
          </a:xfrm>
        </p:spPr>
      </p:sp>
      <p:sp>
        <p:nvSpPr>
          <p:cNvPr id="3" name="Notes Placeholder 2">
            <a:extLst>
              <a:ext uri="{FF2B5EF4-FFF2-40B4-BE49-F238E27FC236}">
                <a16:creationId xmlns:a16="http://schemas.microsoft.com/office/drawing/2014/main" id="{B5F03665-0299-BC76-0061-89EA216FE3EA}"/>
              </a:ext>
            </a:extLst>
          </p:cNvPr>
          <p:cNvSpPr>
            <a:spLocks noGrp="1"/>
          </p:cNvSpPr>
          <p:nvPr>
            <p:ph type="body" idx="1"/>
          </p:nvPr>
        </p:nvSpPr>
        <p:spPr/>
        <p:txBody>
          <a:bodyPr/>
          <a:lstStyle/>
          <a:p>
            <a:endParaRPr lang="en-US" baseline="0" dirty="0"/>
          </a:p>
        </p:txBody>
      </p:sp>
      <p:sp>
        <p:nvSpPr>
          <p:cNvPr id="4" name="Slide Number Placeholder 3">
            <a:extLst>
              <a:ext uri="{FF2B5EF4-FFF2-40B4-BE49-F238E27FC236}">
                <a16:creationId xmlns:a16="http://schemas.microsoft.com/office/drawing/2014/main" id="{78CB1525-1A8E-24A5-69BB-241712629233}"/>
              </a:ext>
            </a:extLst>
          </p:cNvPr>
          <p:cNvSpPr>
            <a:spLocks noGrp="1"/>
          </p:cNvSpPr>
          <p:nvPr>
            <p:ph type="sldNum" sz="quarter" idx="10"/>
          </p:nvPr>
        </p:nvSpPr>
        <p:spPr/>
        <p:txBody>
          <a:bodyPr/>
          <a:lstStyle/>
          <a:p>
            <a:pPr>
              <a:defRPr/>
            </a:pPr>
            <a:fld id="{40E06CF5-019B-465A-8382-D55C704E3EE6}" type="slidenum">
              <a:rPr lang="en-US" smtClean="0"/>
              <a:pPr>
                <a:defRPr/>
              </a:pPr>
              <a:t>45</a:t>
            </a:fld>
            <a:endParaRPr lang="en-US" dirty="0"/>
          </a:p>
        </p:txBody>
      </p:sp>
    </p:spTree>
    <p:extLst>
      <p:ext uri="{BB962C8B-B14F-4D97-AF65-F5344CB8AC3E}">
        <p14:creationId xmlns:p14="http://schemas.microsoft.com/office/powerpoint/2010/main" val="12057667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D231B-C597-2B3B-DA08-57D9B3BC38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02D94F-B8CF-F23B-6E1C-E9E9C41F8435}"/>
              </a:ext>
            </a:extLst>
          </p:cNvPr>
          <p:cNvSpPr>
            <a:spLocks noGrp="1" noRot="1" noChangeAspect="1"/>
          </p:cNvSpPr>
          <p:nvPr>
            <p:ph type="sldImg"/>
          </p:nvPr>
        </p:nvSpPr>
        <p:spPr>
          <a:xfrm>
            <a:off x="407988" y="698500"/>
            <a:ext cx="6196012" cy="3486150"/>
          </a:xfrm>
        </p:spPr>
      </p:sp>
      <p:sp>
        <p:nvSpPr>
          <p:cNvPr id="3" name="Notes Placeholder 2">
            <a:extLst>
              <a:ext uri="{FF2B5EF4-FFF2-40B4-BE49-F238E27FC236}">
                <a16:creationId xmlns:a16="http://schemas.microsoft.com/office/drawing/2014/main" id="{B892D9CA-7117-0CF1-3302-42DA880F8DEC}"/>
              </a:ext>
            </a:extLst>
          </p:cNvPr>
          <p:cNvSpPr>
            <a:spLocks noGrp="1"/>
          </p:cNvSpPr>
          <p:nvPr>
            <p:ph type="body" idx="1"/>
          </p:nvPr>
        </p:nvSpPr>
        <p:spPr/>
        <p:txBody>
          <a:bodyPr/>
          <a:lstStyle/>
          <a:p>
            <a:endParaRPr lang="en-US" baseline="0" dirty="0"/>
          </a:p>
        </p:txBody>
      </p:sp>
      <p:sp>
        <p:nvSpPr>
          <p:cNvPr id="4" name="Slide Number Placeholder 3">
            <a:extLst>
              <a:ext uri="{FF2B5EF4-FFF2-40B4-BE49-F238E27FC236}">
                <a16:creationId xmlns:a16="http://schemas.microsoft.com/office/drawing/2014/main" id="{0C64FDD8-3327-AB3F-9B7C-681BDAA772CC}"/>
              </a:ext>
            </a:extLst>
          </p:cNvPr>
          <p:cNvSpPr>
            <a:spLocks noGrp="1"/>
          </p:cNvSpPr>
          <p:nvPr>
            <p:ph type="sldNum" sz="quarter" idx="10"/>
          </p:nvPr>
        </p:nvSpPr>
        <p:spPr/>
        <p:txBody>
          <a:bodyPr/>
          <a:lstStyle/>
          <a:p>
            <a:pPr>
              <a:defRPr/>
            </a:pPr>
            <a:fld id="{40E06CF5-019B-465A-8382-D55C704E3EE6}" type="slidenum">
              <a:rPr lang="en-US" smtClean="0"/>
              <a:pPr>
                <a:defRPr/>
              </a:pPr>
              <a:t>46</a:t>
            </a:fld>
            <a:endParaRPr lang="en-US" dirty="0"/>
          </a:p>
        </p:txBody>
      </p:sp>
    </p:spTree>
    <p:extLst>
      <p:ext uri="{BB962C8B-B14F-4D97-AF65-F5344CB8AC3E}">
        <p14:creationId xmlns:p14="http://schemas.microsoft.com/office/powerpoint/2010/main" val="7377964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D13F5-522B-70D0-DB6E-A9F3A0C5FC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502704-66D8-2F09-278E-8585E34F4D45}"/>
              </a:ext>
            </a:extLst>
          </p:cNvPr>
          <p:cNvSpPr>
            <a:spLocks noGrp="1" noRot="1" noChangeAspect="1"/>
          </p:cNvSpPr>
          <p:nvPr>
            <p:ph type="sldImg"/>
          </p:nvPr>
        </p:nvSpPr>
        <p:spPr>
          <a:xfrm>
            <a:off x="407988" y="698500"/>
            <a:ext cx="6196012" cy="3486150"/>
          </a:xfrm>
        </p:spPr>
      </p:sp>
      <p:sp>
        <p:nvSpPr>
          <p:cNvPr id="3" name="Notes Placeholder 2">
            <a:extLst>
              <a:ext uri="{FF2B5EF4-FFF2-40B4-BE49-F238E27FC236}">
                <a16:creationId xmlns:a16="http://schemas.microsoft.com/office/drawing/2014/main" id="{261BA9E8-C675-53DF-5B85-3452E21A0428}"/>
              </a:ext>
            </a:extLst>
          </p:cNvPr>
          <p:cNvSpPr>
            <a:spLocks noGrp="1"/>
          </p:cNvSpPr>
          <p:nvPr>
            <p:ph type="body" idx="1"/>
          </p:nvPr>
        </p:nvSpPr>
        <p:spPr/>
        <p:txBody>
          <a:bodyPr/>
          <a:lstStyle/>
          <a:p>
            <a:endParaRPr lang="en-US" baseline="0" dirty="0"/>
          </a:p>
        </p:txBody>
      </p:sp>
      <p:sp>
        <p:nvSpPr>
          <p:cNvPr id="4" name="Slide Number Placeholder 3">
            <a:extLst>
              <a:ext uri="{FF2B5EF4-FFF2-40B4-BE49-F238E27FC236}">
                <a16:creationId xmlns:a16="http://schemas.microsoft.com/office/drawing/2014/main" id="{16F63910-D5FF-1DFE-001E-564107AE7AD7}"/>
              </a:ext>
            </a:extLst>
          </p:cNvPr>
          <p:cNvSpPr>
            <a:spLocks noGrp="1"/>
          </p:cNvSpPr>
          <p:nvPr>
            <p:ph type="sldNum" sz="quarter" idx="10"/>
          </p:nvPr>
        </p:nvSpPr>
        <p:spPr/>
        <p:txBody>
          <a:bodyPr/>
          <a:lstStyle/>
          <a:p>
            <a:pPr>
              <a:defRPr/>
            </a:pPr>
            <a:fld id="{40E06CF5-019B-465A-8382-D55C704E3EE6}" type="slidenum">
              <a:rPr lang="en-US" smtClean="0"/>
              <a:pPr>
                <a:defRPr/>
              </a:pPr>
              <a:t>47</a:t>
            </a:fld>
            <a:endParaRPr lang="en-US" dirty="0"/>
          </a:p>
        </p:txBody>
      </p:sp>
    </p:spTree>
    <p:extLst>
      <p:ext uri="{BB962C8B-B14F-4D97-AF65-F5344CB8AC3E}">
        <p14:creationId xmlns:p14="http://schemas.microsoft.com/office/powerpoint/2010/main" val="10601275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7EAB8-8517-0FE7-3F9E-AB808595CC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DCC9A1-B088-12AB-FBB1-7F2EFEB88E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99627F-961D-8560-8144-B45C21D7DD11}"/>
              </a:ext>
            </a:extLst>
          </p:cNvPr>
          <p:cNvSpPr>
            <a:spLocks noGrp="1"/>
          </p:cNvSpPr>
          <p:nvPr>
            <p:ph type="body" idx="1"/>
          </p:nvPr>
        </p:nvSpPr>
        <p:spPr/>
        <p:txBody>
          <a:bodyPr>
            <a:normAutofit/>
          </a:bodyPr>
          <a:lstStyle/>
          <a:p>
            <a:pPr>
              <a:lnSpc>
                <a:spcPct val="80000"/>
              </a:lnSpc>
            </a:pPr>
            <a:endParaRPr lang="en-US" dirty="0"/>
          </a:p>
        </p:txBody>
      </p:sp>
      <p:sp>
        <p:nvSpPr>
          <p:cNvPr id="4" name="Slide Number Placeholder 3">
            <a:extLst>
              <a:ext uri="{FF2B5EF4-FFF2-40B4-BE49-F238E27FC236}">
                <a16:creationId xmlns:a16="http://schemas.microsoft.com/office/drawing/2014/main" id="{0CFC271A-96DE-41E7-3F1C-EFF7AE9833AD}"/>
              </a:ext>
            </a:extLst>
          </p:cNvPr>
          <p:cNvSpPr>
            <a:spLocks noGrp="1"/>
          </p:cNvSpPr>
          <p:nvPr>
            <p:ph type="sldNum" sz="quarter" idx="10"/>
          </p:nvPr>
        </p:nvSpPr>
        <p:spPr/>
        <p:txBody>
          <a:bodyPr/>
          <a:lstStyle/>
          <a:p>
            <a:fld id="{EC6EAC7D-5A89-47C2-8ABA-56C9C2DEF7A4}" type="slidenum">
              <a:rPr lang="en-US" smtClean="0"/>
              <a:pPr/>
              <a:t>49</a:t>
            </a:fld>
            <a:endParaRPr lang="en-US"/>
          </a:p>
        </p:txBody>
      </p:sp>
    </p:spTree>
    <p:extLst>
      <p:ext uri="{BB962C8B-B14F-4D97-AF65-F5344CB8AC3E}">
        <p14:creationId xmlns:p14="http://schemas.microsoft.com/office/powerpoint/2010/main" val="3642439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0E06CF5-019B-465A-8382-D55C704E3EE6}" type="slidenum">
              <a:rPr lang="en-US" smtClean="0"/>
              <a:pPr>
                <a:defRPr/>
              </a:pPr>
              <a:t>6</a:t>
            </a:fld>
            <a:endParaRPr lang="en-US" dirty="0"/>
          </a:p>
        </p:txBody>
      </p:sp>
    </p:spTree>
    <p:extLst>
      <p:ext uri="{BB962C8B-B14F-4D97-AF65-F5344CB8AC3E}">
        <p14:creationId xmlns:p14="http://schemas.microsoft.com/office/powerpoint/2010/main" val="2796124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55D78-4F1D-576D-2224-7140EE717E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CEF9EC-8FC9-C5FE-FF65-124DAE0E3A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F3B69D-0958-49E8-4E11-5EB67FE603DC}"/>
              </a:ext>
            </a:extLst>
          </p:cNvPr>
          <p:cNvSpPr>
            <a:spLocks noGrp="1"/>
          </p:cNvSpPr>
          <p:nvPr>
            <p:ph type="body" idx="1"/>
          </p:nvPr>
        </p:nvSpPr>
        <p:spPr/>
        <p:txBody>
          <a:bodyPr>
            <a:normAutofit/>
          </a:bodyPr>
          <a:lstStyle/>
          <a:p>
            <a:pPr>
              <a:lnSpc>
                <a:spcPct val="80000"/>
              </a:lnSpc>
            </a:pPr>
            <a:endParaRPr lang="en-US" dirty="0"/>
          </a:p>
        </p:txBody>
      </p:sp>
      <p:sp>
        <p:nvSpPr>
          <p:cNvPr id="4" name="Slide Number Placeholder 3">
            <a:extLst>
              <a:ext uri="{FF2B5EF4-FFF2-40B4-BE49-F238E27FC236}">
                <a16:creationId xmlns:a16="http://schemas.microsoft.com/office/drawing/2014/main" id="{8726F0D9-CB73-BF3E-ABB0-C30246F3EE4E}"/>
              </a:ext>
            </a:extLst>
          </p:cNvPr>
          <p:cNvSpPr>
            <a:spLocks noGrp="1"/>
          </p:cNvSpPr>
          <p:nvPr>
            <p:ph type="sldNum" sz="quarter" idx="10"/>
          </p:nvPr>
        </p:nvSpPr>
        <p:spPr/>
        <p:txBody>
          <a:bodyPr/>
          <a:lstStyle/>
          <a:p>
            <a:fld id="{EC6EAC7D-5A89-47C2-8ABA-56C9C2DEF7A4}" type="slidenum">
              <a:rPr lang="en-US" smtClean="0"/>
              <a:pPr/>
              <a:t>50</a:t>
            </a:fld>
            <a:endParaRPr lang="en-US"/>
          </a:p>
        </p:txBody>
      </p:sp>
    </p:spTree>
    <p:extLst>
      <p:ext uri="{BB962C8B-B14F-4D97-AF65-F5344CB8AC3E}">
        <p14:creationId xmlns:p14="http://schemas.microsoft.com/office/powerpoint/2010/main" val="42707402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C1260-3B15-B9A5-5CD0-00AF3C9400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6FCD58-4CD7-7AC1-FE28-38B549EA99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B0E893-F1C9-2D5F-3EBF-262D928F5588}"/>
              </a:ext>
            </a:extLst>
          </p:cNvPr>
          <p:cNvSpPr>
            <a:spLocks noGrp="1"/>
          </p:cNvSpPr>
          <p:nvPr>
            <p:ph type="body" idx="1"/>
          </p:nvPr>
        </p:nvSpPr>
        <p:spPr/>
        <p:txBody>
          <a:bodyPr>
            <a:normAutofit/>
          </a:bodyPr>
          <a:lstStyle/>
          <a:p>
            <a:pPr>
              <a:lnSpc>
                <a:spcPct val="80000"/>
              </a:lnSpc>
            </a:pPr>
            <a:endParaRPr lang="en-US" dirty="0"/>
          </a:p>
        </p:txBody>
      </p:sp>
      <p:sp>
        <p:nvSpPr>
          <p:cNvPr id="4" name="Slide Number Placeholder 3">
            <a:extLst>
              <a:ext uri="{FF2B5EF4-FFF2-40B4-BE49-F238E27FC236}">
                <a16:creationId xmlns:a16="http://schemas.microsoft.com/office/drawing/2014/main" id="{A7F4C40C-4022-DFD9-CC60-EDCD1CE43AE8}"/>
              </a:ext>
            </a:extLst>
          </p:cNvPr>
          <p:cNvSpPr>
            <a:spLocks noGrp="1"/>
          </p:cNvSpPr>
          <p:nvPr>
            <p:ph type="sldNum" sz="quarter" idx="10"/>
          </p:nvPr>
        </p:nvSpPr>
        <p:spPr/>
        <p:txBody>
          <a:bodyPr/>
          <a:lstStyle/>
          <a:p>
            <a:fld id="{EC6EAC7D-5A89-47C2-8ABA-56C9C2DEF7A4}" type="slidenum">
              <a:rPr lang="en-US" smtClean="0"/>
              <a:pPr/>
              <a:t>51</a:t>
            </a:fld>
            <a:endParaRPr lang="en-US"/>
          </a:p>
        </p:txBody>
      </p:sp>
    </p:spTree>
    <p:extLst>
      <p:ext uri="{BB962C8B-B14F-4D97-AF65-F5344CB8AC3E}">
        <p14:creationId xmlns:p14="http://schemas.microsoft.com/office/powerpoint/2010/main" val="24436668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546857-6C53-44FB-9B1E-DEE753CF8890}" type="slidenum">
              <a:rPr lang="en-US" smtClean="0"/>
              <a:t>52</a:t>
            </a:fld>
            <a:endParaRPr lang="en-US"/>
          </a:p>
        </p:txBody>
      </p:sp>
    </p:spTree>
    <p:extLst>
      <p:ext uri="{BB962C8B-B14F-4D97-AF65-F5344CB8AC3E}">
        <p14:creationId xmlns:p14="http://schemas.microsoft.com/office/powerpoint/2010/main" val="3643020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21EED-F43D-AFFD-5A4A-86F9B0069F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DFBE7B-B8EB-A8F5-DF1E-43293F3C90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C55736-1C1B-EE4F-BBC4-F201BCA6AC8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97EBF96-1FA7-2EC8-D3F2-350311E92951}"/>
              </a:ext>
            </a:extLst>
          </p:cNvPr>
          <p:cNvSpPr>
            <a:spLocks noGrp="1"/>
          </p:cNvSpPr>
          <p:nvPr>
            <p:ph type="sldNum" sz="quarter" idx="5"/>
          </p:nvPr>
        </p:nvSpPr>
        <p:spPr/>
        <p:txBody>
          <a:bodyPr/>
          <a:lstStyle/>
          <a:p>
            <a:fld id="{17546857-6C53-44FB-9B1E-DEE753CF8890}" type="slidenum">
              <a:rPr lang="en-US" smtClean="0"/>
              <a:t>53</a:t>
            </a:fld>
            <a:endParaRPr lang="en-US"/>
          </a:p>
        </p:txBody>
      </p:sp>
    </p:spTree>
    <p:extLst>
      <p:ext uri="{BB962C8B-B14F-4D97-AF65-F5344CB8AC3E}">
        <p14:creationId xmlns:p14="http://schemas.microsoft.com/office/powerpoint/2010/main" val="2581789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hlinkClick r:id="rId3"/>
              </a:rPr>
              <a:t>Green Stormwater Infrastructure project status for City projects1.xlsx</a:t>
            </a:r>
            <a:endParaRPr lang="en-US" dirty="0"/>
          </a:p>
        </p:txBody>
      </p:sp>
      <p:sp>
        <p:nvSpPr>
          <p:cNvPr id="4" name="Slide Number Placeholder 3"/>
          <p:cNvSpPr>
            <a:spLocks noGrp="1"/>
          </p:cNvSpPr>
          <p:nvPr>
            <p:ph type="sldNum" sz="quarter" idx="5"/>
          </p:nvPr>
        </p:nvSpPr>
        <p:spPr/>
        <p:txBody>
          <a:bodyPr/>
          <a:lstStyle/>
          <a:p>
            <a:pPr>
              <a:defRPr/>
            </a:pPr>
            <a:fld id="{40E06CF5-019B-465A-8382-D55C704E3EE6}" type="slidenum">
              <a:rPr lang="en-US" smtClean="0"/>
              <a:pPr>
                <a:defRPr/>
              </a:pPr>
              <a:t>58</a:t>
            </a:fld>
            <a:endParaRPr lang="en-US" dirty="0"/>
          </a:p>
        </p:txBody>
      </p:sp>
    </p:spTree>
    <p:extLst>
      <p:ext uri="{BB962C8B-B14F-4D97-AF65-F5344CB8AC3E}">
        <p14:creationId xmlns:p14="http://schemas.microsoft.com/office/powerpoint/2010/main" val="9790509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0" dirty="0">
                <a:solidFill>
                  <a:srgbClr val="00B0F0"/>
                </a:solidFill>
                <a:hlinkClick r:id="rId3">
                  <a:extLst>
                    <a:ext uri="{A12FA001-AC4F-418D-AE19-62706E023703}">
                      <ahyp:hlinkClr xmlns:ahyp="http://schemas.microsoft.com/office/drawing/2018/hyperlinkcolor" val="tx"/>
                    </a:ext>
                  </a:extLst>
                </a:hlinkClick>
              </a:rPr>
              <a:t>https://arcg.is/1CWKLu0</a:t>
            </a:r>
            <a:r>
              <a:rPr lang="en-US" sz="1200" b="1" kern="0" dirty="0">
                <a:solidFill>
                  <a:srgbClr val="00B0F0"/>
                </a:solidFill>
              </a:rPr>
              <a:t> </a:t>
            </a:r>
          </a:p>
          <a:p>
            <a:endParaRPr lang="en-US" dirty="0"/>
          </a:p>
        </p:txBody>
      </p:sp>
      <p:sp>
        <p:nvSpPr>
          <p:cNvPr id="4" name="Slide Number Placeholder 3"/>
          <p:cNvSpPr>
            <a:spLocks noGrp="1"/>
          </p:cNvSpPr>
          <p:nvPr>
            <p:ph type="sldNum" sz="quarter" idx="5"/>
          </p:nvPr>
        </p:nvSpPr>
        <p:spPr/>
        <p:txBody>
          <a:bodyPr/>
          <a:lstStyle/>
          <a:p>
            <a:pPr>
              <a:defRPr/>
            </a:pPr>
            <a:fld id="{40E06CF5-019B-465A-8382-D55C704E3EE6}" type="slidenum">
              <a:rPr lang="en-US" smtClean="0"/>
              <a:pPr>
                <a:defRPr/>
              </a:pPr>
              <a:t>59</a:t>
            </a:fld>
            <a:endParaRPr lang="en-US" dirty="0"/>
          </a:p>
        </p:txBody>
      </p:sp>
    </p:spTree>
    <p:extLst>
      <p:ext uri="{BB962C8B-B14F-4D97-AF65-F5344CB8AC3E}">
        <p14:creationId xmlns:p14="http://schemas.microsoft.com/office/powerpoint/2010/main" val="20207269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solidFill>
                  <a:srgbClr val="FF0000"/>
                </a:solidFill>
              </a:rPr>
              <a:t>https://www.oaklandca.gov/files/assets/city/v/4/finance/documents/financial-reporting/master-fee-schedules/fiscal-year-2025-26-adopted-mfs.pdf</a:t>
            </a:r>
          </a:p>
          <a:p>
            <a:endParaRPr lang="en-US" dirty="0"/>
          </a:p>
        </p:txBody>
      </p:sp>
      <p:sp>
        <p:nvSpPr>
          <p:cNvPr id="4" name="Slide Number Placeholder 3"/>
          <p:cNvSpPr>
            <a:spLocks noGrp="1"/>
          </p:cNvSpPr>
          <p:nvPr>
            <p:ph type="sldNum" sz="quarter" idx="5"/>
          </p:nvPr>
        </p:nvSpPr>
        <p:spPr/>
        <p:txBody>
          <a:bodyPr/>
          <a:lstStyle/>
          <a:p>
            <a:pPr>
              <a:defRPr/>
            </a:pPr>
            <a:fld id="{40E06CF5-019B-465A-8382-D55C704E3EE6}" type="slidenum">
              <a:rPr lang="en-US" smtClean="0"/>
              <a:pPr>
                <a:defRPr/>
              </a:pPr>
              <a:t>66</a:t>
            </a:fld>
            <a:endParaRPr lang="en-US" dirty="0"/>
          </a:p>
        </p:txBody>
      </p:sp>
    </p:spTree>
    <p:extLst>
      <p:ext uri="{BB962C8B-B14F-4D97-AF65-F5344CB8AC3E}">
        <p14:creationId xmlns:p14="http://schemas.microsoft.com/office/powerpoint/2010/main" val="32368400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0E06CF5-019B-465A-8382-D55C704E3EE6}" type="slidenum">
              <a:rPr lang="en-US" smtClean="0"/>
              <a:pPr>
                <a:defRPr/>
              </a:pPr>
              <a:t>67</a:t>
            </a:fld>
            <a:endParaRPr lang="en-US" dirty="0"/>
          </a:p>
        </p:txBody>
      </p:sp>
    </p:spTree>
    <p:extLst>
      <p:ext uri="{BB962C8B-B14F-4D97-AF65-F5344CB8AC3E}">
        <p14:creationId xmlns:p14="http://schemas.microsoft.com/office/powerpoint/2010/main" val="25271322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B04DE-B498-862D-FDAC-C4C80CB62C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985BC4-20E7-B262-4B09-E53FC886E2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6C82AB-40C9-F20A-90EF-6DE713A40335}"/>
              </a:ext>
            </a:extLst>
          </p:cNvPr>
          <p:cNvSpPr>
            <a:spLocks noGrp="1"/>
          </p:cNvSpPr>
          <p:nvPr>
            <p:ph type="body" idx="1"/>
          </p:nvPr>
        </p:nvSpPr>
        <p:spPr/>
        <p:txBody>
          <a:bodyPr>
            <a:normAutofit/>
          </a:bodyPr>
          <a:lstStyle/>
          <a:p>
            <a:pPr>
              <a:lnSpc>
                <a:spcPct val="80000"/>
              </a:lnSpc>
            </a:pPr>
            <a:endParaRPr lang="en-US" dirty="0"/>
          </a:p>
        </p:txBody>
      </p:sp>
      <p:sp>
        <p:nvSpPr>
          <p:cNvPr id="4" name="Slide Number Placeholder 3">
            <a:extLst>
              <a:ext uri="{FF2B5EF4-FFF2-40B4-BE49-F238E27FC236}">
                <a16:creationId xmlns:a16="http://schemas.microsoft.com/office/drawing/2014/main" id="{D798900D-3FFD-3D61-07BB-291E420F2AE4}"/>
              </a:ext>
            </a:extLst>
          </p:cNvPr>
          <p:cNvSpPr>
            <a:spLocks noGrp="1"/>
          </p:cNvSpPr>
          <p:nvPr>
            <p:ph type="sldNum" sz="quarter" idx="10"/>
          </p:nvPr>
        </p:nvSpPr>
        <p:spPr/>
        <p:txBody>
          <a:bodyPr/>
          <a:lstStyle/>
          <a:p>
            <a:fld id="{EC6EAC7D-5A89-47C2-8ABA-56C9C2DEF7A4}" type="slidenum">
              <a:rPr lang="en-US" smtClean="0"/>
              <a:pPr/>
              <a:t>68</a:t>
            </a:fld>
            <a:endParaRPr lang="en-US"/>
          </a:p>
        </p:txBody>
      </p:sp>
    </p:spTree>
    <p:extLst>
      <p:ext uri="{BB962C8B-B14F-4D97-AF65-F5344CB8AC3E}">
        <p14:creationId xmlns:p14="http://schemas.microsoft.com/office/powerpoint/2010/main" val="1969101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0E06CF5-019B-465A-8382-D55C704E3EE6}" type="slidenum">
              <a:rPr lang="en-US" smtClean="0"/>
              <a:pPr>
                <a:defRPr/>
              </a:pPr>
              <a:t>78</a:t>
            </a:fld>
            <a:endParaRPr lang="en-US" dirty="0"/>
          </a:p>
        </p:txBody>
      </p:sp>
    </p:spTree>
    <p:extLst>
      <p:ext uri="{BB962C8B-B14F-4D97-AF65-F5344CB8AC3E}">
        <p14:creationId xmlns:p14="http://schemas.microsoft.com/office/powerpoint/2010/main" val="3684660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80BD0-B33C-5F6F-1B77-14685F04C7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59703E-EEE0-FC08-E3E1-C359D527A8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6E3D41-AC8B-D26D-957B-CFECC6B5C6F1}"/>
              </a:ext>
            </a:extLst>
          </p:cNvPr>
          <p:cNvSpPr>
            <a:spLocks noGrp="1"/>
          </p:cNvSpPr>
          <p:nvPr>
            <p:ph type="body" idx="1"/>
          </p:nvPr>
        </p:nvSpPr>
        <p:spPr/>
        <p:txBody>
          <a:bodyPr/>
          <a:lstStyle/>
          <a:p>
            <a:r>
              <a:rPr lang="en-US" dirty="0"/>
              <a:t>https://www.researchgate.net/figure/Typical-hydrograph-for-urban-and-rural-runoff-This-hydrograph-shows-the-volume-of_fig1_320472321</a:t>
            </a:r>
          </a:p>
        </p:txBody>
      </p:sp>
      <p:sp>
        <p:nvSpPr>
          <p:cNvPr id="4" name="Slide Number Placeholder 3">
            <a:extLst>
              <a:ext uri="{FF2B5EF4-FFF2-40B4-BE49-F238E27FC236}">
                <a16:creationId xmlns:a16="http://schemas.microsoft.com/office/drawing/2014/main" id="{4D094734-90F5-AC9D-6D76-B6E6490DC622}"/>
              </a:ext>
            </a:extLst>
          </p:cNvPr>
          <p:cNvSpPr>
            <a:spLocks noGrp="1"/>
          </p:cNvSpPr>
          <p:nvPr>
            <p:ph type="sldNum" sz="quarter" idx="5"/>
          </p:nvPr>
        </p:nvSpPr>
        <p:spPr/>
        <p:txBody>
          <a:bodyPr/>
          <a:lstStyle/>
          <a:p>
            <a:pPr>
              <a:defRPr/>
            </a:pPr>
            <a:fld id="{40E06CF5-019B-465A-8382-D55C704E3EE6}" type="slidenum">
              <a:rPr lang="en-US" smtClean="0"/>
              <a:pPr>
                <a:defRPr/>
              </a:pPr>
              <a:t>7</a:t>
            </a:fld>
            <a:endParaRPr lang="en-US" dirty="0"/>
          </a:p>
        </p:txBody>
      </p:sp>
    </p:spTree>
    <p:extLst>
      <p:ext uri="{BB962C8B-B14F-4D97-AF65-F5344CB8AC3E}">
        <p14:creationId xmlns:p14="http://schemas.microsoft.com/office/powerpoint/2010/main" val="19592523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0" dirty="0">
                <a:solidFill>
                  <a:srgbClr val="FFFF00"/>
                </a:solidFill>
              </a:rPr>
              <a:t>www.sanjoseca.gov/home/showpublisheddocument/40709/637072498623830000</a:t>
            </a:r>
          </a:p>
          <a:p>
            <a:endParaRPr lang="en-US" dirty="0"/>
          </a:p>
        </p:txBody>
      </p:sp>
      <p:sp>
        <p:nvSpPr>
          <p:cNvPr id="4" name="Slide Number Placeholder 3"/>
          <p:cNvSpPr>
            <a:spLocks noGrp="1"/>
          </p:cNvSpPr>
          <p:nvPr>
            <p:ph type="sldNum" sz="quarter" idx="5"/>
          </p:nvPr>
        </p:nvSpPr>
        <p:spPr/>
        <p:txBody>
          <a:bodyPr/>
          <a:lstStyle/>
          <a:p>
            <a:pPr>
              <a:defRPr/>
            </a:pPr>
            <a:fld id="{40E06CF5-019B-465A-8382-D55C704E3EE6}" type="slidenum">
              <a:rPr lang="en-US" smtClean="0"/>
              <a:pPr>
                <a:defRPr/>
              </a:pPr>
              <a:t>79</a:t>
            </a:fld>
            <a:endParaRPr lang="en-US" dirty="0"/>
          </a:p>
        </p:txBody>
      </p:sp>
    </p:spTree>
    <p:extLst>
      <p:ext uri="{BB962C8B-B14F-4D97-AF65-F5344CB8AC3E}">
        <p14:creationId xmlns:p14="http://schemas.microsoft.com/office/powerpoint/2010/main" val="30046517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58E88-60EB-3752-F21E-56B9EFE90F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D2C9BF-26AB-AAAE-9C2D-B6CDF7109A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E46F90-DF61-987F-D131-A17574ADD55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9DAD239-E91C-E0DC-5182-6B809416900C}"/>
              </a:ext>
            </a:extLst>
          </p:cNvPr>
          <p:cNvSpPr>
            <a:spLocks noGrp="1"/>
          </p:cNvSpPr>
          <p:nvPr>
            <p:ph type="sldNum" sz="quarter" idx="5"/>
          </p:nvPr>
        </p:nvSpPr>
        <p:spPr/>
        <p:txBody>
          <a:bodyPr/>
          <a:lstStyle/>
          <a:p>
            <a:fld id="{D627A87D-5E98-45AB-8173-6709344BFEB8}" type="slidenum">
              <a:rPr lang="en-US" smtClean="0"/>
              <a:t>83</a:t>
            </a:fld>
            <a:endParaRPr lang="en-US"/>
          </a:p>
        </p:txBody>
      </p:sp>
    </p:spTree>
    <p:extLst>
      <p:ext uri="{BB962C8B-B14F-4D97-AF65-F5344CB8AC3E}">
        <p14:creationId xmlns:p14="http://schemas.microsoft.com/office/powerpoint/2010/main" val="13128496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7652E-D47B-2B2B-3B53-E8D5232A46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52EC69-D0AC-04A1-A0D7-402A8AC56E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B851FA-BCAD-3D45-452D-43143DA07E4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83E571A-5576-CB89-B6BC-D11683F93B9D}"/>
              </a:ext>
            </a:extLst>
          </p:cNvPr>
          <p:cNvSpPr>
            <a:spLocks noGrp="1"/>
          </p:cNvSpPr>
          <p:nvPr>
            <p:ph type="sldNum" sz="quarter" idx="5"/>
          </p:nvPr>
        </p:nvSpPr>
        <p:spPr/>
        <p:txBody>
          <a:bodyPr/>
          <a:lstStyle/>
          <a:p>
            <a:fld id="{D627A87D-5E98-45AB-8173-6709344BFEB8}" type="slidenum">
              <a:rPr lang="en-US" smtClean="0"/>
              <a:t>84</a:t>
            </a:fld>
            <a:endParaRPr lang="en-US"/>
          </a:p>
        </p:txBody>
      </p:sp>
    </p:spTree>
    <p:extLst>
      <p:ext uri="{BB962C8B-B14F-4D97-AF65-F5344CB8AC3E}">
        <p14:creationId xmlns:p14="http://schemas.microsoft.com/office/powerpoint/2010/main" val="35861247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BE844-C8F6-CCD6-5C38-2772318D8E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EAF0DC-6D6B-02FB-B623-25232FC529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2E7482-A1A0-7551-6E6B-AD1EAA063F4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5EE7299-AB46-13E9-B5AD-933C4CE00119}"/>
              </a:ext>
            </a:extLst>
          </p:cNvPr>
          <p:cNvSpPr>
            <a:spLocks noGrp="1"/>
          </p:cNvSpPr>
          <p:nvPr>
            <p:ph type="sldNum" sz="quarter" idx="5"/>
          </p:nvPr>
        </p:nvSpPr>
        <p:spPr/>
        <p:txBody>
          <a:bodyPr/>
          <a:lstStyle/>
          <a:p>
            <a:fld id="{D627A87D-5E98-45AB-8173-6709344BFEB8}" type="slidenum">
              <a:rPr lang="en-US" smtClean="0"/>
              <a:t>85</a:t>
            </a:fld>
            <a:endParaRPr lang="en-US"/>
          </a:p>
        </p:txBody>
      </p:sp>
    </p:spTree>
    <p:extLst>
      <p:ext uri="{BB962C8B-B14F-4D97-AF65-F5344CB8AC3E}">
        <p14:creationId xmlns:p14="http://schemas.microsoft.com/office/powerpoint/2010/main" val="16659509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3BEEA-75D8-7A67-FF7B-496164297D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BB4990-9DD4-65EB-A5EA-4CC978390D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966D42-2EF1-99D8-32D4-890D217464B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F54EC7C-51BA-1FF6-6FF0-FDA72E31F069}"/>
              </a:ext>
            </a:extLst>
          </p:cNvPr>
          <p:cNvSpPr>
            <a:spLocks noGrp="1"/>
          </p:cNvSpPr>
          <p:nvPr>
            <p:ph type="sldNum" sz="quarter" idx="5"/>
          </p:nvPr>
        </p:nvSpPr>
        <p:spPr/>
        <p:txBody>
          <a:bodyPr/>
          <a:lstStyle/>
          <a:p>
            <a:fld id="{D627A87D-5E98-45AB-8173-6709344BFEB8}" type="slidenum">
              <a:rPr lang="en-US" smtClean="0"/>
              <a:t>87</a:t>
            </a:fld>
            <a:endParaRPr lang="en-US"/>
          </a:p>
        </p:txBody>
      </p:sp>
    </p:spTree>
    <p:extLst>
      <p:ext uri="{BB962C8B-B14F-4D97-AF65-F5344CB8AC3E}">
        <p14:creationId xmlns:p14="http://schemas.microsoft.com/office/powerpoint/2010/main" val="38275155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2C624-D01F-23EA-5699-F95E2E5CC1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3E8F9D-B08D-7A22-01AB-403286800A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3E1729-B2A8-8566-4A63-E191F20107E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6F26C5A-CAEC-B5C8-30DF-A1B843DE5BA3}"/>
              </a:ext>
            </a:extLst>
          </p:cNvPr>
          <p:cNvSpPr>
            <a:spLocks noGrp="1"/>
          </p:cNvSpPr>
          <p:nvPr>
            <p:ph type="sldNum" sz="quarter" idx="5"/>
          </p:nvPr>
        </p:nvSpPr>
        <p:spPr/>
        <p:txBody>
          <a:bodyPr/>
          <a:lstStyle/>
          <a:p>
            <a:fld id="{D627A87D-5E98-45AB-8173-6709344BFEB8}" type="slidenum">
              <a:rPr lang="en-US" smtClean="0"/>
              <a:t>88</a:t>
            </a:fld>
            <a:endParaRPr lang="en-US"/>
          </a:p>
        </p:txBody>
      </p:sp>
    </p:spTree>
    <p:extLst>
      <p:ext uri="{BB962C8B-B14F-4D97-AF65-F5344CB8AC3E}">
        <p14:creationId xmlns:p14="http://schemas.microsoft.com/office/powerpoint/2010/main" val="22853715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AFA68-65E1-E3DB-16D8-6AF337B5DB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BE6CE0-6111-EA04-6538-2F7C9B4E96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1683F4-FAD0-268C-3E7B-B3E7C052CD0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46045B4-A003-5B5D-35D1-051F0958DB48}"/>
              </a:ext>
            </a:extLst>
          </p:cNvPr>
          <p:cNvSpPr>
            <a:spLocks noGrp="1"/>
          </p:cNvSpPr>
          <p:nvPr>
            <p:ph type="sldNum" sz="quarter" idx="5"/>
          </p:nvPr>
        </p:nvSpPr>
        <p:spPr/>
        <p:txBody>
          <a:bodyPr/>
          <a:lstStyle/>
          <a:p>
            <a:fld id="{D627A87D-5E98-45AB-8173-6709344BFEB8}" type="slidenum">
              <a:rPr lang="en-US" smtClean="0"/>
              <a:t>89</a:t>
            </a:fld>
            <a:endParaRPr lang="en-US"/>
          </a:p>
        </p:txBody>
      </p:sp>
    </p:spTree>
    <p:extLst>
      <p:ext uri="{BB962C8B-B14F-4D97-AF65-F5344CB8AC3E}">
        <p14:creationId xmlns:p14="http://schemas.microsoft.com/office/powerpoint/2010/main" val="7157361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04F51-8668-9A59-D2D9-FA48E508C6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A2B00B-CD1B-CA4B-E5D2-F6ADFD1880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C91CA9-0EB6-A34D-E8A1-55D58A9756D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83FC055-9202-AA15-496A-6012E74DD853}"/>
              </a:ext>
            </a:extLst>
          </p:cNvPr>
          <p:cNvSpPr>
            <a:spLocks noGrp="1"/>
          </p:cNvSpPr>
          <p:nvPr>
            <p:ph type="sldNum" sz="quarter" idx="5"/>
          </p:nvPr>
        </p:nvSpPr>
        <p:spPr/>
        <p:txBody>
          <a:bodyPr/>
          <a:lstStyle/>
          <a:p>
            <a:fld id="{D627A87D-5E98-45AB-8173-6709344BFEB8}" type="slidenum">
              <a:rPr lang="en-US" smtClean="0"/>
              <a:t>90</a:t>
            </a:fld>
            <a:endParaRPr lang="en-US"/>
          </a:p>
        </p:txBody>
      </p:sp>
    </p:spTree>
    <p:extLst>
      <p:ext uri="{BB962C8B-B14F-4D97-AF65-F5344CB8AC3E}">
        <p14:creationId xmlns:p14="http://schemas.microsoft.com/office/powerpoint/2010/main" val="29380274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B7A7D-76AC-E37B-216E-967862B20F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23431F-7953-3FF4-7EC5-E18039A589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26FE59-23CB-1908-2CB4-695749CB37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55554B8-9B6F-B46A-8B8D-65A8936D6D26}"/>
              </a:ext>
            </a:extLst>
          </p:cNvPr>
          <p:cNvSpPr>
            <a:spLocks noGrp="1"/>
          </p:cNvSpPr>
          <p:nvPr>
            <p:ph type="sldNum" sz="quarter" idx="5"/>
          </p:nvPr>
        </p:nvSpPr>
        <p:spPr/>
        <p:txBody>
          <a:bodyPr/>
          <a:lstStyle/>
          <a:p>
            <a:fld id="{D627A87D-5E98-45AB-8173-6709344BFEB8}" type="slidenum">
              <a:rPr lang="en-US" smtClean="0"/>
              <a:t>91</a:t>
            </a:fld>
            <a:endParaRPr lang="en-US"/>
          </a:p>
        </p:txBody>
      </p:sp>
    </p:spTree>
    <p:extLst>
      <p:ext uri="{BB962C8B-B14F-4D97-AF65-F5344CB8AC3E}">
        <p14:creationId xmlns:p14="http://schemas.microsoft.com/office/powerpoint/2010/main" val="10379905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27A87D-5E98-45AB-8173-6709344BFEB8}" type="slidenum">
              <a:rPr lang="en-US" smtClean="0"/>
              <a:t>92</a:t>
            </a:fld>
            <a:endParaRPr lang="en-US"/>
          </a:p>
        </p:txBody>
      </p:sp>
    </p:spTree>
    <p:extLst>
      <p:ext uri="{BB962C8B-B14F-4D97-AF65-F5344CB8AC3E}">
        <p14:creationId xmlns:p14="http://schemas.microsoft.com/office/powerpoint/2010/main" val="3184745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https://www.ebmud.com/application/files/2316/1430/1064/Final_Rainwater_Catchment_Presentation_2-25-21.pdf</a:t>
            </a:r>
          </a:p>
        </p:txBody>
      </p:sp>
      <p:sp>
        <p:nvSpPr>
          <p:cNvPr id="4" name="Slide Number Placeholder 3"/>
          <p:cNvSpPr>
            <a:spLocks noGrp="1"/>
          </p:cNvSpPr>
          <p:nvPr>
            <p:ph type="sldNum" sz="quarter" idx="5"/>
          </p:nvPr>
        </p:nvSpPr>
        <p:spPr/>
        <p:txBody>
          <a:bodyPr/>
          <a:lstStyle/>
          <a:p>
            <a:pPr>
              <a:defRPr/>
            </a:pPr>
            <a:fld id="{40E06CF5-019B-465A-8382-D55C704E3EE6}" type="slidenum">
              <a:rPr lang="en-US" smtClean="0"/>
              <a:pPr>
                <a:defRPr/>
              </a:pPr>
              <a:t>8</a:t>
            </a:fld>
            <a:endParaRPr lang="en-US" dirty="0"/>
          </a:p>
        </p:txBody>
      </p:sp>
    </p:spTree>
    <p:extLst>
      <p:ext uri="{BB962C8B-B14F-4D97-AF65-F5344CB8AC3E}">
        <p14:creationId xmlns:p14="http://schemas.microsoft.com/office/powerpoint/2010/main" val="2715054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F454E-D91E-699E-B796-E9450DCE4E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C1236D-6E2A-C224-EE53-5D95744740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906BC9-6467-962D-87F3-4CB822F8C01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D4C3D18-D73F-AADA-A3A1-75951E8B5AA6}"/>
              </a:ext>
            </a:extLst>
          </p:cNvPr>
          <p:cNvSpPr>
            <a:spLocks noGrp="1"/>
          </p:cNvSpPr>
          <p:nvPr>
            <p:ph type="sldNum" sz="quarter" idx="5"/>
          </p:nvPr>
        </p:nvSpPr>
        <p:spPr/>
        <p:txBody>
          <a:bodyPr/>
          <a:lstStyle/>
          <a:p>
            <a:fld id="{D627A87D-5E98-45AB-8173-6709344BFEB8}" type="slidenum">
              <a:rPr lang="en-US" smtClean="0"/>
              <a:t>93</a:t>
            </a:fld>
            <a:endParaRPr lang="en-US"/>
          </a:p>
        </p:txBody>
      </p:sp>
    </p:spTree>
    <p:extLst>
      <p:ext uri="{BB962C8B-B14F-4D97-AF65-F5344CB8AC3E}">
        <p14:creationId xmlns:p14="http://schemas.microsoft.com/office/powerpoint/2010/main" val="3998470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BADBD-6AE3-FB76-2885-798C1C83CA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7A912F-3A1F-ECAC-B1EE-81444B3897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D5746C-7809-DB8F-81D0-5588CD03CE0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E6652E6-7C1C-CB0E-7866-79743D7117FD}"/>
              </a:ext>
            </a:extLst>
          </p:cNvPr>
          <p:cNvSpPr>
            <a:spLocks noGrp="1"/>
          </p:cNvSpPr>
          <p:nvPr>
            <p:ph type="sldNum" sz="quarter" idx="5"/>
          </p:nvPr>
        </p:nvSpPr>
        <p:spPr/>
        <p:txBody>
          <a:bodyPr/>
          <a:lstStyle/>
          <a:p>
            <a:pPr>
              <a:defRPr/>
            </a:pPr>
            <a:fld id="{40E06CF5-019B-465A-8382-D55C704E3EE6}" type="slidenum">
              <a:rPr lang="en-US" smtClean="0"/>
              <a:pPr>
                <a:defRPr/>
              </a:pPr>
              <a:t>9</a:t>
            </a:fld>
            <a:endParaRPr lang="en-US" dirty="0"/>
          </a:p>
        </p:txBody>
      </p:sp>
    </p:spTree>
    <p:extLst>
      <p:ext uri="{BB962C8B-B14F-4D97-AF65-F5344CB8AC3E}">
        <p14:creationId xmlns:p14="http://schemas.microsoft.com/office/powerpoint/2010/main" val="1286146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37E02-6BCD-1202-A04C-C7DE3DCA5A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56640B-1BB3-CA41-0B83-551C68D061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40E0EA-24F0-DF6A-D763-F881E59C2655}"/>
              </a:ext>
            </a:extLst>
          </p:cNvPr>
          <p:cNvSpPr>
            <a:spLocks noGrp="1"/>
          </p:cNvSpPr>
          <p:nvPr>
            <p:ph type="body" idx="1"/>
          </p:nvPr>
        </p:nvSpPr>
        <p:spPr/>
        <p:txBody>
          <a:bodyPr/>
          <a:lstStyle/>
          <a:p>
            <a:r>
              <a:rPr lang="en-US" dirty="0"/>
              <a:t>https://www.waterboards.ca.gov/sanfranciscobay/water_issues/programs/stormwater/MRP/mrp5-22/R2-2022-0018.pdf</a:t>
            </a:r>
          </a:p>
        </p:txBody>
      </p:sp>
      <p:sp>
        <p:nvSpPr>
          <p:cNvPr id="4" name="Slide Number Placeholder 3">
            <a:extLst>
              <a:ext uri="{FF2B5EF4-FFF2-40B4-BE49-F238E27FC236}">
                <a16:creationId xmlns:a16="http://schemas.microsoft.com/office/drawing/2014/main" id="{3547EBA8-4054-37F7-60DA-95C80BA70644}"/>
              </a:ext>
            </a:extLst>
          </p:cNvPr>
          <p:cNvSpPr>
            <a:spLocks noGrp="1"/>
          </p:cNvSpPr>
          <p:nvPr>
            <p:ph type="sldNum" sz="quarter" idx="5"/>
          </p:nvPr>
        </p:nvSpPr>
        <p:spPr/>
        <p:txBody>
          <a:bodyPr/>
          <a:lstStyle/>
          <a:p>
            <a:pPr>
              <a:defRPr/>
            </a:pPr>
            <a:fld id="{40E06CF5-019B-465A-8382-D55C704E3EE6}" type="slidenum">
              <a:rPr lang="en-US" smtClean="0"/>
              <a:pPr>
                <a:defRPr/>
              </a:pPr>
              <a:t>10</a:t>
            </a:fld>
            <a:endParaRPr lang="en-US" dirty="0"/>
          </a:p>
        </p:txBody>
      </p:sp>
    </p:spTree>
    <p:extLst>
      <p:ext uri="{BB962C8B-B14F-4D97-AF65-F5344CB8AC3E}">
        <p14:creationId xmlns:p14="http://schemas.microsoft.com/office/powerpoint/2010/main" val="99927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1A131-D9DE-3F6F-56C1-1FC9F736C6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42D4DC-2F3C-DE1A-10C0-68A783DEAD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C99869-59A4-F661-2842-184B4404D734}"/>
              </a:ext>
            </a:extLst>
          </p:cNvPr>
          <p:cNvSpPr>
            <a:spLocks noGrp="1"/>
          </p:cNvSpPr>
          <p:nvPr>
            <p:ph type="body" idx="1"/>
          </p:nvPr>
        </p:nvSpPr>
        <p:spPr/>
        <p:txBody>
          <a:bodyPr>
            <a:normAutofit/>
          </a:bodyPr>
          <a:lstStyle/>
          <a:p>
            <a:pPr>
              <a:lnSpc>
                <a:spcPct val="80000"/>
              </a:lnSpc>
            </a:pPr>
            <a:endParaRPr lang="en-US" dirty="0"/>
          </a:p>
        </p:txBody>
      </p:sp>
      <p:sp>
        <p:nvSpPr>
          <p:cNvPr id="4" name="Slide Number Placeholder 3">
            <a:extLst>
              <a:ext uri="{FF2B5EF4-FFF2-40B4-BE49-F238E27FC236}">
                <a16:creationId xmlns:a16="http://schemas.microsoft.com/office/drawing/2014/main" id="{331C7CFB-9D92-F931-0554-30D7219F80F0}"/>
              </a:ext>
            </a:extLst>
          </p:cNvPr>
          <p:cNvSpPr>
            <a:spLocks noGrp="1"/>
          </p:cNvSpPr>
          <p:nvPr>
            <p:ph type="sldNum" sz="quarter" idx="10"/>
          </p:nvPr>
        </p:nvSpPr>
        <p:spPr/>
        <p:txBody>
          <a:bodyPr/>
          <a:lstStyle/>
          <a:p>
            <a:fld id="{EC6EAC7D-5A89-47C2-8ABA-56C9C2DEF7A4}" type="slidenum">
              <a:rPr lang="en-US" smtClean="0"/>
              <a:pPr/>
              <a:t>11</a:t>
            </a:fld>
            <a:endParaRPr lang="en-US"/>
          </a:p>
        </p:txBody>
      </p:sp>
    </p:spTree>
    <p:extLst>
      <p:ext uri="{BB962C8B-B14F-4D97-AF65-F5344CB8AC3E}">
        <p14:creationId xmlns:p14="http://schemas.microsoft.com/office/powerpoint/2010/main" val="4100940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Rectangle 11"/>
          <p:cNvSpPr>
            <a:spLocks noChangeArrowheads="1"/>
          </p:cNvSpPr>
          <p:nvPr/>
        </p:nvSpPr>
        <p:spPr bwMode="auto">
          <a:xfrm>
            <a:off x="3048000" y="4876800"/>
            <a:ext cx="6096000" cy="9144"/>
          </a:xfrm>
          <a:prstGeom prst="rect">
            <a:avLst/>
          </a:prstGeom>
          <a:solidFill>
            <a:schemeClr val="bg1">
              <a:lumMod val="85000"/>
            </a:schemeClr>
          </a:soli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sz="1800" dirty="0">
              <a:latin typeface="Times New Roman" pitchFamily="18" charset="0"/>
            </a:endParaRPr>
          </a:p>
        </p:txBody>
      </p:sp>
      <p:sp>
        <p:nvSpPr>
          <p:cNvPr id="617474" name="Rectangle 2"/>
          <p:cNvSpPr>
            <a:spLocks noGrp="1" noChangeArrowheads="1"/>
          </p:cNvSpPr>
          <p:nvPr>
            <p:ph type="ctrTitle"/>
          </p:nvPr>
        </p:nvSpPr>
        <p:spPr>
          <a:xfrm>
            <a:off x="1016000" y="1828800"/>
            <a:ext cx="10566400" cy="2895600"/>
          </a:xfrm>
        </p:spPr>
        <p:txBody>
          <a:bodyPr anchor="ctr">
            <a:normAutofit/>
          </a:bodyPr>
          <a:lstStyle>
            <a:lvl1pPr marL="0" indent="0">
              <a:defRPr sz="2700"/>
            </a:lvl1pPr>
          </a:lstStyle>
          <a:p>
            <a:r>
              <a:rPr lang="en-US"/>
              <a:t>Click to edit Master title style</a:t>
            </a:r>
            <a:endParaRPr lang="en-US" dirty="0"/>
          </a:p>
        </p:txBody>
      </p:sp>
      <p:sp>
        <p:nvSpPr>
          <p:cNvPr id="617475" name="Rectangle 3"/>
          <p:cNvSpPr>
            <a:spLocks noGrp="1" noChangeArrowheads="1"/>
          </p:cNvSpPr>
          <p:nvPr>
            <p:ph type="subTitle" idx="1"/>
          </p:nvPr>
        </p:nvSpPr>
        <p:spPr>
          <a:xfrm>
            <a:off x="2336800" y="5410200"/>
            <a:ext cx="9245600" cy="1143000"/>
          </a:xfrm>
        </p:spPr>
        <p:txBody>
          <a:bodyPr anchor="b">
            <a:normAutofit/>
          </a:bodyPr>
          <a:lstStyle>
            <a:lvl1pPr marL="0" indent="0">
              <a:buFont typeface="Wingdings" pitchFamily="2" charset="2"/>
              <a:buNone/>
              <a:defRPr/>
            </a:lvl1pPr>
          </a:lstStyle>
          <a:p>
            <a:r>
              <a:rPr lang="en-US"/>
              <a:t>Click to edit Master subtitle style</a:t>
            </a:r>
            <a:endParaRPr lang="en-US" dirty="0"/>
          </a:p>
        </p:txBody>
      </p:sp>
      <p:sp>
        <p:nvSpPr>
          <p:cNvPr id="2" name="Rectangle 1">
            <a:extLst>
              <a:ext uri="{FF2B5EF4-FFF2-40B4-BE49-F238E27FC236}">
                <a16:creationId xmlns:a16="http://schemas.microsoft.com/office/drawing/2014/main" id="{3C916C99-AB81-A744-CD0A-87EBF419EDD3}"/>
              </a:ext>
            </a:extLst>
          </p:cNvPr>
          <p:cNvSpPr>
            <a:spLocks noChangeArrowheads="1"/>
          </p:cNvSpPr>
          <p:nvPr userDrawn="1"/>
        </p:nvSpPr>
        <p:spPr bwMode="auto">
          <a:xfrm>
            <a:off x="3048000" y="4876800"/>
            <a:ext cx="6096000" cy="9144"/>
          </a:xfrm>
          <a:prstGeom prst="rect">
            <a:avLst/>
          </a:prstGeom>
          <a:solidFill>
            <a:schemeClr val="bg1">
              <a:lumMod val="85000"/>
            </a:schemeClr>
          </a:soli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sz="2400" dirty="0">
              <a:latin typeface="Times New Roman" pitchFamily="18" charset="0"/>
            </a:endParaRPr>
          </a:p>
        </p:txBody>
      </p:sp>
    </p:spTree>
    <p:extLst>
      <p:ext uri="{BB962C8B-B14F-4D97-AF65-F5344CB8AC3E}">
        <p14:creationId xmlns:p14="http://schemas.microsoft.com/office/powerpoint/2010/main" val="1123886265"/>
      </p:ext>
    </p:extLst>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solidFill>
                  <a:schemeClr val="accent3"/>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8" name="Straight Connector 7"/>
          <p:cNvCxnSpPr/>
          <p:nvPr/>
        </p:nvCxnSpPr>
        <p:spPr bwMode="auto">
          <a:xfrm>
            <a:off x="2389717" y="5367338"/>
            <a:ext cx="7315200" cy="0"/>
          </a:xfrm>
          <a:prstGeom prst="line">
            <a:avLst/>
          </a:prstGeom>
          <a:solidFill>
            <a:schemeClr val="accent1"/>
          </a:solidFill>
          <a:ln w="3175" cap="flat" cmpd="sng" algn="ctr">
            <a:solidFill>
              <a:schemeClr val="accent1">
                <a:lumMod val="40000"/>
                <a:lumOff val="60000"/>
              </a:schemeClr>
            </a:solidFill>
            <a:prstDash val="solid"/>
            <a:round/>
            <a:headEnd type="none" w="med" len="med"/>
            <a:tailEnd type="none" w="med" len="med"/>
          </a:ln>
          <a:effectLst/>
        </p:spPr>
      </p:cxnSp>
      <p:sp>
        <p:nvSpPr>
          <p:cNvPr id="9" name="Rectangle 6"/>
          <p:cNvSpPr>
            <a:spLocks noGrp="1" noChangeArrowheads="1"/>
          </p:cNvSpPr>
          <p:nvPr>
            <p:ph type="sldNum" sz="quarter" idx="12"/>
          </p:nvPr>
        </p:nvSpPr>
        <p:spPr>
          <a:xfrm>
            <a:off x="11480800" y="6553200"/>
            <a:ext cx="609600" cy="228600"/>
          </a:xfrm>
          <a:prstGeom prst="rect">
            <a:avLst/>
          </a:prstGeom>
          <a:ln/>
        </p:spPr>
        <p:txBody>
          <a:bodyPr/>
          <a:lstStyle>
            <a:lvl1pPr>
              <a:defRPr sz="825"/>
            </a:lvl1pPr>
          </a:lstStyle>
          <a:p>
            <a:pPr>
              <a:defRPr/>
            </a:pPr>
            <a:fld id="{2EDD9C1C-8EFC-4BE9-A8A3-7A33442B5072}" type="slidenum">
              <a:rPr lang="en-US" smtClean="0"/>
              <a:pPr>
                <a:defRPr/>
              </a:pPr>
              <a:t>‹#›</a:t>
            </a:fld>
            <a:endParaRPr lang="en-US" dirty="0"/>
          </a:p>
        </p:txBody>
      </p:sp>
      <p:sp>
        <p:nvSpPr>
          <p:cNvPr id="10" name="Rectangle 4"/>
          <p:cNvSpPr>
            <a:spLocks noGrp="1" noChangeArrowheads="1"/>
          </p:cNvSpPr>
          <p:nvPr>
            <p:ph type="dt" sz="half" idx="10"/>
          </p:nvPr>
        </p:nvSpPr>
        <p:spPr>
          <a:xfrm>
            <a:off x="609600" y="6553200"/>
            <a:ext cx="2844800" cy="228600"/>
          </a:xfrm>
          <a:prstGeom prst="rect">
            <a:avLst/>
          </a:prstGeom>
          <a:ln/>
        </p:spPr>
        <p:txBody>
          <a:bodyPr/>
          <a:lstStyle>
            <a:lvl1pPr>
              <a:defRPr/>
            </a:lvl1pPr>
          </a:lstStyle>
          <a:p>
            <a:pPr>
              <a:defRPr/>
            </a:pPr>
            <a:endParaRPr lang="en-US" dirty="0"/>
          </a:p>
        </p:txBody>
      </p:sp>
      <p:sp>
        <p:nvSpPr>
          <p:cNvPr id="11" name="Rectangle 5"/>
          <p:cNvSpPr>
            <a:spLocks noGrp="1" noChangeArrowheads="1"/>
          </p:cNvSpPr>
          <p:nvPr>
            <p:ph type="ftr" sz="quarter" idx="11"/>
          </p:nvPr>
        </p:nvSpPr>
        <p:spPr>
          <a:xfrm>
            <a:off x="4165600" y="6553200"/>
            <a:ext cx="3860800" cy="228600"/>
          </a:xfrm>
          <a:prstGeom prst="rect">
            <a:avLst/>
          </a:prstGeom>
          <a:ln/>
        </p:spPr>
        <p:txBody>
          <a:bodyPr/>
          <a:lstStyle>
            <a:lvl1pPr>
              <a:defRPr/>
            </a:lvl1pPr>
          </a:lstStyle>
          <a:p>
            <a:pPr>
              <a:defRPr/>
            </a:pPr>
            <a:endParaRPr lang="en-US" dirty="0"/>
          </a:p>
        </p:txBody>
      </p:sp>
      <p:cxnSp>
        <p:nvCxnSpPr>
          <p:cNvPr id="5" name="Straight Connector 4">
            <a:extLst>
              <a:ext uri="{FF2B5EF4-FFF2-40B4-BE49-F238E27FC236}">
                <a16:creationId xmlns:a16="http://schemas.microsoft.com/office/drawing/2014/main" id="{FEC5D282-3A55-3E90-00E2-B007AEFD5486}"/>
              </a:ext>
            </a:extLst>
          </p:cNvPr>
          <p:cNvCxnSpPr/>
          <p:nvPr userDrawn="1"/>
        </p:nvCxnSpPr>
        <p:spPr bwMode="auto">
          <a:xfrm>
            <a:off x="2389717" y="5367338"/>
            <a:ext cx="7315200" cy="0"/>
          </a:xfrm>
          <a:prstGeom prst="line">
            <a:avLst/>
          </a:prstGeom>
          <a:solidFill>
            <a:schemeClr val="accent1"/>
          </a:solidFill>
          <a:ln w="3175" cap="flat" cmpd="sng" algn="ctr">
            <a:solidFill>
              <a:schemeClr val="accent1">
                <a:lumMod val="40000"/>
                <a:lumOff val="60000"/>
              </a:schemeClr>
            </a:solidFill>
            <a:prstDash val="solid"/>
            <a:round/>
            <a:headEnd type="none" w="med" len="med"/>
            <a:tailEnd type="none" w="med" len="med"/>
          </a:ln>
          <a:effectLst/>
        </p:spPr>
      </p:cxnSp>
    </p:spTree>
    <p:extLst>
      <p:ext uri="{BB962C8B-B14F-4D97-AF65-F5344CB8AC3E}">
        <p14:creationId xmlns:p14="http://schemas.microsoft.com/office/powerpoint/2010/main" val="2436843753"/>
      </p:ext>
    </p:extLst>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solidFill>
                  <a:schemeClr val="bg1"/>
                </a:solidFil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p:txBody>
      </p:sp>
      <p:cxnSp>
        <p:nvCxnSpPr>
          <p:cNvPr id="7" name="Straight Connector 6"/>
          <p:cNvCxnSpPr/>
          <p:nvPr/>
        </p:nvCxnSpPr>
        <p:spPr bwMode="auto">
          <a:xfrm>
            <a:off x="609600" y="1417638"/>
            <a:ext cx="10972800" cy="0"/>
          </a:xfrm>
          <a:prstGeom prst="line">
            <a:avLst/>
          </a:prstGeom>
          <a:solidFill>
            <a:schemeClr val="accent1"/>
          </a:solidFill>
          <a:ln w="9525" cap="flat" cmpd="sng" algn="ctr">
            <a:solidFill>
              <a:schemeClr val="accent1"/>
            </a:solidFill>
            <a:prstDash val="solid"/>
            <a:round/>
            <a:headEnd type="none" w="med" len="med"/>
            <a:tailEnd type="none" w="med" len="med"/>
          </a:ln>
          <a:effectLst/>
        </p:spPr>
      </p:cxnSp>
      <p:sp>
        <p:nvSpPr>
          <p:cNvPr id="8" name="Rectangle 6"/>
          <p:cNvSpPr>
            <a:spLocks noGrp="1" noChangeArrowheads="1"/>
          </p:cNvSpPr>
          <p:nvPr>
            <p:ph type="sldNum" sz="quarter" idx="12"/>
          </p:nvPr>
        </p:nvSpPr>
        <p:spPr>
          <a:xfrm>
            <a:off x="11480800" y="6553200"/>
            <a:ext cx="609600" cy="228600"/>
          </a:xfrm>
          <a:prstGeom prst="rect">
            <a:avLst/>
          </a:prstGeom>
          <a:ln/>
        </p:spPr>
        <p:txBody>
          <a:bodyPr/>
          <a:lstStyle>
            <a:lvl1pPr>
              <a:defRPr sz="825"/>
            </a:lvl1pPr>
          </a:lstStyle>
          <a:p>
            <a:pPr>
              <a:defRPr/>
            </a:pPr>
            <a:fld id="{2EDD9C1C-8EFC-4BE9-A8A3-7A33442B5072}" type="slidenum">
              <a:rPr lang="en-US" smtClean="0"/>
              <a:pPr>
                <a:defRPr/>
              </a:pPr>
              <a:t>‹#›</a:t>
            </a:fld>
            <a:endParaRPr lang="en-US" dirty="0"/>
          </a:p>
        </p:txBody>
      </p:sp>
      <p:sp>
        <p:nvSpPr>
          <p:cNvPr id="9" name="Rectangle 4"/>
          <p:cNvSpPr>
            <a:spLocks noGrp="1" noChangeArrowheads="1"/>
          </p:cNvSpPr>
          <p:nvPr>
            <p:ph type="dt" sz="half" idx="10"/>
          </p:nvPr>
        </p:nvSpPr>
        <p:spPr>
          <a:xfrm>
            <a:off x="609600" y="6553200"/>
            <a:ext cx="2844800" cy="228600"/>
          </a:xfrm>
          <a:prstGeom prst="rect">
            <a:avLst/>
          </a:prstGeom>
          <a:ln/>
        </p:spPr>
        <p:txBody>
          <a:bodyPr/>
          <a:lstStyle>
            <a:lvl1pPr>
              <a:defRPr/>
            </a:lvl1pPr>
          </a:lstStyle>
          <a:p>
            <a:pPr>
              <a:defRPr/>
            </a:pPr>
            <a:endParaRPr lang="en-US" dirty="0"/>
          </a:p>
        </p:txBody>
      </p:sp>
      <p:sp>
        <p:nvSpPr>
          <p:cNvPr id="10" name="Rectangle 5"/>
          <p:cNvSpPr>
            <a:spLocks noGrp="1" noChangeArrowheads="1"/>
          </p:cNvSpPr>
          <p:nvPr>
            <p:ph type="ftr" sz="quarter" idx="11"/>
          </p:nvPr>
        </p:nvSpPr>
        <p:spPr>
          <a:xfrm>
            <a:off x="4165600" y="6553200"/>
            <a:ext cx="3860800" cy="228600"/>
          </a:xfrm>
          <a:prstGeom prst="rect">
            <a:avLst/>
          </a:prstGeom>
          <a:ln/>
        </p:spPr>
        <p:txBody>
          <a:bodyPr/>
          <a:lstStyle>
            <a:lvl1pPr>
              <a:defRPr/>
            </a:lvl1pPr>
          </a:lstStyle>
          <a:p>
            <a:pPr>
              <a:defRPr/>
            </a:pPr>
            <a:endParaRPr lang="en-US" dirty="0"/>
          </a:p>
        </p:txBody>
      </p:sp>
      <p:cxnSp>
        <p:nvCxnSpPr>
          <p:cNvPr id="4" name="Straight Connector 3">
            <a:extLst>
              <a:ext uri="{FF2B5EF4-FFF2-40B4-BE49-F238E27FC236}">
                <a16:creationId xmlns:a16="http://schemas.microsoft.com/office/drawing/2014/main" id="{33C70AEE-920E-08B6-4BF9-2A115448BFA0}"/>
              </a:ext>
            </a:extLst>
          </p:cNvPr>
          <p:cNvCxnSpPr/>
          <p:nvPr userDrawn="1"/>
        </p:nvCxnSpPr>
        <p:spPr bwMode="auto">
          <a:xfrm>
            <a:off x="609600" y="1417638"/>
            <a:ext cx="10972800" cy="0"/>
          </a:xfrm>
          <a:prstGeom prst="line">
            <a:avLst/>
          </a:prstGeom>
          <a:solidFill>
            <a:schemeClr val="accent1"/>
          </a:solidFill>
          <a:ln w="9525" cap="flat" cmpd="sng" algn="ctr">
            <a:solidFill>
              <a:schemeClr val="accent1"/>
            </a:solidFill>
            <a:prstDash val="solid"/>
            <a:round/>
            <a:headEnd type="none" w="med" len="med"/>
            <a:tailEnd type="none" w="med" len="med"/>
          </a:ln>
          <a:effectLst/>
        </p:spPr>
      </p:cxnSp>
    </p:spTree>
    <p:extLst>
      <p:ext uri="{BB962C8B-B14F-4D97-AF65-F5344CB8AC3E}">
        <p14:creationId xmlns:p14="http://schemas.microsoft.com/office/powerpoint/2010/main" val="2960473922"/>
      </p:ext>
    </p:extLst>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20"/>
            <a:ext cx="2743200" cy="5818187"/>
          </a:xfrm>
        </p:spPr>
        <p:txBody>
          <a:bodyPr vert="eaVert">
            <a:normAutofit/>
          </a:bodyPr>
          <a:lstStyle>
            <a:lvl1pPr>
              <a:defRPr sz="2700">
                <a:solidFill>
                  <a:schemeClr val="accent3"/>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7820"/>
            <a:ext cx="8026400" cy="5818187"/>
          </a:xfrm>
        </p:spPr>
        <p:txBody>
          <a:bodyPr vert="eaVert"/>
          <a:lstStyle/>
          <a:p>
            <a:pPr lvl="0"/>
            <a:r>
              <a:rPr lang="en-US"/>
              <a:t>Click to edit Master text styles</a:t>
            </a:r>
          </a:p>
          <a:p>
            <a:pPr lvl="1"/>
            <a:r>
              <a:rPr lang="en-US"/>
              <a:t>Second level</a:t>
            </a:r>
          </a:p>
          <a:p>
            <a:pPr lvl="2"/>
            <a:r>
              <a:rPr lang="en-US"/>
              <a:t>Third level</a:t>
            </a:r>
          </a:p>
        </p:txBody>
      </p:sp>
      <p:cxnSp>
        <p:nvCxnSpPr>
          <p:cNvPr id="7" name="Straight Connector 6"/>
          <p:cNvCxnSpPr/>
          <p:nvPr/>
        </p:nvCxnSpPr>
        <p:spPr bwMode="auto">
          <a:xfrm>
            <a:off x="8839200" y="277820"/>
            <a:ext cx="0" cy="5818187"/>
          </a:xfrm>
          <a:prstGeom prst="line">
            <a:avLst/>
          </a:prstGeom>
          <a:solidFill>
            <a:schemeClr val="accent1"/>
          </a:solidFill>
          <a:ln w="9525" cap="flat" cmpd="sng" algn="ctr">
            <a:solidFill>
              <a:schemeClr val="accent1"/>
            </a:solidFill>
            <a:prstDash val="solid"/>
            <a:round/>
            <a:headEnd type="none" w="med" len="med"/>
            <a:tailEnd type="none" w="med" len="med"/>
          </a:ln>
          <a:effectLst/>
        </p:spPr>
      </p:cxnSp>
      <p:sp>
        <p:nvSpPr>
          <p:cNvPr id="8" name="Rectangle 6"/>
          <p:cNvSpPr>
            <a:spLocks noGrp="1" noChangeArrowheads="1"/>
          </p:cNvSpPr>
          <p:nvPr>
            <p:ph type="sldNum" sz="quarter" idx="12"/>
          </p:nvPr>
        </p:nvSpPr>
        <p:spPr>
          <a:xfrm>
            <a:off x="11480800" y="6553200"/>
            <a:ext cx="609600" cy="228600"/>
          </a:xfrm>
          <a:prstGeom prst="rect">
            <a:avLst/>
          </a:prstGeom>
          <a:ln/>
        </p:spPr>
        <p:txBody>
          <a:bodyPr/>
          <a:lstStyle>
            <a:lvl1pPr>
              <a:defRPr sz="825"/>
            </a:lvl1pPr>
          </a:lstStyle>
          <a:p>
            <a:pPr>
              <a:defRPr/>
            </a:pPr>
            <a:fld id="{2EDD9C1C-8EFC-4BE9-A8A3-7A33442B5072}" type="slidenum">
              <a:rPr lang="en-US" smtClean="0"/>
              <a:pPr>
                <a:defRPr/>
              </a:pPr>
              <a:t>‹#›</a:t>
            </a:fld>
            <a:endParaRPr lang="en-US" dirty="0"/>
          </a:p>
        </p:txBody>
      </p:sp>
      <p:sp>
        <p:nvSpPr>
          <p:cNvPr id="9" name="Rectangle 4"/>
          <p:cNvSpPr>
            <a:spLocks noGrp="1" noChangeArrowheads="1"/>
          </p:cNvSpPr>
          <p:nvPr>
            <p:ph type="dt" sz="half" idx="10"/>
          </p:nvPr>
        </p:nvSpPr>
        <p:spPr>
          <a:xfrm>
            <a:off x="609600" y="6553200"/>
            <a:ext cx="2844800" cy="228600"/>
          </a:xfrm>
          <a:prstGeom prst="rect">
            <a:avLst/>
          </a:prstGeom>
          <a:ln/>
        </p:spPr>
        <p:txBody>
          <a:bodyPr/>
          <a:lstStyle>
            <a:lvl1pPr>
              <a:defRPr/>
            </a:lvl1pPr>
          </a:lstStyle>
          <a:p>
            <a:pPr>
              <a:defRPr/>
            </a:pPr>
            <a:endParaRPr lang="en-US" dirty="0"/>
          </a:p>
        </p:txBody>
      </p:sp>
      <p:sp>
        <p:nvSpPr>
          <p:cNvPr id="10" name="Rectangle 5"/>
          <p:cNvSpPr>
            <a:spLocks noGrp="1" noChangeArrowheads="1"/>
          </p:cNvSpPr>
          <p:nvPr>
            <p:ph type="ftr" sz="quarter" idx="11"/>
          </p:nvPr>
        </p:nvSpPr>
        <p:spPr>
          <a:xfrm>
            <a:off x="4165600" y="6553200"/>
            <a:ext cx="3860800" cy="228600"/>
          </a:xfrm>
          <a:prstGeom prst="rect">
            <a:avLst/>
          </a:prstGeom>
          <a:ln/>
        </p:spPr>
        <p:txBody>
          <a:bodyPr/>
          <a:lstStyle>
            <a:lvl1pPr>
              <a:defRPr/>
            </a:lvl1pPr>
          </a:lstStyle>
          <a:p>
            <a:pPr>
              <a:defRPr/>
            </a:pPr>
            <a:endParaRPr lang="en-US" dirty="0"/>
          </a:p>
        </p:txBody>
      </p:sp>
      <p:cxnSp>
        <p:nvCxnSpPr>
          <p:cNvPr id="4" name="Straight Connector 3">
            <a:extLst>
              <a:ext uri="{FF2B5EF4-FFF2-40B4-BE49-F238E27FC236}">
                <a16:creationId xmlns:a16="http://schemas.microsoft.com/office/drawing/2014/main" id="{0442F203-F408-29E5-800E-5BD37EBD7274}"/>
              </a:ext>
            </a:extLst>
          </p:cNvPr>
          <p:cNvCxnSpPr/>
          <p:nvPr userDrawn="1"/>
        </p:nvCxnSpPr>
        <p:spPr bwMode="auto">
          <a:xfrm>
            <a:off x="8839200" y="277818"/>
            <a:ext cx="0" cy="5818187"/>
          </a:xfrm>
          <a:prstGeom prst="line">
            <a:avLst/>
          </a:prstGeom>
          <a:solidFill>
            <a:schemeClr val="accent1"/>
          </a:solidFill>
          <a:ln w="9525" cap="flat" cmpd="sng" algn="ctr">
            <a:solidFill>
              <a:schemeClr val="accent1"/>
            </a:solidFill>
            <a:prstDash val="solid"/>
            <a:round/>
            <a:headEnd type="none" w="med" len="med"/>
            <a:tailEnd type="none" w="med" len="med"/>
          </a:ln>
          <a:effectLst/>
        </p:spPr>
      </p:cxnSp>
    </p:spTree>
    <p:extLst>
      <p:ext uri="{BB962C8B-B14F-4D97-AF65-F5344CB8AC3E}">
        <p14:creationId xmlns:p14="http://schemas.microsoft.com/office/powerpoint/2010/main" val="577406914"/>
      </p:ext>
    </p:extLst>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20"/>
            <a:ext cx="10972800" cy="1139825"/>
          </a:xfrm>
        </p:spPr>
        <p:txBody>
          <a:bodyPr>
            <a:normAutofit/>
          </a:bodyPr>
          <a:lstStyle>
            <a:lvl1pPr>
              <a:defRPr sz="2700">
                <a:solidFill>
                  <a:schemeClr val="accent3"/>
                </a:solidFill>
              </a:defRPr>
            </a:lvl1pPr>
          </a:lstStyle>
          <a:p>
            <a:r>
              <a:rPr lang="en-US"/>
              <a:t>Click to edit Master title style</a:t>
            </a:r>
            <a:endParaRPr lang="en-US" dirty="0"/>
          </a:p>
        </p:txBody>
      </p:sp>
      <p:sp>
        <p:nvSpPr>
          <p:cNvPr id="3" name="Chart Placeholder 2"/>
          <p:cNvSpPr>
            <a:spLocks noGrp="1"/>
          </p:cNvSpPr>
          <p:nvPr>
            <p:ph type="chart" idx="1"/>
          </p:nvPr>
        </p:nvSpPr>
        <p:spPr>
          <a:xfrm>
            <a:off x="609600" y="1600200"/>
            <a:ext cx="10972800" cy="4495800"/>
          </a:xfrm>
        </p:spPr>
        <p:txBody>
          <a:bodyPr/>
          <a:lstStyle/>
          <a:p>
            <a:pPr lvl="0"/>
            <a:r>
              <a:rPr lang="en-US" noProof="0"/>
              <a:t>Click icon to add chart</a:t>
            </a:r>
            <a:endParaRPr lang="en-US" noProof="0" dirty="0"/>
          </a:p>
        </p:txBody>
      </p:sp>
      <p:sp>
        <p:nvSpPr>
          <p:cNvPr id="4" name="Rectangle 4"/>
          <p:cNvSpPr>
            <a:spLocks noGrp="1" noChangeArrowheads="1"/>
          </p:cNvSpPr>
          <p:nvPr>
            <p:ph type="dt" sz="half" idx="10"/>
          </p:nvPr>
        </p:nvSpPr>
        <p:spPr>
          <a:xfrm>
            <a:off x="609600" y="6553200"/>
            <a:ext cx="2844800" cy="228600"/>
          </a:xfrm>
          <a:prstGeom prst="rect">
            <a:avLst/>
          </a:prstGeom>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xfrm>
            <a:off x="4165600" y="6553200"/>
            <a:ext cx="3860800" cy="228600"/>
          </a:xfrm>
          <a:prstGeom prst="rect">
            <a:avLst/>
          </a:prstGeom>
          <a:ln/>
        </p:spPr>
        <p:txBody>
          <a:bodyPr/>
          <a:lstStyle>
            <a:lvl1pPr>
              <a:defRPr/>
            </a:lvl1pPr>
          </a:lstStyle>
          <a:p>
            <a:pPr>
              <a:defRPr/>
            </a:pPr>
            <a:endParaRPr lang="en-US" dirty="0"/>
          </a:p>
        </p:txBody>
      </p:sp>
      <p:cxnSp>
        <p:nvCxnSpPr>
          <p:cNvPr id="9" name="Straight Connector 8"/>
          <p:cNvCxnSpPr/>
          <p:nvPr/>
        </p:nvCxnSpPr>
        <p:spPr bwMode="auto">
          <a:xfrm>
            <a:off x="609600" y="1417638"/>
            <a:ext cx="10972800" cy="0"/>
          </a:xfrm>
          <a:prstGeom prst="line">
            <a:avLst/>
          </a:prstGeom>
          <a:solidFill>
            <a:schemeClr val="accent1"/>
          </a:solidFill>
          <a:ln w="6350" cap="flat" cmpd="sng" algn="ctr">
            <a:solidFill>
              <a:schemeClr val="accent1">
                <a:lumMod val="60000"/>
                <a:lumOff val="40000"/>
              </a:schemeClr>
            </a:solidFill>
            <a:prstDash val="solid"/>
            <a:round/>
            <a:headEnd type="none" w="med" len="med"/>
            <a:tailEnd type="none" w="med" len="med"/>
          </a:ln>
          <a:effectLst/>
        </p:spPr>
      </p:cxnSp>
      <p:sp>
        <p:nvSpPr>
          <p:cNvPr id="8" name="Rectangle 6"/>
          <p:cNvSpPr>
            <a:spLocks noGrp="1" noChangeArrowheads="1"/>
          </p:cNvSpPr>
          <p:nvPr>
            <p:ph type="sldNum" sz="quarter" idx="12"/>
          </p:nvPr>
        </p:nvSpPr>
        <p:spPr>
          <a:xfrm>
            <a:off x="11480800" y="6553200"/>
            <a:ext cx="609600" cy="228600"/>
          </a:xfrm>
          <a:prstGeom prst="rect">
            <a:avLst/>
          </a:prstGeom>
          <a:ln/>
        </p:spPr>
        <p:txBody>
          <a:bodyPr/>
          <a:lstStyle>
            <a:lvl1pPr>
              <a:defRPr sz="825"/>
            </a:lvl1pPr>
          </a:lstStyle>
          <a:p>
            <a:pPr>
              <a:defRPr/>
            </a:pPr>
            <a:fld id="{2EDD9C1C-8EFC-4BE9-A8A3-7A33442B5072}" type="slidenum">
              <a:rPr lang="en-US" smtClean="0"/>
              <a:pPr>
                <a:defRPr/>
              </a:pPr>
              <a:t>‹#›</a:t>
            </a:fld>
            <a:endParaRPr lang="en-US" dirty="0"/>
          </a:p>
        </p:txBody>
      </p:sp>
      <p:cxnSp>
        <p:nvCxnSpPr>
          <p:cNvPr id="6" name="Straight Connector 5">
            <a:extLst>
              <a:ext uri="{FF2B5EF4-FFF2-40B4-BE49-F238E27FC236}">
                <a16:creationId xmlns:a16="http://schemas.microsoft.com/office/drawing/2014/main" id="{4533CBF6-B7CE-C1EC-B74F-6EDAE1233E9F}"/>
              </a:ext>
            </a:extLst>
          </p:cNvPr>
          <p:cNvCxnSpPr/>
          <p:nvPr userDrawn="1"/>
        </p:nvCxnSpPr>
        <p:spPr bwMode="auto">
          <a:xfrm>
            <a:off x="609600" y="1417638"/>
            <a:ext cx="10972800" cy="0"/>
          </a:xfrm>
          <a:prstGeom prst="line">
            <a:avLst/>
          </a:prstGeom>
          <a:solidFill>
            <a:schemeClr val="accent1"/>
          </a:solidFill>
          <a:ln w="6350" cap="flat" cmpd="sng" algn="ctr">
            <a:solidFill>
              <a:schemeClr val="accent1">
                <a:lumMod val="60000"/>
                <a:lumOff val="40000"/>
              </a:schemeClr>
            </a:solidFill>
            <a:prstDash val="solid"/>
            <a:round/>
            <a:headEnd type="none" w="med" len="med"/>
            <a:tailEnd type="none" w="med" len="med"/>
          </a:ln>
          <a:effectLst/>
        </p:spPr>
      </p:cxnSp>
    </p:spTree>
    <p:extLst>
      <p:ext uri="{BB962C8B-B14F-4D97-AF65-F5344CB8AC3E}">
        <p14:creationId xmlns:p14="http://schemas.microsoft.com/office/powerpoint/2010/main" val="2516267473"/>
      </p:ext>
    </p:extLst>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Stripes_2">
    <p:spTree>
      <p:nvGrpSpPr>
        <p:cNvPr id="1" name=""/>
        <p:cNvGrpSpPr/>
        <p:nvPr/>
      </p:nvGrpSpPr>
      <p:grpSpPr>
        <a:xfrm>
          <a:off x="0" y="0"/>
          <a:ext cx="0" cy="0"/>
          <a:chOff x="0" y="0"/>
          <a:chExt cx="0" cy="0"/>
        </a:xfrm>
      </p:grpSpPr>
      <p:sp>
        <p:nvSpPr>
          <p:cNvPr id="4" name="Rectangle 11"/>
          <p:cNvSpPr>
            <a:spLocks noChangeArrowheads="1"/>
          </p:cNvSpPr>
          <p:nvPr/>
        </p:nvSpPr>
        <p:spPr bwMode="auto">
          <a:xfrm>
            <a:off x="0" y="0"/>
            <a:ext cx="12192000" cy="152400"/>
          </a:xfrm>
          <a:prstGeom prst="rect">
            <a:avLst/>
          </a:prstGeom>
          <a:solidFill>
            <a:srgbClr val="1B3360"/>
          </a:soli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sz="1800" dirty="0">
              <a:latin typeface="Times New Roman" pitchFamily="18" charset="0"/>
            </a:endParaRPr>
          </a:p>
        </p:txBody>
      </p:sp>
      <p:sp>
        <p:nvSpPr>
          <p:cNvPr id="7" name="Rectangle 14"/>
          <p:cNvSpPr>
            <a:spLocks noChangeArrowheads="1"/>
          </p:cNvSpPr>
          <p:nvPr/>
        </p:nvSpPr>
        <p:spPr bwMode="auto">
          <a:xfrm>
            <a:off x="0" y="152400"/>
            <a:ext cx="12192000" cy="152400"/>
          </a:xfrm>
          <a:prstGeom prst="rect">
            <a:avLst/>
          </a:prstGeom>
          <a:solidFill>
            <a:schemeClr val="tx2"/>
          </a:soli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sz="1800" dirty="0">
              <a:latin typeface="Times New Roman" pitchFamily="18" charset="0"/>
            </a:endParaRPr>
          </a:p>
        </p:txBody>
      </p:sp>
      <p:sp>
        <p:nvSpPr>
          <p:cNvPr id="11" name="Rectangle 11"/>
          <p:cNvSpPr>
            <a:spLocks noChangeArrowheads="1"/>
          </p:cNvSpPr>
          <p:nvPr/>
        </p:nvSpPr>
        <p:spPr bwMode="auto">
          <a:xfrm>
            <a:off x="0" y="304800"/>
            <a:ext cx="12192000" cy="76200"/>
          </a:xfrm>
          <a:prstGeom prst="rect">
            <a:avLst/>
          </a:prstGeom>
          <a:solidFill>
            <a:schemeClr val="accent4"/>
          </a:soli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sz="1800" dirty="0">
              <a:latin typeface="Times New Roman" pitchFamily="18" charset="0"/>
            </a:endParaRPr>
          </a:p>
        </p:txBody>
      </p:sp>
      <p:sp>
        <p:nvSpPr>
          <p:cNvPr id="5" name="Rectangle 6"/>
          <p:cNvSpPr>
            <a:spLocks noGrp="1" noChangeArrowheads="1"/>
          </p:cNvSpPr>
          <p:nvPr>
            <p:ph type="sldNum" sz="quarter" idx="12"/>
          </p:nvPr>
        </p:nvSpPr>
        <p:spPr>
          <a:xfrm>
            <a:off x="11480800" y="6553200"/>
            <a:ext cx="609600" cy="228600"/>
          </a:xfrm>
          <a:prstGeom prst="rect">
            <a:avLst/>
          </a:prstGeom>
          <a:ln/>
        </p:spPr>
        <p:txBody>
          <a:bodyPr/>
          <a:lstStyle>
            <a:lvl1pPr>
              <a:defRPr sz="825"/>
            </a:lvl1pPr>
          </a:lstStyle>
          <a:p>
            <a:pPr>
              <a:defRPr/>
            </a:pPr>
            <a:fld id="{2EDD9C1C-8EFC-4BE9-A8A3-7A33442B5072}" type="slidenum">
              <a:rPr lang="en-US" smtClean="0"/>
              <a:pPr>
                <a:defRPr/>
              </a:pPr>
              <a:t>‹#›</a:t>
            </a:fld>
            <a:endParaRPr lang="en-US" dirty="0"/>
          </a:p>
        </p:txBody>
      </p:sp>
      <p:sp>
        <p:nvSpPr>
          <p:cNvPr id="2" name="Rectangle 11">
            <a:extLst>
              <a:ext uri="{FF2B5EF4-FFF2-40B4-BE49-F238E27FC236}">
                <a16:creationId xmlns:a16="http://schemas.microsoft.com/office/drawing/2014/main" id="{816E9F09-D5A5-8843-8BEF-A61C9AC041D3}"/>
              </a:ext>
            </a:extLst>
          </p:cNvPr>
          <p:cNvSpPr>
            <a:spLocks noChangeArrowheads="1"/>
          </p:cNvSpPr>
          <p:nvPr userDrawn="1"/>
        </p:nvSpPr>
        <p:spPr bwMode="auto">
          <a:xfrm>
            <a:off x="0" y="304800"/>
            <a:ext cx="12192000" cy="76200"/>
          </a:xfrm>
          <a:prstGeom prst="rect">
            <a:avLst/>
          </a:prstGeom>
          <a:solidFill>
            <a:schemeClr val="accent4"/>
          </a:soli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sz="2400" dirty="0">
              <a:latin typeface="Times New Roman" pitchFamily="18" charset="0"/>
            </a:endParaRPr>
          </a:p>
        </p:txBody>
      </p:sp>
    </p:spTree>
    <p:extLst>
      <p:ext uri="{BB962C8B-B14F-4D97-AF65-F5344CB8AC3E}">
        <p14:creationId xmlns:p14="http://schemas.microsoft.com/office/powerpoint/2010/main" val="552848483"/>
      </p:ext>
    </p:extLst>
  </p:cSld>
  <p:clrMapOvr>
    <a:masterClrMapping/>
  </p:clrMapOvr>
  <p:transition>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2EDD9C1C-8EFC-4BE9-A8A3-7A33442B5072}" type="slidenum">
              <a:rPr lang="en-US" smtClean="0"/>
              <a:pPr>
                <a:defRPr/>
              </a:pPr>
              <a:t>‹#›</a:t>
            </a:fld>
            <a:endParaRPr lang="en-US" dirty="0"/>
          </a:p>
        </p:txBody>
      </p:sp>
    </p:spTree>
    <p:extLst>
      <p:ext uri="{BB962C8B-B14F-4D97-AF65-F5344CB8AC3E}">
        <p14:creationId xmlns:p14="http://schemas.microsoft.com/office/powerpoint/2010/main" val="1382963829"/>
      </p:ext>
    </p:extLst>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7" name="Title 1"/>
          <p:cNvSpPr>
            <a:spLocks noGrp="1"/>
          </p:cNvSpPr>
          <p:nvPr>
            <p:ph type="title"/>
          </p:nvPr>
        </p:nvSpPr>
        <p:spPr>
          <a:xfrm>
            <a:off x="609600" y="277818"/>
            <a:ext cx="10972800" cy="1139825"/>
          </a:xfrm>
        </p:spPr>
        <p:txBody>
          <a:bodyPr>
            <a:normAutofit/>
          </a:bodyPr>
          <a:lstStyle>
            <a:lvl1pPr>
              <a:defRPr sz="3600">
                <a:solidFill>
                  <a:schemeClr val="accent3"/>
                </a:solidFill>
              </a:defRPr>
            </a:lvl1pPr>
          </a:lstStyle>
          <a:p>
            <a:r>
              <a:rPr lang="en-US"/>
              <a:t>Click to edit Master title style</a:t>
            </a:r>
          </a:p>
        </p:txBody>
      </p:sp>
      <p:sp>
        <p:nvSpPr>
          <p:cNvPr id="8" name="Rectangle 6"/>
          <p:cNvSpPr>
            <a:spLocks noGrp="1" noChangeArrowheads="1"/>
          </p:cNvSpPr>
          <p:nvPr>
            <p:ph type="sldNum" sz="quarter" idx="12"/>
          </p:nvPr>
        </p:nvSpPr>
        <p:spPr>
          <a:xfrm>
            <a:off x="11480800" y="6553200"/>
            <a:ext cx="609600" cy="228600"/>
          </a:xfrm>
          <a:prstGeom prst="rect">
            <a:avLst/>
          </a:prstGeom>
          <a:ln/>
        </p:spPr>
        <p:txBody>
          <a:bodyPr/>
          <a:lstStyle>
            <a:lvl1pPr>
              <a:defRPr sz="1100"/>
            </a:lvl1pPr>
          </a:lstStyle>
          <a:p>
            <a:pPr>
              <a:defRPr/>
            </a:pPr>
            <a:fld id="{2EDD9C1C-8EFC-4BE9-A8A3-7A33442B5072}" type="slidenum">
              <a:rPr lang="en-US" smtClean="0"/>
              <a:pPr>
                <a:defRPr/>
              </a:pPr>
              <a:t>‹#›</a:t>
            </a:fld>
            <a:endParaRPr lang="en-US" dirty="0"/>
          </a:p>
        </p:txBody>
      </p:sp>
      <p:sp>
        <p:nvSpPr>
          <p:cNvPr id="9" name="Rectangle 4"/>
          <p:cNvSpPr>
            <a:spLocks noGrp="1" noChangeArrowheads="1"/>
          </p:cNvSpPr>
          <p:nvPr>
            <p:ph type="dt" sz="half" idx="10"/>
          </p:nvPr>
        </p:nvSpPr>
        <p:spPr>
          <a:xfrm>
            <a:off x="609600" y="6553200"/>
            <a:ext cx="2844800" cy="228600"/>
          </a:xfrm>
          <a:prstGeom prst="rect">
            <a:avLst/>
          </a:prstGeom>
          <a:ln/>
        </p:spPr>
        <p:txBody>
          <a:bodyPr/>
          <a:lstStyle>
            <a:lvl1pPr>
              <a:defRPr/>
            </a:lvl1pPr>
          </a:lstStyle>
          <a:p>
            <a:pPr>
              <a:defRPr/>
            </a:pPr>
            <a:endParaRPr lang="en-US" dirty="0"/>
          </a:p>
        </p:txBody>
      </p:sp>
      <p:sp>
        <p:nvSpPr>
          <p:cNvPr id="10" name="Rectangle 5"/>
          <p:cNvSpPr>
            <a:spLocks noGrp="1" noChangeArrowheads="1"/>
          </p:cNvSpPr>
          <p:nvPr>
            <p:ph type="ftr" sz="quarter" idx="11"/>
          </p:nvPr>
        </p:nvSpPr>
        <p:spPr>
          <a:xfrm>
            <a:off x="4165600" y="6553200"/>
            <a:ext cx="3860800" cy="228600"/>
          </a:xfrm>
          <a:prstGeom prst="rect">
            <a:avLst/>
          </a:prstGeom>
          <a:ln/>
        </p:spPr>
        <p:txBody>
          <a:bodyPr/>
          <a:lstStyle>
            <a:lvl1pPr>
              <a:defRPr/>
            </a:lvl1pPr>
          </a:lstStyle>
          <a:p>
            <a:pPr>
              <a:defRPr/>
            </a:pPr>
            <a:endParaRPr lang="en-US" dirty="0"/>
          </a:p>
        </p:txBody>
      </p:sp>
    </p:spTree>
    <p:extLst>
      <p:ext uri="{BB962C8B-B14F-4D97-AF65-F5344CB8AC3E}">
        <p14:creationId xmlns:p14="http://schemas.microsoft.com/office/powerpoint/2010/main" val="3621424000"/>
      </p:ext>
    </p:extLst>
  </p:cSld>
  <p:clrMapOvr>
    <a:masterClrMapping/>
  </p:clrMapOvr>
  <p:transition>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Stripes_2">
    <p:spTree>
      <p:nvGrpSpPr>
        <p:cNvPr id="1" name=""/>
        <p:cNvGrpSpPr/>
        <p:nvPr/>
      </p:nvGrpSpPr>
      <p:grpSpPr>
        <a:xfrm>
          <a:off x="0" y="0"/>
          <a:ext cx="0" cy="0"/>
          <a:chOff x="0" y="0"/>
          <a:chExt cx="0" cy="0"/>
        </a:xfrm>
      </p:grpSpPr>
      <p:sp>
        <p:nvSpPr>
          <p:cNvPr id="4" name="Rectangle 11"/>
          <p:cNvSpPr>
            <a:spLocks noChangeArrowheads="1"/>
          </p:cNvSpPr>
          <p:nvPr/>
        </p:nvSpPr>
        <p:spPr bwMode="auto">
          <a:xfrm>
            <a:off x="0" y="0"/>
            <a:ext cx="12192000" cy="152400"/>
          </a:xfrm>
          <a:prstGeom prst="rect">
            <a:avLst/>
          </a:prstGeom>
          <a:solidFill>
            <a:srgbClr val="1B3360"/>
          </a:soli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sz="2400" dirty="0">
              <a:latin typeface="Times New Roman" pitchFamily="18" charset="0"/>
            </a:endParaRPr>
          </a:p>
        </p:txBody>
      </p:sp>
      <p:sp>
        <p:nvSpPr>
          <p:cNvPr id="7" name="Rectangle 14"/>
          <p:cNvSpPr>
            <a:spLocks noChangeArrowheads="1"/>
          </p:cNvSpPr>
          <p:nvPr/>
        </p:nvSpPr>
        <p:spPr bwMode="auto">
          <a:xfrm>
            <a:off x="0" y="152400"/>
            <a:ext cx="12192000" cy="152400"/>
          </a:xfrm>
          <a:prstGeom prst="rect">
            <a:avLst/>
          </a:prstGeom>
          <a:solidFill>
            <a:schemeClr val="tx2"/>
          </a:soli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sz="2400" dirty="0">
              <a:latin typeface="Times New Roman" pitchFamily="18" charset="0"/>
            </a:endParaRPr>
          </a:p>
        </p:txBody>
      </p:sp>
      <p:sp>
        <p:nvSpPr>
          <p:cNvPr id="11" name="Rectangle 11"/>
          <p:cNvSpPr>
            <a:spLocks noChangeArrowheads="1"/>
          </p:cNvSpPr>
          <p:nvPr userDrawn="1"/>
        </p:nvSpPr>
        <p:spPr bwMode="auto">
          <a:xfrm>
            <a:off x="0" y="304800"/>
            <a:ext cx="12192000" cy="76200"/>
          </a:xfrm>
          <a:prstGeom prst="rect">
            <a:avLst/>
          </a:prstGeom>
          <a:solidFill>
            <a:schemeClr val="accent4"/>
          </a:soli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sz="2400" dirty="0">
              <a:latin typeface="Times New Roman" pitchFamily="18" charset="0"/>
            </a:endParaRPr>
          </a:p>
        </p:txBody>
      </p:sp>
      <p:sp>
        <p:nvSpPr>
          <p:cNvPr id="5" name="Rectangle 6"/>
          <p:cNvSpPr>
            <a:spLocks noGrp="1" noChangeArrowheads="1"/>
          </p:cNvSpPr>
          <p:nvPr>
            <p:ph type="sldNum" sz="quarter" idx="12"/>
          </p:nvPr>
        </p:nvSpPr>
        <p:spPr>
          <a:xfrm>
            <a:off x="11480800" y="6553200"/>
            <a:ext cx="609600" cy="228600"/>
          </a:xfrm>
          <a:prstGeom prst="rect">
            <a:avLst/>
          </a:prstGeom>
          <a:ln/>
        </p:spPr>
        <p:txBody>
          <a:bodyPr/>
          <a:lstStyle>
            <a:lvl1pPr>
              <a:defRPr sz="1100"/>
            </a:lvl1pPr>
          </a:lstStyle>
          <a:p>
            <a:pPr>
              <a:defRPr/>
            </a:pPr>
            <a:fld id="{2EDD9C1C-8EFC-4BE9-A8A3-7A33442B5072}" type="slidenum">
              <a:rPr lang="en-US" smtClean="0"/>
              <a:pPr>
                <a:defRPr/>
              </a:pPr>
              <a:t>‹#›</a:t>
            </a:fld>
            <a:endParaRPr lang="en-US" dirty="0"/>
          </a:p>
        </p:txBody>
      </p:sp>
    </p:spTree>
    <p:extLst>
      <p:ext uri="{BB962C8B-B14F-4D97-AF65-F5344CB8AC3E}">
        <p14:creationId xmlns:p14="http://schemas.microsoft.com/office/powerpoint/2010/main" val="2885541903"/>
      </p:ext>
    </p:extLst>
  </p:cSld>
  <p:clrMapOvr>
    <a:masterClrMapping/>
  </p:clrMapOvr>
  <p:transition>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09600" y="6356351"/>
            <a:ext cx="2844800" cy="365125"/>
          </a:xfrm>
          <a:prstGeom prst="rect">
            <a:avLst/>
          </a:prstGeom>
        </p:spPr>
        <p:txBody>
          <a:bodyPr/>
          <a:lstStyle>
            <a:lvl1pPr>
              <a:defRPr/>
            </a:lvl1pPr>
          </a:lstStyle>
          <a:p>
            <a:pPr eaLnBrk="0" fontAlgn="base" hangingPunct="0">
              <a:spcBef>
                <a:spcPct val="0"/>
              </a:spcBef>
              <a:spcAft>
                <a:spcPct val="0"/>
              </a:spcAft>
              <a:defRPr/>
            </a:pPr>
            <a:endParaRPr lang="en-US">
              <a:solidFill>
                <a:srgbClr val="000000"/>
              </a:solidFill>
              <a:ea typeface="ＭＳ Ｐゴシック" panose="020B0600070205080204" pitchFamily="34" charset="-128"/>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5"/>
          <p:cNvSpPr>
            <a:spLocks noGrp="1"/>
          </p:cNvSpPr>
          <p:nvPr>
            <p:ph type="sldNum" sz="quarter" idx="12"/>
          </p:nvPr>
        </p:nvSpPr>
        <p:spPr/>
        <p:txBody>
          <a:bodyPr/>
          <a:lstStyle>
            <a:lvl1pPr>
              <a:defRPr/>
            </a:lvl1pPr>
          </a:lstStyle>
          <a:p>
            <a:fld id="{80C01AB5-003D-4FB6-B5A8-563156FCBC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0181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chemeClr val="accent3"/>
                </a:solidFill>
              </a:defRPr>
            </a:lvl1pPr>
          </a:lstStyle>
          <a:p>
            <a:r>
              <a:rPr lang="en-US"/>
              <a:t>Click to edit Master title style</a:t>
            </a:r>
            <a:endParaRPr lang="en-US" dirty="0"/>
          </a:p>
        </p:txBody>
      </p:sp>
      <p:cxnSp>
        <p:nvCxnSpPr>
          <p:cNvPr id="8" name="Straight Connector 7"/>
          <p:cNvCxnSpPr/>
          <p:nvPr userDrawn="1"/>
        </p:nvCxnSpPr>
        <p:spPr bwMode="auto">
          <a:xfrm>
            <a:off x="609600" y="1417638"/>
            <a:ext cx="10972800" cy="0"/>
          </a:xfrm>
          <a:prstGeom prst="line">
            <a:avLst/>
          </a:prstGeom>
          <a:solidFill>
            <a:schemeClr val="accent1"/>
          </a:solidFill>
          <a:ln w="6350" cap="flat" cmpd="sng" algn="ctr">
            <a:solidFill>
              <a:schemeClr val="accent1">
                <a:lumMod val="60000"/>
                <a:lumOff val="40000"/>
              </a:schemeClr>
            </a:solidFill>
            <a:prstDash val="solid"/>
            <a:round/>
            <a:headEnd type="none" w="med" len="med"/>
            <a:tailEnd type="none" w="med" len="med"/>
          </a:ln>
          <a:effectLst/>
        </p:spPr>
      </p:cxnSp>
      <p:sp>
        <p:nvSpPr>
          <p:cNvPr id="7" name="Slide Number Placeholder 6"/>
          <p:cNvSpPr>
            <a:spLocks noGrp="1" noChangeArrowheads="1"/>
          </p:cNvSpPr>
          <p:nvPr>
            <p:ph type="sldNum" sz="quarter" idx="12"/>
          </p:nvPr>
        </p:nvSpPr>
        <p:spPr>
          <a:xfrm>
            <a:off x="11480800" y="6553200"/>
            <a:ext cx="609600" cy="228600"/>
          </a:xfrm>
          <a:prstGeom prst="rect">
            <a:avLst/>
          </a:prstGeom>
          <a:ln/>
        </p:spPr>
        <p:txBody>
          <a:bodyPr/>
          <a:lstStyle>
            <a:lvl1pPr>
              <a:defRPr sz="1100"/>
            </a:lvl1pPr>
          </a:lstStyle>
          <a:p>
            <a:pPr>
              <a:defRPr/>
            </a:pPr>
            <a:fld id="{2EDD9C1C-8EFC-4BE9-A8A3-7A33442B5072}" type="slidenum">
              <a:rPr lang="en-US" smtClean="0"/>
              <a:pPr>
                <a:defRPr/>
              </a:pPr>
              <a:t>‹#›</a:t>
            </a:fld>
            <a:endParaRPr lang="en-US" dirty="0"/>
          </a:p>
        </p:txBody>
      </p:sp>
      <p:sp>
        <p:nvSpPr>
          <p:cNvPr id="9" name="Rectangle 4"/>
          <p:cNvSpPr>
            <a:spLocks noGrp="1" noChangeArrowheads="1"/>
          </p:cNvSpPr>
          <p:nvPr>
            <p:ph type="dt" sz="half" idx="10"/>
          </p:nvPr>
        </p:nvSpPr>
        <p:spPr>
          <a:xfrm>
            <a:off x="609600" y="6553200"/>
            <a:ext cx="2844800" cy="228600"/>
          </a:xfrm>
          <a:prstGeom prst="rect">
            <a:avLst/>
          </a:prstGeom>
          <a:ln/>
        </p:spPr>
        <p:txBody>
          <a:bodyPr/>
          <a:lstStyle>
            <a:lvl1pPr>
              <a:defRPr/>
            </a:lvl1pPr>
          </a:lstStyle>
          <a:p>
            <a:pPr>
              <a:defRPr/>
            </a:pPr>
            <a:endParaRPr lang="en-US" dirty="0"/>
          </a:p>
        </p:txBody>
      </p:sp>
      <p:sp>
        <p:nvSpPr>
          <p:cNvPr id="10" name="Rectangle 5"/>
          <p:cNvSpPr>
            <a:spLocks noGrp="1" noChangeArrowheads="1"/>
          </p:cNvSpPr>
          <p:nvPr>
            <p:ph type="ftr" sz="quarter" idx="11"/>
          </p:nvPr>
        </p:nvSpPr>
        <p:spPr>
          <a:xfrm>
            <a:off x="4165600" y="6553200"/>
            <a:ext cx="3860800" cy="228600"/>
          </a:xfrm>
          <a:prstGeom prst="rect">
            <a:avLst/>
          </a:prstGeom>
          <a:ln/>
        </p:spPr>
        <p:txBody>
          <a:bodyPr/>
          <a:lstStyle>
            <a:lvl1pPr>
              <a:defRPr/>
            </a:lvl1pPr>
          </a:lstStyle>
          <a:p>
            <a:pPr>
              <a:defRPr/>
            </a:pPr>
            <a:endParaRPr lang="en-US" dirty="0"/>
          </a:p>
        </p:txBody>
      </p:sp>
    </p:spTree>
    <p:extLst>
      <p:ext uri="{BB962C8B-B14F-4D97-AF65-F5344CB8AC3E}">
        <p14:creationId xmlns:p14="http://schemas.microsoft.com/office/powerpoint/2010/main" val="3823458933"/>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3810007"/>
            <a:ext cx="10363200" cy="1362075"/>
          </a:xfrm>
        </p:spPr>
        <p:txBody>
          <a:bodyPr anchor="t">
            <a:normAutofit/>
          </a:bodyPr>
          <a:lstStyle>
            <a:lvl1pPr algn="l">
              <a:defRPr sz="2700" b="1" cap="all">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963084" y="2309820"/>
            <a:ext cx="10363200" cy="1500187"/>
          </a:xfrm>
        </p:spPr>
        <p:txBody>
          <a:bodyPr anchor="b">
            <a:normAutofit/>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3238616684"/>
      </p:ext>
    </p:extLst>
  </p:cSld>
  <p:clrMapOvr>
    <a:masterClrMapping/>
  </p:clrMapOvr>
  <p:transition>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E097E26E-DF08-495D-AEC0-40EB61E312D4}" type="slidenum">
              <a:rPr lang="en-US"/>
              <a:pPr>
                <a:defRPr/>
              </a:pPr>
              <a:t>‹#›</a:t>
            </a:fld>
            <a:endParaRPr lang="en-US" dirty="0"/>
          </a:p>
        </p:txBody>
      </p:sp>
    </p:spTree>
    <p:extLst>
      <p:ext uri="{BB962C8B-B14F-4D97-AF65-F5344CB8AC3E}">
        <p14:creationId xmlns:p14="http://schemas.microsoft.com/office/powerpoint/2010/main" val="3370755441"/>
      </p:ext>
    </p:extLst>
  </p:cSld>
  <p:clrMapOvr>
    <a:masterClrMapping/>
  </p:clrMapOvr>
  <p:transition>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lvl1pPr>
              <a:buClr>
                <a:schemeClr val="accent3"/>
              </a:buClr>
              <a:defRPr/>
            </a:lvl1pPr>
            <a:lvl2pPr>
              <a:buClr>
                <a:schemeClr val="accent3"/>
              </a:buClr>
              <a:defRPr/>
            </a:lvl2pPr>
            <a:lvl3pPr marL="914400" indent="0">
              <a:buClr>
                <a:schemeClr val="accent3"/>
              </a:buClr>
              <a:buNone/>
              <a:defRPr/>
            </a:lvl3pPr>
            <a:lvl4pPr>
              <a:buClr>
                <a:schemeClr val="accent6"/>
              </a:buClr>
              <a:defRPr/>
            </a:lvl4pPr>
          </a:lstStyle>
          <a:p>
            <a:pPr lvl="0"/>
            <a:r>
              <a:rPr lang="en-US"/>
              <a:t>Click to edit Master text styles</a:t>
            </a:r>
          </a:p>
          <a:p>
            <a:pPr lvl="1"/>
            <a:r>
              <a:rPr lang="en-US"/>
              <a:t>Second level</a:t>
            </a:r>
          </a:p>
        </p:txBody>
      </p:sp>
      <p:cxnSp>
        <p:nvCxnSpPr>
          <p:cNvPr id="8" name="Straight Connector 7"/>
          <p:cNvCxnSpPr/>
          <p:nvPr userDrawn="1"/>
        </p:nvCxnSpPr>
        <p:spPr bwMode="auto">
          <a:xfrm>
            <a:off x="609600" y="1417638"/>
            <a:ext cx="10972800" cy="0"/>
          </a:xfrm>
          <a:prstGeom prst="line">
            <a:avLst/>
          </a:prstGeom>
          <a:solidFill>
            <a:schemeClr val="accent1"/>
          </a:solidFill>
          <a:ln w="6350" cap="flat" cmpd="sng" algn="ctr">
            <a:solidFill>
              <a:schemeClr val="accent1">
                <a:lumMod val="60000"/>
                <a:lumOff val="40000"/>
              </a:schemeClr>
            </a:solidFill>
            <a:prstDash val="solid"/>
            <a:round/>
            <a:headEnd type="none" w="med" len="med"/>
            <a:tailEnd type="none" w="med" len="med"/>
          </a:ln>
          <a:effectLst/>
        </p:spPr>
      </p:cxnSp>
      <p:sp>
        <p:nvSpPr>
          <p:cNvPr id="9" name="Rectangle 6"/>
          <p:cNvSpPr>
            <a:spLocks noGrp="1" noChangeArrowheads="1"/>
          </p:cNvSpPr>
          <p:nvPr>
            <p:ph type="sldNum" sz="quarter" idx="12"/>
          </p:nvPr>
        </p:nvSpPr>
        <p:spPr>
          <a:xfrm>
            <a:off x="11480800" y="6553200"/>
            <a:ext cx="609600" cy="228600"/>
          </a:xfrm>
          <a:prstGeom prst="rect">
            <a:avLst/>
          </a:prstGeom>
          <a:ln/>
        </p:spPr>
        <p:txBody>
          <a:bodyPr/>
          <a:lstStyle>
            <a:lvl1pPr>
              <a:defRPr sz="1100"/>
            </a:lvl1pPr>
          </a:lstStyle>
          <a:p>
            <a:pPr>
              <a:defRPr/>
            </a:pPr>
            <a:fld id="{2EDD9C1C-8EFC-4BE9-A8A3-7A33442B5072}" type="slidenum">
              <a:rPr lang="en-US" smtClean="0"/>
              <a:pPr>
                <a:defRPr/>
              </a:pPr>
              <a:t>‹#›</a:t>
            </a:fld>
            <a:endParaRPr lang="en-US" dirty="0"/>
          </a:p>
        </p:txBody>
      </p:sp>
      <p:sp>
        <p:nvSpPr>
          <p:cNvPr id="10" name="Rectangle 4"/>
          <p:cNvSpPr>
            <a:spLocks noGrp="1" noChangeArrowheads="1"/>
          </p:cNvSpPr>
          <p:nvPr>
            <p:ph type="dt" sz="half" idx="10"/>
          </p:nvPr>
        </p:nvSpPr>
        <p:spPr>
          <a:xfrm>
            <a:off x="609600" y="6553200"/>
            <a:ext cx="2844800" cy="228600"/>
          </a:xfrm>
          <a:prstGeom prst="rect">
            <a:avLst/>
          </a:prstGeom>
          <a:ln/>
        </p:spPr>
        <p:txBody>
          <a:bodyPr/>
          <a:lstStyle>
            <a:lvl1pPr>
              <a:defRPr/>
            </a:lvl1pPr>
          </a:lstStyle>
          <a:p>
            <a:pPr>
              <a:defRPr/>
            </a:pPr>
            <a:endParaRPr lang="en-US" dirty="0"/>
          </a:p>
        </p:txBody>
      </p:sp>
      <p:sp>
        <p:nvSpPr>
          <p:cNvPr id="11" name="Rectangle 5"/>
          <p:cNvSpPr>
            <a:spLocks noGrp="1" noChangeArrowheads="1"/>
          </p:cNvSpPr>
          <p:nvPr>
            <p:ph type="ftr" sz="quarter" idx="11"/>
          </p:nvPr>
        </p:nvSpPr>
        <p:spPr>
          <a:xfrm>
            <a:off x="4165600" y="6553200"/>
            <a:ext cx="3860800" cy="228600"/>
          </a:xfrm>
          <a:prstGeom prst="rect">
            <a:avLst/>
          </a:prstGeom>
          <a:ln/>
        </p:spPr>
        <p:txBody>
          <a:bodyPr/>
          <a:lstStyle>
            <a:lvl1pPr>
              <a:defRPr/>
            </a:lvl1pPr>
          </a:lstStyle>
          <a:p>
            <a:pPr>
              <a:defRPr/>
            </a:pPr>
            <a:endParaRPr lang="en-US" dirty="0"/>
          </a:p>
        </p:txBody>
      </p:sp>
    </p:spTree>
    <p:extLst>
      <p:ext uri="{BB962C8B-B14F-4D97-AF65-F5344CB8AC3E}">
        <p14:creationId xmlns:p14="http://schemas.microsoft.com/office/powerpoint/2010/main" val="3578477116"/>
      </p:ext>
    </p:extLst>
  </p:cSld>
  <p:clrMapOvr>
    <a:masterClrMapping/>
  </p:clrMapOvr>
  <p:transition>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Section Header_no Logo">
    <p:spTree>
      <p:nvGrpSpPr>
        <p:cNvPr id="1" name=""/>
        <p:cNvGrpSpPr/>
        <p:nvPr/>
      </p:nvGrpSpPr>
      <p:grpSpPr>
        <a:xfrm>
          <a:off x="0" y="0"/>
          <a:ext cx="0" cy="0"/>
          <a:chOff x="0" y="0"/>
          <a:chExt cx="0" cy="0"/>
        </a:xfrm>
      </p:grpSpPr>
      <p:sp>
        <p:nvSpPr>
          <p:cNvPr id="2" name="Title 1"/>
          <p:cNvSpPr>
            <a:spLocks noGrp="1"/>
          </p:cNvSpPr>
          <p:nvPr>
            <p:ph type="title"/>
          </p:nvPr>
        </p:nvSpPr>
        <p:spPr>
          <a:xfrm>
            <a:off x="963084" y="3810007"/>
            <a:ext cx="10363200" cy="1362075"/>
          </a:xfrm>
        </p:spPr>
        <p:txBody>
          <a:bodyPr anchor="t">
            <a:normAutofit/>
          </a:bodyPr>
          <a:lstStyle>
            <a:lvl1pPr algn="l">
              <a:defRPr sz="2700" b="1" cap="all">
                <a:solidFill>
                  <a:schemeClr val="accent3"/>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309820"/>
            <a:ext cx="10363200" cy="1500187"/>
          </a:xfrm>
        </p:spPr>
        <p:txBody>
          <a:bodyPr anchor="b">
            <a:normAutofit/>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52996449"/>
      </p:ext>
    </p:extLst>
  </p:cSld>
  <p:clrMapOvr>
    <a:masterClrMapping/>
  </p:clrMapOvr>
  <p:transition>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CC9642-7770-4BD8-38E7-46FDBB0983F1}"/>
              </a:ext>
            </a:extLst>
          </p:cNvPr>
          <p:cNvSpPr>
            <a:spLocks noGrp="1"/>
          </p:cNvSpPr>
          <p:nvPr>
            <p:ph type="dt" sz="half" idx="10"/>
          </p:nvPr>
        </p:nvSpPr>
        <p:spPr/>
        <p:txBody>
          <a:bodyPr/>
          <a:lstStyle/>
          <a:p>
            <a:endParaRPr lang="en-US"/>
          </a:p>
        </p:txBody>
      </p:sp>
      <p:sp>
        <p:nvSpPr>
          <p:cNvPr id="4" name="Slide Number Placeholder 3">
            <a:extLst>
              <a:ext uri="{FF2B5EF4-FFF2-40B4-BE49-F238E27FC236}">
                <a16:creationId xmlns:a16="http://schemas.microsoft.com/office/drawing/2014/main" id="{5186F1FE-51F9-A850-5433-E149C7996302}"/>
              </a:ext>
            </a:extLst>
          </p:cNvPr>
          <p:cNvSpPr>
            <a:spLocks noGrp="1"/>
          </p:cNvSpPr>
          <p:nvPr>
            <p:ph type="sldNum" sz="quarter" idx="12"/>
          </p:nvPr>
        </p:nvSpPr>
        <p:spPr/>
        <p:txBody>
          <a:bodyPr/>
          <a:lstStyle/>
          <a:p>
            <a:fld id="{26B20B0C-EDAD-486C-A57D-9B0E0758AE72}" type="slidenum">
              <a:rPr lang="en-US" smtClean="0"/>
              <a:t>‹#›</a:t>
            </a:fld>
            <a:endParaRPr lang="en-US"/>
          </a:p>
        </p:txBody>
      </p:sp>
      <p:sp>
        <p:nvSpPr>
          <p:cNvPr id="6" name="Rectangle 11">
            <a:extLst>
              <a:ext uri="{FF2B5EF4-FFF2-40B4-BE49-F238E27FC236}">
                <a16:creationId xmlns:a16="http://schemas.microsoft.com/office/drawing/2014/main" id="{D6360AF1-CF00-E505-E54E-E0AC7BCBCD75}"/>
              </a:ext>
            </a:extLst>
          </p:cNvPr>
          <p:cNvSpPr>
            <a:spLocks noChangeArrowheads="1"/>
          </p:cNvSpPr>
          <p:nvPr userDrawn="1"/>
        </p:nvSpPr>
        <p:spPr bwMode="auto">
          <a:xfrm>
            <a:off x="0" y="222380"/>
            <a:ext cx="12192000" cy="152400"/>
          </a:xfrm>
          <a:prstGeom prst="rect">
            <a:avLst/>
          </a:prstGeom>
          <a:solidFill>
            <a:schemeClr val="accent2">
              <a:lumMod val="20000"/>
              <a:lumOff val="80000"/>
            </a:schemeClr>
          </a:soli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sz="1800" dirty="0">
              <a:latin typeface="Times New Roman" pitchFamily="18" charset="0"/>
            </a:endParaRPr>
          </a:p>
        </p:txBody>
      </p:sp>
      <p:sp>
        <p:nvSpPr>
          <p:cNvPr id="7" name="Rectangle 11">
            <a:extLst>
              <a:ext uri="{FF2B5EF4-FFF2-40B4-BE49-F238E27FC236}">
                <a16:creationId xmlns:a16="http://schemas.microsoft.com/office/drawing/2014/main" id="{6E279D08-2CFB-F4D2-F1C1-5FE17FC08163}"/>
              </a:ext>
            </a:extLst>
          </p:cNvPr>
          <p:cNvSpPr>
            <a:spLocks noChangeArrowheads="1"/>
          </p:cNvSpPr>
          <p:nvPr userDrawn="1"/>
        </p:nvSpPr>
        <p:spPr bwMode="auto">
          <a:xfrm>
            <a:off x="0" y="0"/>
            <a:ext cx="12192000" cy="152400"/>
          </a:xfrm>
          <a:prstGeom prst="rect">
            <a:avLst/>
          </a:prstGeom>
          <a:solidFill>
            <a:srgbClr val="1B3360"/>
          </a:soli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sz="1800" dirty="0">
              <a:latin typeface="Times New Roman" pitchFamily="18" charset="0"/>
            </a:endParaRPr>
          </a:p>
        </p:txBody>
      </p:sp>
      <p:sp>
        <p:nvSpPr>
          <p:cNvPr id="8" name="Rectangle 14">
            <a:extLst>
              <a:ext uri="{FF2B5EF4-FFF2-40B4-BE49-F238E27FC236}">
                <a16:creationId xmlns:a16="http://schemas.microsoft.com/office/drawing/2014/main" id="{EC03186C-CB16-AFD0-C9D5-D63372F1EF6C}"/>
              </a:ext>
            </a:extLst>
          </p:cNvPr>
          <p:cNvSpPr>
            <a:spLocks noChangeArrowheads="1"/>
          </p:cNvSpPr>
          <p:nvPr userDrawn="1"/>
        </p:nvSpPr>
        <p:spPr bwMode="auto">
          <a:xfrm>
            <a:off x="0" y="146180"/>
            <a:ext cx="12192000" cy="152400"/>
          </a:xfrm>
          <a:prstGeom prst="rect">
            <a:avLst/>
          </a:prstGeom>
          <a:solidFill>
            <a:schemeClr val="accent5"/>
          </a:soli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sz="1800" dirty="0">
              <a:latin typeface="Times New Roman" pitchFamily="18" charset="0"/>
            </a:endParaRPr>
          </a:p>
        </p:txBody>
      </p:sp>
      <p:sp>
        <p:nvSpPr>
          <p:cNvPr id="9" name="Title 8">
            <a:extLst>
              <a:ext uri="{FF2B5EF4-FFF2-40B4-BE49-F238E27FC236}">
                <a16:creationId xmlns:a16="http://schemas.microsoft.com/office/drawing/2014/main" id="{CBEB4AAA-AAE6-5E0B-7D5E-AAA2ADD3BA6E}"/>
              </a:ext>
            </a:extLst>
          </p:cNvPr>
          <p:cNvSpPr>
            <a:spLocks noGrp="1"/>
          </p:cNvSpPr>
          <p:nvPr>
            <p:ph type="title"/>
          </p:nvPr>
        </p:nvSpPr>
        <p:spPr>
          <a:xfrm>
            <a:off x="906567" y="235629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4258494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lvl1pPr>
              <a:buClr>
                <a:schemeClr val="accent3"/>
              </a:buClr>
              <a:defRPr/>
            </a:lvl1pPr>
            <a:lvl2pPr>
              <a:buClr>
                <a:schemeClr val="accent3"/>
              </a:buClr>
              <a:defRPr/>
            </a:lvl2pPr>
            <a:lvl3pPr marL="914400" indent="0">
              <a:buClr>
                <a:schemeClr val="accent3"/>
              </a:buClr>
              <a:buNone/>
              <a:defRPr/>
            </a:lvl3pPr>
            <a:lvl4pPr>
              <a:buClr>
                <a:schemeClr val="accent6"/>
              </a:buClr>
              <a:defRPr/>
            </a:lvl4pPr>
          </a:lstStyle>
          <a:p>
            <a:pPr lvl="0"/>
            <a:r>
              <a:rPr lang="en-US"/>
              <a:t>Click to edit Master text styles</a:t>
            </a:r>
          </a:p>
          <a:p>
            <a:pPr lvl="1"/>
            <a:r>
              <a:rPr lang="en-US"/>
              <a:t>Second level</a:t>
            </a:r>
          </a:p>
        </p:txBody>
      </p:sp>
      <p:cxnSp>
        <p:nvCxnSpPr>
          <p:cNvPr id="8" name="Straight Connector 7"/>
          <p:cNvCxnSpPr/>
          <p:nvPr userDrawn="1"/>
        </p:nvCxnSpPr>
        <p:spPr bwMode="auto">
          <a:xfrm>
            <a:off x="609600" y="1417638"/>
            <a:ext cx="10972800" cy="0"/>
          </a:xfrm>
          <a:prstGeom prst="line">
            <a:avLst/>
          </a:prstGeom>
          <a:solidFill>
            <a:schemeClr val="accent1"/>
          </a:solidFill>
          <a:ln w="6350" cap="flat" cmpd="sng" algn="ctr">
            <a:solidFill>
              <a:schemeClr val="accent1">
                <a:lumMod val="60000"/>
                <a:lumOff val="40000"/>
              </a:schemeClr>
            </a:solidFill>
            <a:prstDash val="solid"/>
            <a:round/>
            <a:headEnd type="none" w="med" len="med"/>
            <a:tailEnd type="none" w="med" len="med"/>
          </a:ln>
          <a:effectLst/>
        </p:spPr>
      </p:cxnSp>
      <p:sp>
        <p:nvSpPr>
          <p:cNvPr id="9" name="Rectangle 6"/>
          <p:cNvSpPr>
            <a:spLocks noGrp="1" noChangeArrowheads="1"/>
          </p:cNvSpPr>
          <p:nvPr>
            <p:ph type="sldNum" sz="quarter" idx="12"/>
          </p:nvPr>
        </p:nvSpPr>
        <p:spPr>
          <a:xfrm>
            <a:off x="11480800" y="6553200"/>
            <a:ext cx="609600" cy="228600"/>
          </a:xfrm>
          <a:prstGeom prst="rect">
            <a:avLst/>
          </a:prstGeom>
          <a:ln/>
        </p:spPr>
        <p:txBody>
          <a:bodyPr/>
          <a:lstStyle>
            <a:lvl1pPr>
              <a:defRPr sz="1100"/>
            </a:lvl1pPr>
          </a:lstStyle>
          <a:p>
            <a:pPr>
              <a:defRPr/>
            </a:pPr>
            <a:fld id="{2EDD9C1C-8EFC-4BE9-A8A3-7A33442B5072}" type="slidenum">
              <a:rPr lang="en-US" smtClean="0"/>
              <a:pPr>
                <a:defRPr/>
              </a:pPr>
              <a:t>‹#›</a:t>
            </a:fld>
            <a:endParaRPr lang="en-US" dirty="0"/>
          </a:p>
        </p:txBody>
      </p:sp>
      <p:sp>
        <p:nvSpPr>
          <p:cNvPr id="10" name="Rectangle 4"/>
          <p:cNvSpPr>
            <a:spLocks noGrp="1" noChangeArrowheads="1"/>
          </p:cNvSpPr>
          <p:nvPr>
            <p:ph type="dt" sz="half" idx="10"/>
          </p:nvPr>
        </p:nvSpPr>
        <p:spPr>
          <a:xfrm>
            <a:off x="609600" y="6553200"/>
            <a:ext cx="2844800" cy="228600"/>
          </a:xfrm>
          <a:prstGeom prst="rect">
            <a:avLst/>
          </a:prstGeom>
          <a:ln/>
        </p:spPr>
        <p:txBody>
          <a:bodyPr/>
          <a:lstStyle>
            <a:lvl1pPr>
              <a:defRPr/>
            </a:lvl1pPr>
          </a:lstStyle>
          <a:p>
            <a:pPr>
              <a:defRPr/>
            </a:pPr>
            <a:endParaRPr lang="en-US" dirty="0"/>
          </a:p>
        </p:txBody>
      </p:sp>
      <p:sp>
        <p:nvSpPr>
          <p:cNvPr id="11" name="Rectangle 5"/>
          <p:cNvSpPr>
            <a:spLocks noGrp="1" noChangeArrowheads="1"/>
          </p:cNvSpPr>
          <p:nvPr>
            <p:ph type="ftr" sz="quarter" idx="11"/>
          </p:nvPr>
        </p:nvSpPr>
        <p:spPr>
          <a:xfrm>
            <a:off x="4165600" y="6553200"/>
            <a:ext cx="3860800" cy="228600"/>
          </a:xfrm>
          <a:prstGeom prst="rect">
            <a:avLst/>
          </a:prstGeom>
          <a:ln/>
        </p:spPr>
        <p:txBody>
          <a:bodyPr/>
          <a:lstStyle>
            <a:lvl1pPr>
              <a:defRPr/>
            </a:lvl1pPr>
          </a:lstStyle>
          <a:p>
            <a:pPr>
              <a:defRPr/>
            </a:pPr>
            <a:endParaRPr lang="en-US" dirty="0"/>
          </a:p>
        </p:txBody>
      </p:sp>
    </p:spTree>
    <p:extLst>
      <p:ext uri="{BB962C8B-B14F-4D97-AF65-F5344CB8AC3E}">
        <p14:creationId xmlns:p14="http://schemas.microsoft.com/office/powerpoint/2010/main" val="3560718868"/>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_no Logo">
    <p:spTree>
      <p:nvGrpSpPr>
        <p:cNvPr id="1" name=""/>
        <p:cNvGrpSpPr/>
        <p:nvPr/>
      </p:nvGrpSpPr>
      <p:grpSpPr>
        <a:xfrm>
          <a:off x="0" y="0"/>
          <a:ext cx="0" cy="0"/>
          <a:chOff x="0" y="0"/>
          <a:chExt cx="0" cy="0"/>
        </a:xfrm>
      </p:grpSpPr>
      <p:sp>
        <p:nvSpPr>
          <p:cNvPr id="2" name="Title 1"/>
          <p:cNvSpPr>
            <a:spLocks noGrp="1"/>
          </p:cNvSpPr>
          <p:nvPr>
            <p:ph type="title"/>
          </p:nvPr>
        </p:nvSpPr>
        <p:spPr>
          <a:xfrm>
            <a:off x="963084" y="3810007"/>
            <a:ext cx="10363200" cy="1362075"/>
          </a:xfrm>
        </p:spPr>
        <p:txBody>
          <a:bodyPr anchor="t">
            <a:normAutofit/>
          </a:bodyPr>
          <a:lstStyle>
            <a:lvl1pPr algn="l">
              <a:defRPr sz="2700" b="1" cap="all">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963084" y="2309820"/>
            <a:ext cx="10363200" cy="1500187"/>
          </a:xfrm>
        </p:spPr>
        <p:txBody>
          <a:bodyPr anchor="b">
            <a:normAutofit/>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551624287"/>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257175" indent="-257175">
              <a:buClr>
                <a:schemeClr val="bg1"/>
              </a:buClr>
              <a:buFont typeface="Arial" panose="020B0604020202020204" pitchFamily="34" charset="0"/>
              <a:buChar char="•"/>
              <a:defRPr>
                <a:solidFill>
                  <a:schemeClr val="bg1"/>
                </a:solidFill>
              </a:defRPr>
            </a:lvl1pPr>
            <a:lvl2pPr marL="557213" indent="-214313">
              <a:buClr>
                <a:schemeClr val="bg1"/>
              </a:buClr>
              <a:buFont typeface="Arial" panose="020B0604020202020204" pitchFamily="34" charset="0"/>
              <a:buChar char="•"/>
              <a:defRPr>
                <a:solidFill>
                  <a:schemeClr val="bg1"/>
                </a:solidFill>
              </a:defRPr>
            </a:lvl2pPr>
            <a:lvl3pPr marL="857250" indent="-171450">
              <a:buClr>
                <a:schemeClr val="bg1"/>
              </a:buClr>
              <a:buSzPct val="75000"/>
              <a:buFont typeface="Arial" panose="020B0604020202020204" pitchFamily="34" charset="0"/>
              <a:buChar char="•"/>
              <a:defRPr>
                <a:solidFill>
                  <a:schemeClr val="bg1"/>
                </a:solidFill>
              </a:defRPr>
            </a:lvl3pPr>
            <a:lvl4pPr marL="1314450" indent="-285750">
              <a:buClr>
                <a:schemeClr val="bg1"/>
              </a:buClr>
              <a:buFont typeface="Arial" panose="020B0604020202020204" pitchFamily="34" charset="0"/>
              <a:buChar char="•"/>
              <a:defRPr>
                <a:solidFill>
                  <a:schemeClr val="bg1"/>
                </a:solidFill>
              </a:defRPr>
            </a:lvl4pPr>
            <a:lvl5pPr marL="1543050" indent="-171450">
              <a:buClr>
                <a:schemeClr val="bg1"/>
              </a:buClr>
              <a:buFont typeface="Arial" panose="020B0604020202020204" pitchFamily="34" charset="0"/>
              <a:buChar cha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p:nvCxnSpPr>
        <p:spPr bwMode="auto">
          <a:xfrm>
            <a:off x="609600" y="1417638"/>
            <a:ext cx="10972800" cy="0"/>
          </a:xfrm>
          <a:prstGeom prst="line">
            <a:avLst/>
          </a:prstGeom>
          <a:solidFill>
            <a:schemeClr val="accent1"/>
          </a:solidFill>
          <a:ln w="6350" cap="flat" cmpd="sng" algn="ctr">
            <a:solidFill>
              <a:schemeClr val="accent1">
                <a:lumMod val="60000"/>
                <a:lumOff val="40000"/>
              </a:schemeClr>
            </a:solidFill>
            <a:prstDash val="solid"/>
            <a:round/>
            <a:headEnd type="none" w="med" len="med"/>
            <a:tailEnd type="none" w="med" len="med"/>
          </a:ln>
          <a:effectLst/>
        </p:spPr>
      </p:cxnSp>
      <p:sp>
        <p:nvSpPr>
          <p:cNvPr id="9" name="Rectangle 6"/>
          <p:cNvSpPr>
            <a:spLocks noGrp="1" noChangeArrowheads="1"/>
          </p:cNvSpPr>
          <p:nvPr>
            <p:ph type="sldNum" sz="quarter" idx="12"/>
          </p:nvPr>
        </p:nvSpPr>
        <p:spPr>
          <a:xfrm>
            <a:off x="11480800" y="6553200"/>
            <a:ext cx="609600" cy="228600"/>
          </a:xfrm>
          <a:prstGeom prst="rect">
            <a:avLst/>
          </a:prstGeom>
          <a:ln/>
        </p:spPr>
        <p:txBody>
          <a:bodyPr/>
          <a:lstStyle>
            <a:lvl1pPr>
              <a:defRPr sz="825"/>
            </a:lvl1pPr>
          </a:lstStyle>
          <a:p>
            <a:pPr>
              <a:defRPr/>
            </a:pPr>
            <a:fld id="{2EDD9C1C-8EFC-4BE9-A8A3-7A33442B5072}" type="slidenum">
              <a:rPr lang="en-US" smtClean="0"/>
              <a:pPr>
                <a:defRPr/>
              </a:pPr>
              <a:t>‹#›</a:t>
            </a:fld>
            <a:endParaRPr lang="en-US" dirty="0"/>
          </a:p>
        </p:txBody>
      </p:sp>
      <p:sp>
        <p:nvSpPr>
          <p:cNvPr id="10" name="Rectangle 4"/>
          <p:cNvSpPr>
            <a:spLocks noGrp="1" noChangeArrowheads="1"/>
          </p:cNvSpPr>
          <p:nvPr>
            <p:ph type="dt" sz="half" idx="10"/>
          </p:nvPr>
        </p:nvSpPr>
        <p:spPr>
          <a:xfrm>
            <a:off x="609600" y="6553200"/>
            <a:ext cx="2844800" cy="228600"/>
          </a:xfrm>
          <a:prstGeom prst="rect">
            <a:avLst/>
          </a:prstGeom>
          <a:ln/>
        </p:spPr>
        <p:txBody>
          <a:bodyPr/>
          <a:lstStyle>
            <a:lvl1pPr>
              <a:defRPr/>
            </a:lvl1pPr>
          </a:lstStyle>
          <a:p>
            <a:pPr>
              <a:defRPr/>
            </a:pPr>
            <a:endParaRPr lang="en-US" dirty="0"/>
          </a:p>
        </p:txBody>
      </p:sp>
      <p:sp>
        <p:nvSpPr>
          <p:cNvPr id="11" name="Rectangle 5"/>
          <p:cNvSpPr>
            <a:spLocks noGrp="1" noChangeArrowheads="1"/>
          </p:cNvSpPr>
          <p:nvPr>
            <p:ph type="ftr" sz="quarter" idx="11"/>
          </p:nvPr>
        </p:nvSpPr>
        <p:spPr>
          <a:xfrm>
            <a:off x="4165600" y="6553200"/>
            <a:ext cx="3860800" cy="228600"/>
          </a:xfrm>
          <a:prstGeom prst="rect">
            <a:avLst/>
          </a:prstGeom>
          <a:ln/>
        </p:spPr>
        <p:txBody>
          <a:bodyPr/>
          <a:lstStyle>
            <a:lvl1pPr>
              <a:defRPr/>
            </a:lvl1pPr>
          </a:lstStyle>
          <a:p>
            <a:pPr>
              <a:defRPr/>
            </a:pPr>
            <a:endParaRPr lang="en-US" dirty="0"/>
          </a:p>
        </p:txBody>
      </p:sp>
      <p:cxnSp>
        <p:nvCxnSpPr>
          <p:cNvPr id="4" name="Straight Connector 3">
            <a:extLst>
              <a:ext uri="{FF2B5EF4-FFF2-40B4-BE49-F238E27FC236}">
                <a16:creationId xmlns:a16="http://schemas.microsoft.com/office/drawing/2014/main" id="{0615AA86-F183-7290-89D3-E07AC7FFE303}"/>
              </a:ext>
            </a:extLst>
          </p:cNvPr>
          <p:cNvCxnSpPr/>
          <p:nvPr userDrawn="1"/>
        </p:nvCxnSpPr>
        <p:spPr bwMode="auto">
          <a:xfrm>
            <a:off x="609600" y="1417638"/>
            <a:ext cx="10972800" cy="0"/>
          </a:xfrm>
          <a:prstGeom prst="line">
            <a:avLst/>
          </a:prstGeom>
          <a:solidFill>
            <a:schemeClr val="accent1"/>
          </a:solidFill>
          <a:ln w="6350" cap="flat" cmpd="sng" algn="ctr">
            <a:solidFill>
              <a:schemeClr val="accent1">
                <a:lumMod val="60000"/>
                <a:lumOff val="40000"/>
              </a:schemeClr>
            </a:solidFill>
            <a:prstDash val="solid"/>
            <a:round/>
            <a:headEnd type="none" w="med" len="med"/>
            <a:tailEnd type="none" w="med" len="med"/>
          </a:ln>
          <a:effectLst/>
        </p:spPr>
      </p:cxnSp>
    </p:spTree>
    <p:extLst>
      <p:ext uri="{BB962C8B-B14F-4D97-AF65-F5344CB8AC3E}">
        <p14:creationId xmlns:p14="http://schemas.microsoft.com/office/powerpoint/2010/main" val="1164585076"/>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marL="257175" marR="0" indent="-257175" algn="l" defTabSz="685800" rtl="0" eaLnBrk="0" fontAlgn="base" latinLnBrk="0" hangingPunct="0">
              <a:lnSpc>
                <a:spcPct val="100000"/>
              </a:lnSpc>
              <a:spcBef>
                <a:spcPct val="20000"/>
              </a:spcBef>
              <a:spcAft>
                <a:spcPct val="0"/>
              </a:spcAft>
              <a:buClr>
                <a:schemeClr val="bg1"/>
              </a:buClr>
              <a:buSzPct val="75000"/>
              <a:buFont typeface="Arial" panose="020B0604020202020204" pitchFamily="34" charset="0"/>
              <a:buChar char="•"/>
              <a:tabLst/>
              <a:defRPr sz="2100">
                <a:solidFill>
                  <a:schemeClr val="bg1"/>
                </a:solidFill>
              </a:defRPr>
            </a:lvl1pPr>
            <a:lvl2pPr marL="557213" marR="0" indent="-214313" algn="l" defTabSz="685800" rtl="0" eaLnBrk="0" fontAlgn="base" latinLnBrk="0" hangingPunct="0">
              <a:lnSpc>
                <a:spcPct val="100000"/>
              </a:lnSpc>
              <a:spcBef>
                <a:spcPct val="20000"/>
              </a:spcBef>
              <a:spcAft>
                <a:spcPct val="0"/>
              </a:spcAft>
              <a:buClr>
                <a:schemeClr val="bg1"/>
              </a:buClr>
              <a:buSzPct val="90000"/>
              <a:buFont typeface="Arial" panose="020B0604020202020204" pitchFamily="34" charset="0"/>
              <a:buChar char="•"/>
              <a:tabLst/>
              <a:defRPr sz="1800">
                <a:solidFill>
                  <a:schemeClr val="bg1"/>
                </a:solidFill>
              </a:defRPr>
            </a:lvl2pPr>
            <a:lvl3pPr marL="857250" marR="0" indent="-171450" algn="l" defTabSz="685800" rtl="0" eaLnBrk="0" fontAlgn="base" latinLnBrk="0" hangingPunct="0">
              <a:lnSpc>
                <a:spcPct val="100000"/>
              </a:lnSpc>
              <a:spcBef>
                <a:spcPct val="20000"/>
              </a:spcBef>
              <a:spcAft>
                <a:spcPct val="0"/>
              </a:spcAft>
              <a:buClr>
                <a:schemeClr val="bg1"/>
              </a:buClr>
              <a:buSzPct val="75000"/>
              <a:buFont typeface="Arial" panose="020B0604020202020204" pitchFamily="34" charset="0"/>
              <a:buChar char="•"/>
              <a:tabLst/>
              <a:defRPr sz="1500">
                <a:solidFill>
                  <a:schemeClr val="bg1"/>
                </a:solidFill>
              </a:defRPr>
            </a:lvl3pPr>
            <a:lvl4pPr marL="1200150" marR="0" indent="-171450" algn="l" defTabSz="685800" rtl="0" eaLnBrk="0" fontAlgn="base" latinLnBrk="0" hangingPunct="0">
              <a:lnSpc>
                <a:spcPct val="100000"/>
              </a:lnSpc>
              <a:spcBef>
                <a:spcPct val="20000"/>
              </a:spcBef>
              <a:spcAft>
                <a:spcPct val="0"/>
              </a:spcAft>
              <a:buClr>
                <a:schemeClr val="bg1"/>
              </a:buClr>
              <a:buSzPct val="75000"/>
              <a:buFont typeface="Arial" panose="020B0604020202020204" pitchFamily="34" charset="0"/>
              <a:buChar char="•"/>
              <a:tabLst/>
              <a:defRPr sz="1350">
                <a:solidFill>
                  <a:schemeClr val="bg1"/>
                </a:solidFill>
              </a:defRPr>
            </a:lvl4pPr>
            <a:lvl5pPr marL="1543050" marR="0" indent="-171450" algn="l" defTabSz="685800" rtl="0" eaLnBrk="0" fontAlgn="base" latinLnBrk="0" hangingPunct="0">
              <a:lnSpc>
                <a:spcPct val="100000"/>
              </a:lnSpc>
              <a:spcBef>
                <a:spcPct val="20000"/>
              </a:spcBef>
              <a:spcAft>
                <a:spcPct val="0"/>
              </a:spcAft>
              <a:buClr>
                <a:schemeClr val="bg1"/>
              </a:buClr>
              <a:buSzPct val="75000"/>
              <a:buFont typeface="Arial" panose="020B0604020202020204" pitchFamily="34" charset="0"/>
              <a:buChar char="•"/>
              <a:tabLst/>
              <a:defRPr sz="1350">
                <a:solidFill>
                  <a:schemeClr val="bg1"/>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0"/>
            <a:ext cx="5384800" cy="4495800"/>
          </a:xfrm>
        </p:spPr>
        <p:txBody>
          <a:bodyPr/>
          <a:lstStyle>
            <a:lvl1pPr>
              <a:defRPr sz="2100"/>
            </a:lvl1pPr>
            <a:lvl2pPr>
              <a:defRPr sz="1800"/>
            </a:lvl2pPr>
            <a:lvl3pPr>
              <a:defRPr sz="1500"/>
            </a:lvl3pPr>
            <a:lvl4pPr>
              <a:buClr>
                <a:schemeClr val="accent6"/>
              </a:buCl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bwMode="auto">
          <a:xfrm>
            <a:off x="609600" y="1417638"/>
            <a:ext cx="10972800" cy="0"/>
          </a:xfrm>
          <a:prstGeom prst="line">
            <a:avLst/>
          </a:prstGeom>
          <a:solidFill>
            <a:schemeClr val="accent1"/>
          </a:solidFill>
          <a:ln w="6350" cap="flat" cmpd="sng" algn="ctr">
            <a:solidFill>
              <a:schemeClr val="accent1">
                <a:lumMod val="60000"/>
                <a:lumOff val="40000"/>
              </a:schemeClr>
            </a:solidFill>
            <a:prstDash val="solid"/>
            <a:round/>
            <a:headEnd type="none" w="med" len="med"/>
            <a:tailEnd type="none" w="med" len="med"/>
          </a:ln>
          <a:effectLst/>
        </p:spPr>
      </p:cxnSp>
      <p:sp>
        <p:nvSpPr>
          <p:cNvPr id="9" name="Rectangle 6"/>
          <p:cNvSpPr>
            <a:spLocks noGrp="1" noChangeArrowheads="1"/>
          </p:cNvSpPr>
          <p:nvPr>
            <p:ph type="sldNum" sz="quarter" idx="12"/>
          </p:nvPr>
        </p:nvSpPr>
        <p:spPr>
          <a:xfrm>
            <a:off x="11480800" y="6553200"/>
            <a:ext cx="609600" cy="228600"/>
          </a:xfrm>
          <a:prstGeom prst="rect">
            <a:avLst/>
          </a:prstGeom>
          <a:ln/>
        </p:spPr>
        <p:txBody>
          <a:bodyPr/>
          <a:lstStyle>
            <a:lvl1pPr>
              <a:defRPr sz="825"/>
            </a:lvl1pPr>
          </a:lstStyle>
          <a:p>
            <a:pPr>
              <a:defRPr/>
            </a:pPr>
            <a:fld id="{2EDD9C1C-8EFC-4BE9-A8A3-7A33442B5072}" type="slidenum">
              <a:rPr lang="en-US" smtClean="0"/>
              <a:pPr>
                <a:defRPr/>
              </a:pPr>
              <a:t>‹#›</a:t>
            </a:fld>
            <a:endParaRPr lang="en-US" dirty="0"/>
          </a:p>
        </p:txBody>
      </p:sp>
      <p:sp>
        <p:nvSpPr>
          <p:cNvPr id="11" name="Rectangle 4"/>
          <p:cNvSpPr>
            <a:spLocks noGrp="1" noChangeArrowheads="1"/>
          </p:cNvSpPr>
          <p:nvPr>
            <p:ph type="dt" sz="half" idx="10"/>
          </p:nvPr>
        </p:nvSpPr>
        <p:spPr>
          <a:xfrm>
            <a:off x="609600" y="6553200"/>
            <a:ext cx="2844800" cy="228600"/>
          </a:xfrm>
          <a:prstGeom prst="rect">
            <a:avLst/>
          </a:prstGeom>
          <a:ln/>
        </p:spPr>
        <p:txBody>
          <a:bodyPr/>
          <a:lstStyle>
            <a:lvl1pPr>
              <a:defRPr/>
            </a:lvl1pPr>
          </a:lstStyle>
          <a:p>
            <a:pPr>
              <a:defRPr/>
            </a:pPr>
            <a:endParaRPr lang="en-US" dirty="0"/>
          </a:p>
        </p:txBody>
      </p:sp>
      <p:sp>
        <p:nvSpPr>
          <p:cNvPr id="12" name="Rectangle 5"/>
          <p:cNvSpPr>
            <a:spLocks noGrp="1" noChangeArrowheads="1"/>
          </p:cNvSpPr>
          <p:nvPr>
            <p:ph type="ftr" sz="quarter" idx="11"/>
          </p:nvPr>
        </p:nvSpPr>
        <p:spPr>
          <a:xfrm>
            <a:off x="4165600" y="6553200"/>
            <a:ext cx="3860800" cy="228600"/>
          </a:xfrm>
          <a:prstGeom prst="rect">
            <a:avLst/>
          </a:prstGeom>
          <a:ln/>
        </p:spPr>
        <p:txBody>
          <a:bodyPr/>
          <a:lstStyle>
            <a:lvl1pPr>
              <a:defRPr/>
            </a:lvl1pPr>
          </a:lstStyle>
          <a:p>
            <a:pPr>
              <a:defRPr/>
            </a:pPr>
            <a:endParaRPr lang="en-US" dirty="0"/>
          </a:p>
        </p:txBody>
      </p:sp>
      <p:cxnSp>
        <p:nvCxnSpPr>
          <p:cNvPr id="5" name="Straight Connector 4">
            <a:extLst>
              <a:ext uri="{FF2B5EF4-FFF2-40B4-BE49-F238E27FC236}">
                <a16:creationId xmlns:a16="http://schemas.microsoft.com/office/drawing/2014/main" id="{B975FF2A-BB56-50E0-8791-050B1BC258B7}"/>
              </a:ext>
            </a:extLst>
          </p:cNvPr>
          <p:cNvCxnSpPr/>
          <p:nvPr userDrawn="1"/>
        </p:nvCxnSpPr>
        <p:spPr bwMode="auto">
          <a:xfrm>
            <a:off x="609600" y="1417638"/>
            <a:ext cx="10972800" cy="0"/>
          </a:xfrm>
          <a:prstGeom prst="line">
            <a:avLst/>
          </a:prstGeom>
          <a:solidFill>
            <a:schemeClr val="accent1"/>
          </a:solidFill>
          <a:ln w="6350" cap="flat" cmpd="sng" algn="ctr">
            <a:solidFill>
              <a:schemeClr val="accent1">
                <a:lumMod val="60000"/>
                <a:lumOff val="40000"/>
              </a:schemeClr>
            </a:solidFill>
            <a:prstDash val="solid"/>
            <a:round/>
            <a:headEnd type="none" w="med" len="med"/>
            <a:tailEnd type="none" w="med" len="med"/>
          </a:ln>
          <a:effectLst/>
        </p:spPr>
      </p:cxnSp>
    </p:spTree>
    <p:extLst>
      <p:ext uri="{BB962C8B-B14F-4D97-AF65-F5344CB8AC3E}">
        <p14:creationId xmlns:p14="http://schemas.microsoft.com/office/powerpoint/2010/main" val="2571947012"/>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a:bodyPr>
          <a:lstStyle>
            <a:lvl1pPr>
              <a:defRPr sz="27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solidFill>
                  <a:schemeClr val="bg1"/>
                </a:solidFill>
              </a:defRPr>
            </a:lvl1pPr>
            <a:lvl2pPr>
              <a:defRPr sz="1500">
                <a:solidFill>
                  <a:schemeClr val="bg1"/>
                </a:solidFill>
              </a:defRPr>
            </a:lvl2pPr>
            <a:lvl3pPr marL="857250" indent="-171450">
              <a:buSzPct val="75000"/>
              <a:buFont typeface="Wingdings" panose="05000000000000000000" pitchFamily="2" charset="2"/>
              <a:buChar char="n"/>
              <a:defRPr sz="1350">
                <a:solidFill>
                  <a:schemeClr val="bg1"/>
                </a:solidFill>
              </a:defRPr>
            </a:lvl3pPr>
            <a:lvl4pPr>
              <a:buClr>
                <a:schemeClr val="accent6"/>
              </a:buClr>
              <a:defRPr sz="1200">
                <a:solidFill>
                  <a:schemeClr val="bg1"/>
                </a:solidFill>
              </a:defRPr>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180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1800">
                <a:solidFill>
                  <a:schemeClr val="bg1"/>
                </a:solidFill>
              </a:defRPr>
            </a:lvl1pPr>
            <a:lvl2pPr>
              <a:defRPr sz="1500">
                <a:solidFill>
                  <a:schemeClr val="bg1"/>
                </a:solidFill>
              </a:defRPr>
            </a:lvl2pPr>
            <a:lvl3pPr marL="857250" indent="-171450">
              <a:buSzPct val="75000"/>
              <a:buFont typeface="Wingdings" panose="05000000000000000000" pitchFamily="2" charset="2"/>
              <a:buChar char="n"/>
              <a:defRPr sz="1350">
                <a:solidFill>
                  <a:schemeClr val="bg1"/>
                </a:solidFill>
              </a:defRPr>
            </a:lvl3pPr>
            <a:lvl4pPr>
              <a:buClr>
                <a:schemeClr val="accent6"/>
              </a:buClr>
              <a:defRPr sz="1200">
                <a:solidFill>
                  <a:schemeClr val="bg1"/>
                </a:solidFill>
              </a:defRPr>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12" name="Straight Connector 11"/>
          <p:cNvCxnSpPr/>
          <p:nvPr/>
        </p:nvCxnSpPr>
        <p:spPr bwMode="auto">
          <a:xfrm>
            <a:off x="609600" y="1417638"/>
            <a:ext cx="10972800" cy="0"/>
          </a:xfrm>
          <a:prstGeom prst="line">
            <a:avLst/>
          </a:prstGeom>
          <a:solidFill>
            <a:schemeClr val="accent1"/>
          </a:solidFill>
          <a:ln w="6350" cap="flat" cmpd="sng" algn="ctr">
            <a:solidFill>
              <a:schemeClr val="accent1">
                <a:lumMod val="60000"/>
                <a:lumOff val="40000"/>
              </a:schemeClr>
            </a:solidFill>
            <a:prstDash val="solid"/>
            <a:round/>
            <a:headEnd type="none" w="med" len="med"/>
            <a:tailEnd type="none" w="med" len="med"/>
          </a:ln>
          <a:effectLst/>
        </p:spPr>
      </p:cxnSp>
      <p:sp>
        <p:nvSpPr>
          <p:cNvPr id="11" name="Rectangle 6"/>
          <p:cNvSpPr>
            <a:spLocks noGrp="1" noChangeArrowheads="1"/>
          </p:cNvSpPr>
          <p:nvPr>
            <p:ph type="sldNum" sz="quarter" idx="12"/>
          </p:nvPr>
        </p:nvSpPr>
        <p:spPr>
          <a:xfrm>
            <a:off x="11480800" y="6553200"/>
            <a:ext cx="609600" cy="228600"/>
          </a:xfrm>
          <a:prstGeom prst="rect">
            <a:avLst/>
          </a:prstGeom>
          <a:ln/>
        </p:spPr>
        <p:txBody>
          <a:bodyPr/>
          <a:lstStyle>
            <a:lvl1pPr>
              <a:defRPr sz="825"/>
            </a:lvl1pPr>
          </a:lstStyle>
          <a:p>
            <a:pPr>
              <a:defRPr/>
            </a:pPr>
            <a:fld id="{2EDD9C1C-8EFC-4BE9-A8A3-7A33442B5072}" type="slidenum">
              <a:rPr lang="en-US" smtClean="0"/>
              <a:pPr>
                <a:defRPr/>
              </a:pPr>
              <a:t>‹#›</a:t>
            </a:fld>
            <a:endParaRPr lang="en-US" dirty="0"/>
          </a:p>
        </p:txBody>
      </p:sp>
      <p:sp>
        <p:nvSpPr>
          <p:cNvPr id="13" name="Rectangle 4"/>
          <p:cNvSpPr>
            <a:spLocks noGrp="1" noChangeArrowheads="1"/>
          </p:cNvSpPr>
          <p:nvPr>
            <p:ph type="dt" sz="half" idx="10"/>
          </p:nvPr>
        </p:nvSpPr>
        <p:spPr>
          <a:xfrm>
            <a:off x="609600" y="6553200"/>
            <a:ext cx="2844800" cy="228600"/>
          </a:xfrm>
          <a:prstGeom prst="rect">
            <a:avLst/>
          </a:prstGeom>
          <a:ln/>
        </p:spPr>
        <p:txBody>
          <a:bodyPr/>
          <a:lstStyle>
            <a:lvl1pPr>
              <a:defRPr/>
            </a:lvl1pPr>
          </a:lstStyle>
          <a:p>
            <a:pPr>
              <a:defRPr/>
            </a:pPr>
            <a:endParaRPr lang="en-US" dirty="0"/>
          </a:p>
        </p:txBody>
      </p:sp>
      <p:sp>
        <p:nvSpPr>
          <p:cNvPr id="14" name="Rectangle 5"/>
          <p:cNvSpPr>
            <a:spLocks noGrp="1" noChangeArrowheads="1"/>
          </p:cNvSpPr>
          <p:nvPr>
            <p:ph type="ftr" sz="quarter" idx="11"/>
          </p:nvPr>
        </p:nvSpPr>
        <p:spPr>
          <a:xfrm>
            <a:off x="4165600" y="6553200"/>
            <a:ext cx="3860800" cy="228600"/>
          </a:xfrm>
          <a:prstGeom prst="rect">
            <a:avLst/>
          </a:prstGeom>
          <a:ln/>
        </p:spPr>
        <p:txBody>
          <a:bodyPr/>
          <a:lstStyle>
            <a:lvl1pPr>
              <a:defRPr/>
            </a:lvl1pPr>
          </a:lstStyle>
          <a:p>
            <a:pPr>
              <a:defRPr/>
            </a:pPr>
            <a:endParaRPr lang="en-US" dirty="0"/>
          </a:p>
        </p:txBody>
      </p:sp>
      <p:cxnSp>
        <p:nvCxnSpPr>
          <p:cNvPr id="7" name="Straight Connector 6">
            <a:extLst>
              <a:ext uri="{FF2B5EF4-FFF2-40B4-BE49-F238E27FC236}">
                <a16:creationId xmlns:a16="http://schemas.microsoft.com/office/drawing/2014/main" id="{62748A01-CD68-603B-64D8-05A5FCFC09E4}"/>
              </a:ext>
            </a:extLst>
          </p:cNvPr>
          <p:cNvCxnSpPr/>
          <p:nvPr userDrawn="1"/>
        </p:nvCxnSpPr>
        <p:spPr bwMode="auto">
          <a:xfrm>
            <a:off x="609600" y="1417638"/>
            <a:ext cx="10972800" cy="0"/>
          </a:xfrm>
          <a:prstGeom prst="line">
            <a:avLst/>
          </a:prstGeom>
          <a:solidFill>
            <a:schemeClr val="accent1"/>
          </a:solidFill>
          <a:ln w="6350" cap="flat" cmpd="sng" algn="ctr">
            <a:solidFill>
              <a:schemeClr val="accent1">
                <a:lumMod val="60000"/>
                <a:lumOff val="40000"/>
              </a:schemeClr>
            </a:solidFill>
            <a:prstDash val="solid"/>
            <a:round/>
            <a:headEnd type="none" w="med" len="med"/>
            <a:tailEnd type="none" w="med" len="med"/>
          </a:ln>
          <a:effectLst/>
        </p:spPr>
      </p:cxnSp>
    </p:spTree>
    <p:extLst>
      <p:ext uri="{BB962C8B-B14F-4D97-AF65-F5344CB8AC3E}">
        <p14:creationId xmlns:p14="http://schemas.microsoft.com/office/powerpoint/2010/main" val="3964851137"/>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solidFill>
                  <a:schemeClr val="bg1"/>
                </a:solidFill>
              </a:defRPr>
            </a:lvl1pPr>
          </a:lstStyle>
          <a:p>
            <a:r>
              <a:rPr lang="en-US" dirty="0"/>
              <a:t>Click to edit Master title style</a:t>
            </a:r>
          </a:p>
        </p:txBody>
      </p:sp>
      <p:cxnSp>
        <p:nvCxnSpPr>
          <p:cNvPr id="8" name="Straight Connector 7"/>
          <p:cNvCxnSpPr/>
          <p:nvPr/>
        </p:nvCxnSpPr>
        <p:spPr bwMode="auto">
          <a:xfrm>
            <a:off x="609600" y="1417638"/>
            <a:ext cx="10972800" cy="0"/>
          </a:xfrm>
          <a:prstGeom prst="line">
            <a:avLst/>
          </a:prstGeom>
          <a:solidFill>
            <a:schemeClr val="accent1"/>
          </a:solidFill>
          <a:ln w="6350" cap="flat" cmpd="sng" algn="ctr">
            <a:solidFill>
              <a:schemeClr val="accent1">
                <a:lumMod val="60000"/>
                <a:lumOff val="40000"/>
              </a:schemeClr>
            </a:solidFill>
            <a:prstDash val="solid"/>
            <a:round/>
            <a:headEnd type="none" w="med" len="med"/>
            <a:tailEnd type="none" w="med" len="med"/>
          </a:ln>
          <a:effectLst/>
        </p:spPr>
      </p:cxnSp>
      <p:sp>
        <p:nvSpPr>
          <p:cNvPr id="7" name="Slide Number Placeholder 6"/>
          <p:cNvSpPr>
            <a:spLocks noGrp="1" noChangeArrowheads="1"/>
          </p:cNvSpPr>
          <p:nvPr>
            <p:ph type="sldNum" sz="quarter" idx="12"/>
          </p:nvPr>
        </p:nvSpPr>
        <p:spPr>
          <a:xfrm>
            <a:off x="11480800" y="6553200"/>
            <a:ext cx="609600" cy="228600"/>
          </a:xfrm>
          <a:prstGeom prst="rect">
            <a:avLst/>
          </a:prstGeom>
          <a:ln/>
        </p:spPr>
        <p:txBody>
          <a:bodyPr/>
          <a:lstStyle>
            <a:lvl1pPr>
              <a:defRPr sz="825"/>
            </a:lvl1pPr>
          </a:lstStyle>
          <a:p>
            <a:pPr>
              <a:defRPr/>
            </a:pPr>
            <a:fld id="{2EDD9C1C-8EFC-4BE9-A8A3-7A33442B5072}" type="slidenum">
              <a:rPr lang="en-US" smtClean="0"/>
              <a:pPr>
                <a:defRPr/>
              </a:pPr>
              <a:t>‹#›</a:t>
            </a:fld>
            <a:endParaRPr lang="en-US" dirty="0"/>
          </a:p>
        </p:txBody>
      </p:sp>
      <p:sp>
        <p:nvSpPr>
          <p:cNvPr id="9" name="Rectangle 4"/>
          <p:cNvSpPr>
            <a:spLocks noGrp="1" noChangeArrowheads="1"/>
          </p:cNvSpPr>
          <p:nvPr>
            <p:ph type="dt" sz="half" idx="10"/>
          </p:nvPr>
        </p:nvSpPr>
        <p:spPr>
          <a:xfrm>
            <a:off x="609600" y="6553200"/>
            <a:ext cx="2844800" cy="228600"/>
          </a:xfrm>
          <a:prstGeom prst="rect">
            <a:avLst/>
          </a:prstGeom>
          <a:ln/>
        </p:spPr>
        <p:txBody>
          <a:bodyPr/>
          <a:lstStyle>
            <a:lvl1pPr>
              <a:defRPr/>
            </a:lvl1pPr>
          </a:lstStyle>
          <a:p>
            <a:pPr>
              <a:defRPr/>
            </a:pPr>
            <a:endParaRPr lang="en-US" dirty="0"/>
          </a:p>
        </p:txBody>
      </p:sp>
      <p:sp>
        <p:nvSpPr>
          <p:cNvPr id="10" name="Rectangle 5"/>
          <p:cNvSpPr>
            <a:spLocks noGrp="1" noChangeArrowheads="1"/>
          </p:cNvSpPr>
          <p:nvPr>
            <p:ph type="ftr" sz="quarter" idx="11"/>
          </p:nvPr>
        </p:nvSpPr>
        <p:spPr>
          <a:xfrm>
            <a:off x="4165600" y="6553200"/>
            <a:ext cx="3860800" cy="228600"/>
          </a:xfrm>
          <a:prstGeom prst="rect">
            <a:avLst/>
          </a:prstGeom>
          <a:ln/>
        </p:spPr>
        <p:txBody>
          <a:bodyPr/>
          <a:lstStyle>
            <a:lvl1pPr>
              <a:defRPr/>
            </a:lvl1pPr>
          </a:lstStyle>
          <a:p>
            <a:pPr>
              <a:defRPr/>
            </a:pPr>
            <a:endParaRPr lang="en-US" dirty="0"/>
          </a:p>
        </p:txBody>
      </p:sp>
      <p:cxnSp>
        <p:nvCxnSpPr>
          <p:cNvPr id="3" name="Straight Connector 2">
            <a:extLst>
              <a:ext uri="{FF2B5EF4-FFF2-40B4-BE49-F238E27FC236}">
                <a16:creationId xmlns:a16="http://schemas.microsoft.com/office/drawing/2014/main" id="{6BA2C868-ABC0-3219-0632-64F3F7FC6735}"/>
              </a:ext>
            </a:extLst>
          </p:cNvPr>
          <p:cNvCxnSpPr/>
          <p:nvPr userDrawn="1"/>
        </p:nvCxnSpPr>
        <p:spPr bwMode="auto">
          <a:xfrm>
            <a:off x="609600" y="1417638"/>
            <a:ext cx="10972800" cy="0"/>
          </a:xfrm>
          <a:prstGeom prst="line">
            <a:avLst/>
          </a:prstGeom>
          <a:solidFill>
            <a:schemeClr val="accent1"/>
          </a:solidFill>
          <a:ln w="6350" cap="flat" cmpd="sng" algn="ctr">
            <a:solidFill>
              <a:schemeClr val="accent1">
                <a:lumMod val="60000"/>
                <a:lumOff val="40000"/>
              </a:schemeClr>
            </a:solidFill>
            <a:prstDash val="solid"/>
            <a:round/>
            <a:headEnd type="none" w="med" len="med"/>
            <a:tailEnd type="none" w="med" len="med"/>
          </a:ln>
          <a:effectLst/>
        </p:spPr>
      </p:cxnSp>
    </p:spTree>
    <p:extLst>
      <p:ext uri="{BB962C8B-B14F-4D97-AF65-F5344CB8AC3E}">
        <p14:creationId xmlns:p14="http://schemas.microsoft.com/office/powerpoint/2010/main" val="3116457967"/>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7" name="Title 1"/>
          <p:cNvSpPr>
            <a:spLocks noGrp="1"/>
          </p:cNvSpPr>
          <p:nvPr>
            <p:ph type="title"/>
          </p:nvPr>
        </p:nvSpPr>
        <p:spPr>
          <a:xfrm>
            <a:off x="609600" y="277820"/>
            <a:ext cx="10972800" cy="1139825"/>
          </a:xfrm>
        </p:spPr>
        <p:txBody>
          <a:bodyPr>
            <a:normAutofit/>
          </a:bodyPr>
          <a:lstStyle>
            <a:lvl1pPr>
              <a:defRPr sz="2700">
                <a:solidFill>
                  <a:schemeClr val="bg1"/>
                </a:solidFill>
              </a:defRPr>
            </a:lvl1pPr>
          </a:lstStyle>
          <a:p>
            <a:r>
              <a:rPr lang="en-US" dirty="0"/>
              <a:t>Click to edit Master title style</a:t>
            </a:r>
          </a:p>
        </p:txBody>
      </p:sp>
      <p:sp>
        <p:nvSpPr>
          <p:cNvPr id="8" name="Rectangle 6"/>
          <p:cNvSpPr>
            <a:spLocks noGrp="1" noChangeArrowheads="1"/>
          </p:cNvSpPr>
          <p:nvPr>
            <p:ph type="sldNum" sz="quarter" idx="12"/>
          </p:nvPr>
        </p:nvSpPr>
        <p:spPr>
          <a:xfrm>
            <a:off x="11480800" y="6553200"/>
            <a:ext cx="609600" cy="228600"/>
          </a:xfrm>
          <a:prstGeom prst="rect">
            <a:avLst/>
          </a:prstGeom>
          <a:ln/>
        </p:spPr>
        <p:txBody>
          <a:bodyPr/>
          <a:lstStyle>
            <a:lvl1pPr>
              <a:defRPr sz="825"/>
            </a:lvl1pPr>
          </a:lstStyle>
          <a:p>
            <a:pPr>
              <a:defRPr/>
            </a:pPr>
            <a:fld id="{2EDD9C1C-8EFC-4BE9-A8A3-7A33442B5072}" type="slidenum">
              <a:rPr lang="en-US" smtClean="0"/>
              <a:pPr>
                <a:defRPr/>
              </a:pPr>
              <a:t>‹#›</a:t>
            </a:fld>
            <a:endParaRPr lang="en-US" dirty="0"/>
          </a:p>
        </p:txBody>
      </p:sp>
      <p:sp>
        <p:nvSpPr>
          <p:cNvPr id="9" name="Rectangle 4"/>
          <p:cNvSpPr>
            <a:spLocks noGrp="1" noChangeArrowheads="1"/>
          </p:cNvSpPr>
          <p:nvPr>
            <p:ph type="dt" sz="half" idx="10"/>
          </p:nvPr>
        </p:nvSpPr>
        <p:spPr>
          <a:xfrm>
            <a:off x="609600" y="6553200"/>
            <a:ext cx="2844800" cy="228600"/>
          </a:xfrm>
          <a:prstGeom prst="rect">
            <a:avLst/>
          </a:prstGeom>
          <a:ln/>
        </p:spPr>
        <p:txBody>
          <a:bodyPr/>
          <a:lstStyle>
            <a:lvl1pPr>
              <a:defRPr/>
            </a:lvl1pPr>
          </a:lstStyle>
          <a:p>
            <a:pPr>
              <a:defRPr/>
            </a:pPr>
            <a:endParaRPr lang="en-US" dirty="0"/>
          </a:p>
        </p:txBody>
      </p:sp>
      <p:sp>
        <p:nvSpPr>
          <p:cNvPr id="10" name="Rectangle 5"/>
          <p:cNvSpPr>
            <a:spLocks noGrp="1" noChangeArrowheads="1"/>
          </p:cNvSpPr>
          <p:nvPr>
            <p:ph type="ftr" sz="quarter" idx="11"/>
          </p:nvPr>
        </p:nvSpPr>
        <p:spPr>
          <a:xfrm>
            <a:off x="4165600" y="6553200"/>
            <a:ext cx="3860800" cy="228600"/>
          </a:xfrm>
          <a:prstGeom prst="rect">
            <a:avLst/>
          </a:prstGeom>
          <a:ln/>
        </p:spPr>
        <p:txBody>
          <a:bodyPr/>
          <a:lstStyle>
            <a:lvl1pPr>
              <a:defRPr/>
            </a:lvl1pPr>
          </a:lstStyle>
          <a:p>
            <a:pPr>
              <a:defRPr/>
            </a:pPr>
            <a:endParaRPr lang="en-US" dirty="0"/>
          </a:p>
        </p:txBody>
      </p:sp>
    </p:spTree>
    <p:extLst>
      <p:ext uri="{BB962C8B-B14F-4D97-AF65-F5344CB8AC3E}">
        <p14:creationId xmlns:p14="http://schemas.microsoft.com/office/powerpoint/2010/main" val="875909598"/>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lstStyle>
            <a:lvl1pPr algn="l">
              <a:defRPr sz="1500" b="1">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766733" y="273057"/>
            <a:ext cx="6815667" cy="5853113"/>
          </a:xfrm>
        </p:spPr>
        <p:txBody>
          <a:bodyPr/>
          <a:lstStyle>
            <a:lvl1pPr>
              <a:defRPr sz="2400"/>
            </a:lvl1pPr>
            <a:lvl2pPr>
              <a:defRPr sz="2100"/>
            </a:lvl2pPr>
            <a:lvl3pPr>
              <a:defRPr sz="1800"/>
            </a:lvl3pPr>
            <a:lvl4pPr>
              <a:buClr>
                <a:schemeClr val="accent6"/>
              </a:buCl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9" name="Straight Connector 8"/>
          <p:cNvCxnSpPr/>
          <p:nvPr/>
        </p:nvCxnSpPr>
        <p:spPr bwMode="auto">
          <a:xfrm>
            <a:off x="609603" y="1417638"/>
            <a:ext cx="4011084" cy="0"/>
          </a:xfrm>
          <a:prstGeom prst="line">
            <a:avLst/>
          </a:prstGeom>
          <a:solidFill>
            <a:schemeClr val="accent1"/>
          </a:solidFill>
          <a:ln w="3175" cap="flat" cmpd="sng" algn="ctr">
            <a:solidFill>
              <a:schemeClr val="accent1">
                <a:lumMod val="40000"/>
                <a:lumOff val="60000"/>
              </a:schemeClr>
            </a:solidFill>
            <a:prstDash val="solid"/>
            <a:round/>
            <a:headEnd type="none" w="med" len="med"/>
            <a:tailEnd type="none" w="med" len="med"/>
          </a:ln>
          <a:effectLst/>
        </p:spPr>
      </p:cxnSp>
      <p:sp>
        <p:nvSpPr>
          <p:cNvPr id="10" name="Rectangle 6"/>
          <p:cNvSpPr>
            <a:spLocks noGrp="1" noChangeArrowheads="1"/>
          </p:cNvSpPr>
          <p:nvPr>
            <p:ph type="sldNum" sz="quarter" idx="12"/>
          </p:nvPr>
        </p:nvSpPr>
        <p:spPr>
          <a:xfrm>
            <a:off x="11480800" y="6553200"/>
            <a:ext cx="609600" cy="228600"/>
          </a:xfrm>
          <a:prstGeom prst="rect">
            <a:avLst/>
          </a:prstGeom>
          <a:ln/>
        </p:spPr>
        <p:txBody>
          <a:bodyPr/>
          <a:lstStyle>
            <a:lvl1pPr>
              <a:defRPr sz="825"/>
            </a:lvl1pPr>
          </a:lstStyle>
          <a:p>
            <a:pPr>
              <a:defRPr/>
            </a:pPr>
            <a:fld id="{2EDD9C1C-8EFC-4BE9-A8A3-7A33442B5072}" type="slidenum">
              <a:rPr lang="en-US" smtClean="0"/>
              <a:pPr>
                <a:defRPr/>
              </a:pPr>
              <a:t>‹#›</a:t>
            </a:fld>
            <a:endParaRPr lang="en-US" dirty="0"/>
          </a:p>
        </p:txBody>
      </p:sp>
      <p:sp>
        <p:nvSpPr>
          <p:cNvPr id="11" name="Rectangle 4"/>
          <p:cNvSpPr>
            <a:spLocks noGrp="1" noChangeArrowheads="1"/>
          </p:cNvSpPr>
          <p:nvPr>
            <p:ph type="dt" sz="half" idx="10"/>
          </p:nvPr>
        </p:nvSpPr>
        <p:spPr>
          <a:xfrm>
            <a:off x="609600" y="6553200"/>
            <a:ext cx="2844800" cy="228600"/>
          </a:xfrm>
          <a:prstGeom prst="rect">
            <a:avLst/>
          </a:prstGeom>
          <a:ln/>
        </p:spPr>
        <p:txBody>
          <a:bodyPr/>
          <a:lstStyle>
            <a:lvl1pPr>
              <a:defRPr/>
            </a:lvl1pPr>
          </a:lstStyle>
          <a:p>
            <a:pPr>
              <a:defRPr/>
            </a:pPr>
            <a:endParaRPr lang="en-US" dirty="0"/>
          </a:p>
        </p:txBody>
      </p:sp>
      <p:sp>
        <p:nvSpPr>
          <p:cNvPr id="12" name="Rectangle 5"/>
          <p:cNvSpPr>
            <a:spLocks noGrp="1" noChangeArrowheads="1"/>
          </p:cNvSpPr>
          <p:nvPr>
            <p:ph type="ftr" sz="quarter" idx="11"/>
          </p:nvPr>
        </p:nvSpPr>
        <p:spPr>
          <a:xfrm>
            <a:off x="4165600" y="6553200"/>
            <a:ext cx="3860800" cy="228600"/>
          </a:xfrm>
          <a:prstGeom prst="rect">
            <a:avLst/>
          </a:prstGeom>
          <a:ln/>
        </p:spPr>
        <p:txBody>
          <a:bodyPr/>
          <a:lstStyle>
            <a:lvl1pPr>
              <a:defRPr/>
            </a:lvl1pPr>
          </a:lstStyle>
          <a:p>
            <a:pPr>
              <a:defRPr/>
            </a:pPr>
            <a:endParaRPr lang="en-US" dirty="0"/>
          </a:p>
        </p:txBody>
      </p:sp>
      <p:cxnSp>
        <p:nvCxnSpPr>
          <p:cNvPr id="5" name="Straight Connector 4">
            <a:extLst>
              <a:ext uri="{FF2B5EF4-FFF2-40B4-BE49-F238E27FC236}">
                <a16:creationId xmlns:a16="http://schemas.microsoft.com/office/drawing/2014/main" id="{A54CD19E-D3C1-879B-9DFC-84C46B854B95}"/>
              </a:ext>
            </a:extLst>
          </p:cNvPr>
          <p:cNvCxnSpPr/>
          <p:nvPr userDrawn="1"/>
        </p:nvCxnSpPr>
        <p:spPr bwMode="auto">
          <a:xfrm>
            <a:off x="609603" y="1417638"/>
            <a:ext cx="4011084" cy="0"/>
          </a:xfrm>
          <a:prstGeom prst="line">
            <a:avLst/>
          </a:prstGeom>
          <a:solidFill>
            <a:schemeClr val="accent1"/>
          </a:solidFill>
          <a:ln w="3175" cap="flat" cmpd="sng" algn="ctr">
            <a:solidFill>
              <a:schemeClr val="accent1">
                <a:lumMod val="40000"/>
                <a:lumOff val="60000"/>
              </a:schemeClr>
            </a:solidFill>
            <a:prstDash val="solid"/>
            <a:round/>
            <a:headEnd type="none" w="med" len="med"/>
            <a:tailEnd type="none" w="med" len="med"/>
          </a:ln>
          <a:effectLst/>
        </p:spPr>
      </p:cxnSp>
    </p:spTree>
    <p:extLst>
      <p:ext uri="{BB962C8B-B14F-4D97-AF65-F5344CB8AC3E}">
        <p14:creationId xmlns:p14="http://schemas.microsoft.com/office/powerpoint/2010/main" val="3009906737"/>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2.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7820"/>
            <a:ext cx="109728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609600" y="1600200"/>
            <a:ext cx="10972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p:txBody>
      </p:sp>
      <p:sp>
        <p:nvSpPr>
          <p:cNvPr id="1031" name="Rectangle 7"/>
          <p:cNvSpPr>
            <a:spLocks noChangeArrowheads="1"/>
          </p:cNvSpPr>
          <p:nvPr/>
        </p:nvSpPr>
        <p:spPr bwMode="auto">
          <a:xfrm>
            <a:off x="0" y="0"/>
            <a:ext cx="304800" cy="2286000"/>
          </a:xfrm>
          <a:prstGeom prst="rect">
            <a:avLst/>
          </a:prstGeom>
          <a:solidFill>
            <a:srgbClr val="1B3360"/>
          </a:soli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sz="1800" dirty="0">
              <a:solidFill>
                <a:srgbClr val="1B3360"/>
              </a:solidFill>
              <a:latin typeface="Times New Roman" pitchFamily="18" charset="0"/>
            </a:endParaRPr>
          </a:p>
        </p:txBody>
      </p:sp>
      <p:sp>
        <p:nvSpPr>
          <p:cNvPr id="1033" name="Rectangle 9"/>
          <p:cNvSpPr>
            <a:spLocks noChangeArrowheads="1"/>
          </p:cNvSpPr>
          <p:nvPr/>
        </p:nvSpPr>
        <p:spPr bwMode="auto">
          <a:xfrm>
            <a:off x="0" y="2286000"/>
            <a:ext cx="304800" cy="2286000"/>
          </a:xfrm>
          <a:prstGeom prst="rect">
            <a:avLst/>
          </a:prstGeom>
          <a:solidFill>
            <a:schemeClr val="tx2"/>
          </a:soli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sz="1800" dirty="0">
              <a:latin typeface="Times New Roman" pitchFamily="18" charset="0"/>
            </a:endParaRPr>
          </a:p>
        </p:txBody>
      </p:sp>
      <p:sp>
        <p:nvSpPr>
          <p:cNvPr id="1034" name="Rectangle 10"/>
          <p:cNvSpPr>
            <a:spLocks noChangeArrowheads="1"/>
          </p:cNvSpPr>
          <p:nvPr/>
        </p:nvSpPr>
        <p:spPr bwMode="auto">
          <a:xfrm>
            <a:off x="0" y="4572000"/>
            <a:ext cx="304800" cy="2286000"/>
          </a:xfrm>
          <a:prstGeom prst="rect">
            <a:avLst/>
          </a:prstGeom>
          <a:solidFill>
            <a:schemeClr val="accent4"/>
          </a:soli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sz="1800" dirty="0">
              <a:latin typeface="Times New Roman" pitchFamily="18" charset="0"/>
            </a:endParaRPr>
          </a:p>
        </p:txBody>
      </p:sp>
      <p:sp>
        <p:nvSpPr>
          <p:cNvPr id="11" name="Rectangle 6"/>
          <p:cNvSpPr>
            <a:spLocks noGrp="1" noChangeArrowheads="1"/>
          </p:cNvSpPr>
          <p:nvPr>
            <p:ph type="sldNum" sz="quarter" idx="12"/>
          </p:nvPr>
        </p:nvSpPr>
        <p:spPr>
          <a:xfrm>
            <a:off x="11480800" y="6553200"/>
            <a:ext cx="609600" cy="228600"/>
          </a:xfrm>
          <a:prstGeom prst="rect">
            <a:avLst/>
          </a:prstGeom>
          <a:ln/>
        </p:spPr>
        <p:txBody>
          <a:bodyPr/>
          <a:lstStyle>
            <a:lvl1pPr>
              <a:defRPr sz="825"/>
            </a:lvl1pPr>
          </a:lstStyle>
          <a:p>
            <a:pPr>
              <a:defRPr/>
            </a:pPr>
            <a:fld id="{2EDD9C1C-8EFC-4BE9-A8A3-7A33442B5072}" type="slidenum">
              <a:rPr lang="en-US" smtClean="0"/>
              <a:pPr>
                <a:defRPr/>
              </a:pPr>
              <a:t>‹#›</a:t>
            </a:fld>
            <a:endParaRPr lang="en-US" dirty="0"/>
          </a:p>
        </p:txBody>
      </p:sp>
      <p:sp>
        <p:nvSpPr>
          <p:cNvPr id="10" name="Rectangle 4"/>
          <p:cNvSpPr>
            <a:spLocks noGrp="1" noChangeArrowheads="1"/>
          </p:cNvSpPr>
          <p:nvPr>
            <p:ph type="dt" sz="half" idx="10"/>
          </p:nvPr>
        </p:nvSpPr>
        <p:spPr>
          <a:xfrm>
            <a:off x="609600" y="6553200"/>
            <a:ext cx="2844800" cy="228600"/>
          </a:xfrm>
          <a:prstGeom prst="rect">
            <a:avLst/>
          </a:prstGeom>
          <a:ln/>
        </p:spPr>
        <p:txBody>
          <a:bodyPr/>
          <a:lstStyle>
            <a:lvl1pPr>
              <a:defRPr sz="825"/>
            </a:lvl1pPr>
          </a:lstStyle>
          <a:p>
            <a:pPr>
              <a:defRPr/>
            </a:pPr>
            <a:endParaRPr lang="en-US" dirty="0"/>
          </a:p>
        </p:txBody>
      </p:sp>
      <p:sp>
        <p:nvSpPr>
          <p:cNvPr id="12" name="Rectangle 5"/>
          <p:cNvSpPr>
            <a:spLocks noGrp="1" noChangeArrowheads="1"/>
          </p:cNvSpPr>
          <p:nvPr>
            <p:ph type="ftr" sz="quarter" idx="11"/>
          </p:nvPr>
        </p:nvSpPr>
        <p:spPr>
          <a:xfrm>
            <a:off x="4165600" y="6553200"/>
            <a:ext cx="3860800" cy="228600"/>
          </a:xfrm>
          <a:prstGeom prst="rect">
            <a:avLst/>
          </a:prstGeom>
          <a:ln/>
        </p:spPr>
        <p:txBody>
          <a:bodyPr/>
          <a:lstStyle>
            <a:lvl1pPr>
              <a:defRPr sz="825"/>
            </a:lvl1pPr>
          </a:lstStyle>
          <a:p>
            <a:pPr>
              <a:defRPr/>
            </a:pPr>
            <a:endParaRPr lang="en-US" dirty="0"/>
          </a:p>
        </p:txBody>
      </p:sp>
    </p:spTree>
    <p:extLst>
      <p:ext uri="{BB962C8B-B14F-4D97-AF65-F5344CB8AC3E}">
        <p14:creationId xmlns:p14="http://schemas.microsoft.com/office/powerpoint/2010/main" val="3214888674"/>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 id="2147483866" r:id="rId13"/>
    <p:sldLayoutId id="2147483867" r:id="rId14"/>
    <p:sldLayoutId id="2147483868" r:id="rId15"/>
    <p:sldLayoutId id="2147483829" r:id="rId16"/>
    <p:sldLayoutId id="2147483836" r:id="rId17"/>
    <p:sldLayoutId id="2147483877" r:id="rId18"/>
  </p:sldLayoutIdLst>
  <p:transition>
    <p:fade thruBlk="1"/>
  </p:transition>
  <p:hf sldNum="0" hdr="0" ftr="0" dt="0"/>
  <p:txStyles>
    <p:titleStyle>
      <a:lvl1pPr algn="l" rtl="0" eaLnBrk="1" fontAlgn="base" hangingPunct="1">
        <a:spcBef>
          <a:spcPct val="0"/>
        </a:spcBef>
        <a:spcAft>
          <a:spcPct val="0"/>
        </a:spcAft>
        <a:defRPr sz="2700" b="1" kern="1200" spc="75" baseline="0">
          <a:solidFill>
            <a:schemeClr val="bg1"/>
          </a:solidFill>
          <a:latin typeface="+mj-lt"/>
          <a:ea typeface="+mj-ea"/>
          <a:cs typeface="+mj-cs"/>
        </a:defRPr>
      </a:lvl1pPr>
      <a:lvl2pPr algn="l" rtl="0" eaLnBrk="1" fontAlgn="base" hangingPunct="1">
        <a:spcBef>
          <a:spcPct val="0"/>
        </a:spcBef>
        <a:spcAft>
          <a:spcPct val="0"/>
        </a:spcAft>
        <a:defRPr sz="3000" b="1">
          <a:solidFill>
            <a:srgbClr val="000080"/>
          </a:solidFill>
          <a:latin typeface="Arial" pitchFamily="34" charset="0"/>
        </a:defRPr>
      </a:lvl2pPr>
      <a:lvl3pPr algn="l" rtl="0" eaLnBrk="1" fontAlgn="base" hangingPunct="1">
        <a:spcBef>
          <a:spcPct val="0"/>
        </a:spcBef>
        <a:spcAft>
          <a:spcPct val="0"/>
        </a:spcAft>
        <a:defRPr sz="3000" b="1">
          <a:solidFill>
            <a:srgbClr val="000080"/>
          </a:solidFill>
          <a:latin typeface="Arial" pitchFamily="34" charset="0"/>
        </a:defRPr>
      </a:lvl3pPr>
      <a:lvl4pPr algn="l" rtl="0" eaLnBrk="1" fontAlgn="base" hangingPunct="1">
        <a:spcBef>
          <a:spcPct val="0"/>
        </a:spcBef>
        <a:spcAft>
          <a:spcPct val="0"/>
        </a:spcAft>
        <a:defRPr sz="3000" b="1">
          <a:solidFill>
            <a:srgbClr val="000080"/>
          </a:solidFill>
          <a:latin typeface="Arial" pitchFamily="34" charset="0"/>
        </a:defRPr>
      </a:lvl4pPr>
      <a:lvl5pPr algn="l" rtl="0" eaLnBrk="1" fontAlgn="base" hangingPunct="1">
        <a:spcBef>
          <a:spcPct val="0"/>
        </a:spcBef>
        <a:spcAft>
          <a:spcPct val="0"/>
        </a:spcAft>
        <a:defRPr sz="3000" b="1">
          <a:solidFill>
            <a:srgbClr val="000080"/>
          </a:solidFill>
          <a:latin typeface="Arial" pitchFamily="34" charset="0"/>
        </a:defRPr>
      </a:lvl5pPr>
      <a:lvl6pPr marL="342900" algn="l" rtl="0" eaLnBrk="1" fontAlgn="base" hangingPunct="1">
        <a:spcBef>
          <a:spcPct val="0"/>
        </a:spcBef>
        <a:spcAft>
          <a:spcPct val="0"/>
        </a:spcAft>
        <a:defRPr sz="3000" b="1">
          <a:solidFill>
            <a:srgbClr val="000080"/>
          </a:solidFill>
          <a:latin typeface="Arial" pitchFamily="34" charset="0"/>
        </a:defRPr>
      </a:lvl6pPr>
      <a:lvl7pPr marL="685800" algn="l" rtl="0" eaLnBrk="1" fontAlgn="base" hangingPunct="1">
        <a:spcBef>
          <a:spcPct val="0"/>
        </a:spcBef>
        <a:spcAft>
          <a:spcPct val="0"/>
        </a:spcAft>
        <a:defRPr sz="3000" b="1">
          <a:solidFill>
            <a:srgbClr val="000080"/>
          </a:solidFill>
          <a:latin typeface="Arial" pitchFamily="34" charset="0"/>
        </a:defRPr>
      </a:lvl7pPr>
      <a:lvl8pPr marL="1028700" algn="l" rtl="0" eaLnBrk="1" fontAlgn="base" hangingPunct="1">
        <a:spcBef>
          <a:spcPct val="0"/>
        </a:spcBef>
        <a:spcAft>
          <a:spcPct val="0"/>
        </a:spcAft>
        <a:defRPr sz="3000" b="1">
          <a:solidFill>
            <a:srgbClr val="000080"/>
          </a:solidFill>
          <a:latin typeface="Arial" pitchFamily="34" charset="0"/>
        </a:defRPr>
      </a:lvl8pPr>
      <a:lvl9pPr marL="1371600" algn="l" rtl="0" eaLnBrk="1" fontAlgn="base" hangingPunct="1">
        <a:spcBef>
          <a:spcPct val="0"/>
        </a:spcBef>
        <a:spcAft>
          <a:spcPct val="0"/>
        </a:spcAft>
        <a:defRPr sz="3000" b="1">
          <a:solidFill>
            <a:srgbClr val="000080"/>
          </a:solidFill>
          <a:latin typeface="Arial" pitchFamily="34" charset="0"/>
        </a:defRPr>
      </a:lvl9pPr>
    </p:titleStyle>
    <p:bodyStyle>
      <a:lvl1pPr marL="257175" indent="-257175" algn="l" rtl="0" eaLnBrk="1" fontAlgn="base" hangingPunct="1">
        <a:spcBef>
          <a:spcPct val="20000"/>
        </a:spcBef>
        <a:spcAft>
          <a:spcPct val="0"/>
        </a:spcAft>
        <a:buClr>
          <a:schemeClr val="accent3"/>
        </a:buClr>
        <a:buSzPct val="75000"/>
        <a:buFont typeface="Wingdings" pitchFamily="2" charset="2"/>
        <a:buChar char="n"/>
        <a:defRPr sz="2100">
          <a:solidFill>
            <a:schemeClr val="bg1"/>
          </a:solidFill>
          <a:latin typeface="+mn-lt"/>
          <a:ea typeface="+mn-ea"/>
          <a:cs typeface="+mn-cs"/>
        </a:defRPr>
      </a:lvl1pPr>
      <a:lvl2pPr marL="557213" indent="-214313" algn="l" rtl="0" eaLnBrk="1" fontAlgn="base" hangingPunct="1">
        <a:spcBef>
          <a:spcPct val="20000"/>
        </a:spcBef>
        <a:spcAft>
          <a:spcPct val="0"/>
        </a:spcAft>
        <a:buClr>
          <a:schemeClr val="accent3"/>
        </a:buClr>
        <a:buSzPct val="90000"/>
        <a:buFont typeface="Wingdings" pitchFamily="2" charset="2"/>
        <a:buChar char="l"/>
        <a:defRPr sz="1800">
          <a:solidFill>
            <a:schemeClr val="bg1"/>
          </a:solidFill>
          <a:latin typeface="+mn-lt"/>
        </a:defRPr>
      </a:lvl2pPr>
      <a:lvl3pPr marL="857250" indent="-171450" algn="l" rtl="0" eaLnBrk="1" fontAlgn="base" hangingPunct="1">
        <a:spcBef>
          <a:spcPct val="20000"/>
        </a:spcBef>
        <a:spcAft>
          <a:spcPct val="0"/>
        </a:spcAft>
        <a:buClr>
          <a:schemeClr val="accent3"/>
        </a:buClr>
        <a:buSzPct val="75000"/>
        <a:buFont typeface="Wingdings" pitchFamily="2" charset="2"/>
        <a:buChar char="n"/>
        <a:defRPr sz="1500">
          <a:solidFill>
            <a:schemeClr val="bg1"/>
          </a:solidFill>
          <a:latin typeface="+mn-lt"/>
        </a:defRPr>
      </a:lvl3pPr>
      <a:lvl4pPr marL="1028700" indent="0" algn="l" rtl="0" eaLnBrk="1" fontAlgn="base" hangingPunct="1">
        <a:spcBef>
          <a:spcPct val="20000"/>
        </a:spcBef>
        <a:spcAft>
          <a:spcPct val="0"/>
        </a:spcAft>
        <a:buClr>
          <a:schemeClr val="accent3"/>
        </a:buClr>
        <a:buSzPct val="75000"/>
        <a:buFont typeface="Wingdings" pitchFamily="2" charset="2"/>
        <a:buNone/>
        <a:defRPr sz="1500">
          <a:solidFill>
            <a:schemeClr val="tx1"/>
          </a:solidFill>
          <a:latin typeface="+mn-lt"/>
        </a:defRPr>
      </a:lvl4pPr>
      <a:lvl5pPr marL="1543050" indent="-171450" algn="l" rtl="0" eaLnBrk="1" fontAlgn="base" hangingPunct="1">
        <a:spcBef>
          <a:spcPct val="20000"/>
        </a:spcBef>
        <a:spcAft>
          <a:spcPct val="0"/>
        </a:spcAft>
        <a:buClr>
          <a:schemeClr val="accent3"/>
        </a:buClr>
        <a:buSzPct val="75000"/>
        <a:buFont typeface="Wingdings" pitchFamily="2" charset="2"/>
        <a:buChar char="n"/>
        <a:defRPr sz="1500">
          <a:solidFill>
            <a:schemeClr val="tx1"/>
          </a:solidFill>
          <a:latin typeface="+mn-lt"/>
        </a:defRPr>
      </a:lvl5pPr>
      <a:lvl6pPr marL="1885950" indent="-17145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6pPr>
      <a:lvl7pPr marL="2228850" indent="-17145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7pPr>
      <a:lvl8pPr marL="2571750" indent="-17145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8pPr>
      <a:lvl9pPr marL="2914650" indent="-17145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7814"/>
            <a:ext cx="109728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a:bodyPr>
          <a:lstStyle/>
          <a:p>
            <a:pPr lvl="0"/>
            <a:r>
              <a:rPr lang="en-US" altLang="en-US"/>
              <a:t>Click to edit Master title style</a:t>
            </a:r>
            <a:endParaRPr lang="en-US" altLang="en-US" dirty="0"/>
          </a:p>
        </p:txBody>
      </p:sp>
      <p:sp>
        <p:nvSpPr>
          <p:cNvPr id="1027" name="Rectangle 3"/>
          <p:cNvSpPr>
            <a:spLocks noGrp="1" noChangeArrowheads="1"/>
          </p:cNvSpPr>
          <p:nvPr>
            <p:ph type="body" idx="1"/>
          </p:nvPr>
        </p:nvSpPr>
        <p:spPr bwMode="auto">
          <a:xfrm>
            <a:off x="609600" y="1600200"/>
            <a:ext cx="10972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p:txBody>
      </p:sp>
      <p:sp>
        <p:nvSpPr>
          <p:cNvPr id="1031" name="Rectangle 7"/>
          <p:cNvSpPr>
            <a:spLocks noChangeArrowheads="1"/>
          </p:cNvSpPr>
          <p:nvPr/>
        </p:nvSpPr>
        <p:spPr bwMode="auto">
          <a:xfrm>
            <a:off x="0" y="0"/>
            <a:ext cx="304800" cy="2286000"/>
          </a:xfrm>
          <a:prstGeom prst="rect">
            <a:avLst/>
          </a:prstGeom>
          <a:solidFill>
            <a:srgbClr val="1B3360"/>
          </a:soli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sz="2400" dirty="0">
              <a:solidFill>
                <a:srgbClr val="1B3360"/>
              </a:solidFill>
              <a:latin typeface="Times New Roman" pitchFamily="18" charset="0"/>
            </a:endParaRPr>
          </a:p>
        </p:txBody>
      </p:sp>
      <p:sp>
        <p:nvSpPr>
          <p:cNvPr id="1033" name="Rectangle 9"/>
          <p:cNvSpPr>
            <a:spLocks noChangeArrowheads="1"/>
          </p:cNvSpPr>
          <p:nvPr/>
        </p:nvSpPr>
        <p:spPr bwMode="auto">
          <a:xfrm>
            <a:off x="0" y="2286000"/>
            <a:ext cx="304800" cy="2286000"/>
          </a:xfrm>
          <a:prstGeom prst="rect">
            <a:avLst/>
          </a:prstGeom>
          <a:solidFill>
            <a:schemeClr val="tx2"/>
          </a:soli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sz="2400" dirty="0">
              <a:latin typeface="Times New Roman" pitchFamily="18" charset="0"/>
            </a:endParaRPr>
          </a:p>
        </p:txBody>
      </p:sp>
      <p:sp>
        <p:nvSpPr>
          <p:cNvPr id="1034" name="Rectangle 10"/>
          <p:cNvSpPr>
            <a:spLocks noChangeArrowheads="1"/>
          </p:cNvSpPr>
          <p:nvPr/>
        </p:nvSpPr>
        <p:spPr bwMode="auto">
          <a:xfrm>
            <a:off x="0" y="4572000"/>
            <a:ext cx="304800" cy="2286000"/>
          </a:xfrm>
          <a:prstGeom prst="rect">
            <a:avLst/>
          </a:prstGeom>
          <a:solidFill>
            <a:schemeClr val="accent4"/>
          </a:soli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sz="2400" dirty="0">
              <a:latin typeface="Times New Roman" pitchFamily="18" charset="0"/>
            </a:endParaRPr>
          </a:p>
        </p:txBody>
      </p:sp>
      <p:sp>
        <p:nvSpPr>
          <p:cNvPr id="11" name="Rectangle 6"/>
          <p:cNvSpPr>
            <a:spLocks noGrp="1" noChangeArrowheads="1"/>
          </p:cNvSpPr>
          <p:nvPr>
            <p:ph type="sldNum" sz="quarter" idx="12"/>
          </p:nvPr>
        </p:nvSpPr>
        <p:spPr>
          <a:xfrm>
            <a:off x="11480800" y="6553200"/>
            <a:ext cx="609600" cy="228600"/>
          </a:xfrm>
          <a:prstGeom prst="rect">
            <a:avLst/>
          </a:prstGeom>
          <a:ln/>
        </p:spPr>
        <p:txBody>
          <a:bodyPr/>
          <a:lstStyle>
            <a:lvl1pPr>
              <a:defRPr sz="1100"/>
            </a:lvl1pPr>
          </a:lstStyle>
          <a:p>
            <a:pPr>
              <a:defRPr/>
            </a:pPr>
            <a:fld id="{2EDD9C1C-8EFC-4BE9-A8A3-7A33442B5072}" type="slidenum">
              <a:rPr lang="en-US" smtClean="0"/>
              <a:pPr>
                <a:defRPr/>
              </a:pPr>
              <a:t>‹#›</a:t>
            </a:fld>
            <a:endParaRPr lang="en-US" dirty="0"/>
          </a:p>
        </p:txBody>
      </p:sp>
      <p:sp>
        <p:nvSpPr>
          <p:cNvPr id="10" name="Rectangle 4"/>
          <p:cNvSpPr>
            <a:spLocks noGrp="1" noChangeArrowheads="1"/>
          </p:cNvSpPr>
          <p:nvPr>
            <p:ph type="dt" sz="half" idx="10"/>
          </p:nvPr>
        </p:nvSpPr>
        <p:spPr>
          <a:xfrm>
            <a:off x="609600" y="6553200"/>
            <a:ext cx="2844800" cy="228600"/>
          </a:xfrm>
          <a:prstGeom prst="rect">
            <a:avLst/>
          </a:prstGeom>
          <a:ln/>
        </p:spPr>
        <p:txBody>
          <a:bodyPr/>
          <a:lstStyle>
            <a:lvl1pPr>
              <a:defRPr sz="1100"/>
            </a:lvl1pPr>
          </a:lstStyle>
          <a:p>
            <a:pPr>
              <a:defRPr/>
            </a:pPr>
            <a:endParaRPr lang="en-US" dirty="0"/>
          </a:p>
        </p:txBody>
      </p:sp>
      <p:sp>
        <p:nvSpPr>
          <p:cNvPr id="12" name="Rectangle 5"/>
          <p:cNvSpPr>
            <a:spLocks noGrp="1" noChangeArrowheads="1"/>
          </p:cNvSpPr>
          <p:nvPr>
            <p:ph type="ftr" sz="quarter" idx="11"/>
          </p:nvPr>
        </p:nvSpPr>
        <p:spPr>
          <a:xfrm>
            <a:off x="4165600" y="6553200"/>
            <a:ext cx="3860800" cy="228600"/>
          </a:xfrm>
          <a:prstGeom prst="rect">
            <a:avLst/>
          </a:prstGeom>
          <a:ln/>
        </p:spPr>
        <p:txBody>
          <a:bodyPr/>
          <a:lstStyle>
            <a:lvl1pPr>
              <a:defRPr sz="1100"/>
            </a:lvl1pPr>
          </a:lstStyle>
          <a:p>
            <a:pPr>
              <a:defRPr/>
            </a:pPr>
            <a:endParaRPr lang="en-US" dirty="0"/>
          </a:p>
        </p:txBody>
      </p:sp>
    </p:spTree>
    <p:extLst>
      <p:ext uri="{BB962C8B-B14F-4D97-AF65-F5344CB8AC3E}">
        <p14:creationId xmlns:p14="http://schemas.microsoft.com/office/powerpoint/2010/main" val="2435611536"/>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Lst>
  <p:transition>
    <p:fade thruBlk="1"/>
  </p:transition>
  <p:hf sldNum="0" hdr="0" ftr="0" dt="0"/>
  <p:txStyles>
    <p:titleStyle>
      <a:lvl1pPr algn="l" rtl="0" eaLnBrk="1" fontAlgn="base" hangingPunct="1">
        <a:spcBef>
          <a:spcPct val="0"/>
        </a:spcBef>
        <a:spcAft>
          <a:spcPct val="0"/>
        </a:spcAft>
        <a:defRPr sz="3600" b="1">
          <a:solidFill>
            <a:srgbClr val="1B3360"/>
          </a:solidFill>
          <a:latin typeface="+mj-lt"/>
          <a:ea typeface="+mj-ea"/>
          <a:cs typeface="+mj-cs"/>
        </a:defRPr>
      </a:lvl1pPr>
      <a:lvl2pPr algn="l" rtl="0" eaLnBrk="1" fontAlgn="base" hangingPunct="1">
        <a:spcBef>
          <a:spcPct val="0"/>
        </a:spcBef>
        <a:spcAft>
          <a:spcPct val="0"/>
        </a:spcAft>
        <a:defRPr sz="4000" b="1">
          <a:solidFill>
            <a:srgbClr val="000080"/>
          </a:solidFill>
          <a:latin typeface="Arial" pitchFamily="34" charset="0"/>
        </a:defRPr>
      </a:lvl2pPr>
      <a:lvl3pPr algn="l" rtl="0" eaLnBrk="1" fontAlgn="base" hangingPunct="1">
        <a:spcBef>
          <a:spcPct val="0"/>
        </a:spcBef>
        <a:spcAft>
          <a:spcPct val="0"/>
        </a:spcAft>
        <a:defRPr sz="4000" b="1">
          <a:solidFill>
            <a:srgbClr val="000080"/>
          </a:solidFill>
          <a:latin typeface="Arial" pitchFamily="34" charset="0"/>
        </a:defRPr>
      </a:lvl3pPr>
      <a:lvl4pPr algn="l" rtl="0" eaLnBrk="1" fontAlgn="base" hangingPunct="1">
        <a:spcBef>
          <a:spcPct val="0"/>
        </a:spcBef>
        <a:spcAft>
          <a:spcPct val="0"/>
        </a:spcAft>
        <a:defRPr sz="4000" b="1">
          <a:solidFill>
            <a:srgbClr val="000080"/>
          </a:solidFill>
          <a:latin typeface="Arial" pitchFamily="34" charset="0"/>
        </a:defRPr>
      </a:lvl4pPr>
      <a:lvl5pPr algn="l" rtl="0" eaLnBrk="1" fontAlgn="base" hangingPunct="1">
        <a:spcBef>
          <a:spcPct val="0"/>
        </a:spcBef>
        <a:spcAft>
          <a:spcPct val="0"/>
        </a:spcAft>
        <a:defRPr sz="4000" b="1">
          <a:solidFill>
            <a:srgbClr val="000080"/>
          </a:solidFill>
          <a:latin typeface="Arial" pitchFamily="34" charset="0"/>
        </a:defRPr>
      </a:lvl5pPr>
      <a:lvl6pPr marL="457200" algn="l" rtl="0" eaLnBrk="1" fontAlgn="base" hangingPunct="1">
        <a:spcBef>
          <a:spcPct val="0"/>
        </a:spcBef>
        <a:spcAft>
          <a:spcPct val="0"/>
        </a:spcAft>
        <a:defRPr sz="4000" b="1">
          <a:solidFill>
            <a:srgbClr val="000080"/>
          </a:solidFill>
          <a:latin typeface="Arial" pitchFamily="34" charset="0"/>
        </a:defRPr>
      </a:lvl6pPr>
      <a:lvl7pPr marL="914400" algn="l" rtl="0" eaLnBrk="1" fontAlgn="base" hangingPunct="1">
        <a:spcBef>
          <a:spcPct val="0"/>
        </a:spcBef>
        <a:spcAft>
          <a:spcPct val="0"/>
        </a:spcAft>
        <a:defRPr sz="4000" b="1">
          <a:solidFill>
            <a:srgbClr val="000080"/>
          </a:solidFill>
          <a:latin typeface="Arial" pitchFamily="34" charset="0"/>
        </a:defRPr>
      </a:lvl7pPr>
      <a:lvl8pPr marL="1371600" algn="l" rtl="0" eaLnBrk="1" fontAlgn="base" hangingPunct="1">
        <a:spcBef>
          <a:spcPct val="0"/>
        </a:spcBef>
        <a:spcAft>
          <a:spcPct val="0"/>
        </a:spcAft>
        <a:defRPr sz="4000" b="1">
          <a:solidFill>
            <a:srgbClr val="000080"/>
          </a:solidFill>
          <a:latin typeface="Arial" pitchFamily="34" charset="0"/>
        </a:defRPr>
      </a:lvl8pPr>
      <a:lvl9pPr marL="1828800" algn="l" rtl="0" eaLnBrk="1" fontAlgn="base" hangingPunct="1">
        <a:spcBef>
          <a:spcPct val="0"/>
        </a:spcBef>
        <a:spcAft>
          <a:spcPct val="0"/>
        </a:spcAft>
        <a:defRPr sz="4000" b="1">
          <a:solidFill>
            <a:srgbClr val="000080"/>
          </a:solidFill>
          <a:latin typeface="Arial" pitchFamily="34" charset="0"/>
        </a:defRPr>
      </a:lvl9pPr>
    </p:titleStyle>
    <p:bodyStyle>
      <a:lvl1pPr marL="342900" indent="-342900" algn="l" rtl="0" eaLnBrk="1" fontAlgn="base" hangingPunct="1">
        <a:spcBef>
          <a:spcPct val="20000"/>
        </a:spcBef>
        <a:spcAft>
          <a:spcPct val="0"/>
        </a:spcAft>
        <a:buClr>
          <a:schemeClr val="accent3"/>
        </a:buClr>
        <a:buSzPct val="75000"/>
        <a:buFont typeface="Wingdings" pitchFamily="2" charset="2"/>
        <a:buChar char="n"/>
        <a:defRPr sz="28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3"/>
        </a:buClr>
        <a:buSzPct val="90000"/>
        <a:buFont typeface="Wingdings" pitchFamily="2" charset="2"/>
        <a:buChar char="l"/>
        <a:defRPr sz="2400">
          <a:solidFill>
            <a:schemeClr val="tx1"/>
          </a:solidFill>
          <a:latin typeface="+mn-lt"/>
        </a:defRPr>
      </a:lvl2pPr>
      <a:lvl3pPr marL="1143000" indent="-228600" algn="l" rtl="0" eaLnBrk="1" fontAlgn="base" hangingPunct="1">
        <a:spcBef>
          <a:spcPct val="20000"/>
        </a:spcBef>
        <a:spcAft>
          <a:spcPct val="0"/>
        </a:spcAft>
        <a:buClr>
          <a:schemeClr val="accent3"/>
        </a:buClr>
        <a:buSzPct val="75000"/>
        <a:buFont typeface="Wingdings" pitchFamily="2" charset="2"/>
        <a:buChar char="n"/>
        <a:defRPr sz="2000">
          <a:solidFill>
            <a:schemeClr val="tx1"/>
          </a:solidFill>
          <a:latin typeface="+mn-lt"/>
        </a:defRPr>
      </a:lvl3pPr>
      <a:lvl4pPr marL="1371600" indent="0" algn="l" rtl="0" eaLnBrk="1" fontAlgn="base" hangingPunct="1">
        <a:spcBef>
          <a:spcPct val="20000"/>
        </a:spcBef>
        <a:spcAft>
          <a:spcPct val="0"/>
        </a:spcAft>
        <a:buClr>
          <a:schemeClr val="accent3"/>
        </a:buClr>
        <a:buSzPct val="75000"/>
        <a:buFont typeface="Wingdings" pitchFamily="2" charset="2"/>
        <a:buNone/>
        <a:defRPr sz="2000">
          <a:solidFill>
            <a:schemeClr val="tx1"/>
          </a:solidFill>
          <a:latin typeface="+mn-lt"/>
        </a:defRPr>
      </a:lvl4pPr>
      <a:lvl5pPr marL="2057400" indent="-228600" algn="l" rtl="0" eaLnBrk="1" fontAlgn="base" hangingPunct="1">
        <a:spcBef>
          <a:spcPct val="20000"/>
        </a:spcBef>
        <a:spcAft>
          <a:spcPct val="0"/>
        </a:spcAft>
        <a:buClr>
          <a:schemeClr val="accent3"/>
        </a:buClr>
        <a:buSzPct val="75000"/>
        <a:buFont typeface="Wingdings" pitchFamily="2" charset="2"/>
        <a:buChar char="n"/>
        <a:defRPr sz="2000">
          <a:solidFill>
            <a:schemeClr val="tx1"/>
          </a:solidFill>
          <a:latin typeface="+mn-lt"/>
        </a:defRPr>
      </a:lvl5pPr>
      <a:lvl6pPr marL="2514600" indent="-22860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6pPr>
      <a:lvl7pPr marL="2971800" indent="-22860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7pPr>
      <a:lvl8pPr marL="3429000" indent="-22860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8pPr>
      <a:lvl9pPr marL="3886200" indent="-22860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7814"/>
            <a:ext cx="109728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a:bodyPr>
          <a:lstStyle/>
          <a:p>
            <a:pPr lvl="0"/>
            <a:r>
              <a:rPr lang="en-US" altLang="en-US"/>
              <a:t>Click to edit Master title style</a:t>
            </a:r>
            <a:endParaRPr lang="en-US" altLang="en-US" dirty="0"/>
          </a:p>
        </p:txBody>
      </p:sp>
      <p:sp>
        <p:nvSpPr>
          <p:cNvPr id="1027" name="Rectangle 3"/>
          <p:cNvSpPr>
            <a:spLocks noGrp="1" noChangeArrowheads="1"/>
          </p:cNvSpPr>
          <p:nvPr>
            <p:ph type="body" idx="1"/>
          </p:nvPr>
        </p:nvSpPr>
        <p:spPr bwMode="auto">
          <a:xfrm>
            <a:off x="609600" y="1600200"/>
            <a:ext cx="10972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p:txBody>
      </p:sp>
      <p:sp>
        <p:nvSpPr>
          <p:cNvPr id="1031" name="Rectangle 7"/>
          <p:cNvSpPr>
            <a:spLocks noChangeArrowheads="1"/>
          </p:cNvSpPr>
          <p:nvPr/>
        </p:nvSpPr>
        <p:spPr bwMode="auto">
          <a:xfrm>
            <a:off x="0" y="0"/>
            <a:ext cx="304800" cy="2286000"/>
          </a:xfrm>
          <a:prstGeom prst="rect">
            <a:avLst/>
          </a:prstGeom>
          <a:solidFill>
            <a:srgbClr val="1B3360"/>
          </a:soli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sz="2400" dirty="0">
              <a:solidFill>
                <a:srgbClr val="1B3360"/>
              </a:solidFill>
              <a:latin typeface="Times New Roman" pitchFamily="18" charset="0"/>
            </a:endParaRPr>
          </a:p>
        </p:txBody>
      </p:sp>
      <p:sp>
        <p:nvSpPr>
          <p:cNvPr id="1033" name="Rectangle 9"/>
          <p:cNvSpPr>
            <a:spLocks noChangeArrowheads="1"/>
          </p:cNvSpPr>
          <p:nvPr/>
        </p:nvSpPr>
        <p:spPr bwMode="auto">
          <a:xfrm>
            <a:off x="0" y="2286000"/>
            <a:ext cx="304800" cy="2286000"/>
          </a:xfrm>
          <a:prstGeom prst="rect">
            <a:avLst/>
          </a:prstGeom>
          <a:solidFill>
            <a:schemeClr val="tx2"/>
          </a:soli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sz="2400" dirty="0">
              <a:latin typeface="Times New Roman" pitchFamily="18" charset="0"/>
            </a:endParaRPr>
          </a:p>
        </p:txBody>
      </p:sp>
      <p:sp>
        <p:nvSpPr>
          <p:cNvPr id="1034" name="Rectangle 10"/>
          <p:cNvSpPr>
            <a:spLocks noChangeArrowheads="1"/>
          </p:cNvSpPr>
          <p:nvPr/>
        </p:nvSpPr>
        <p:spPr bwMode="auto">
          <a:xfrm>
            <a:off x="0" y="4572000"/>
            <a:ext cx="304800" cy="2286000"/>
          </a:xfrm>
          <a:prstGeom prst="rect">
            <a:avLst/>
          </a:prstGeom>
          <a:solidFill>
            <a:schemeClr val="accent4"/>
          </a:soli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sz="2400" dirty="0">
              <a:latin typeface="Times New Roman" pitchFamily="18" charset="0"/>
            </a:endParaRPr>
          </a:p>
        </p:txBody>
      </p:sp>
      <p:sp>
        <p:nvSpPr>
          <p:cNvPr id="11" name="Rectangle 6"/>
          <p:cNvSpPr>
            <a:spLocks noGrp="1" noChangeArrowheads="1"/>
          </p:cNvSpPr>
          <p:nvPr>
            <p:ph type="sldNum" sz="quarter" idx="12"/>
          </p:nvPr>
        </p:nvSpPr>
        <p:spPr>
          <a:xfrm>
            <a:off x="11480800" y="6553200"/>
            <a:ext cx="609600" cy="228600"/>
          </a:xfrm>
          <a:prstGeom prst="rect">
            <a:avLst/>
          </a:prstGeom>
          <a:ln/>
        </p:spPr>
        <p:txBody>
          <a:bodyPr/>
          <a:lstStyle>
            <a:lvl1pPr>
              <a:defRPr sz="1100"/>
            </a:lvl1pPr>
          </a:lstStyle>
          <a:p>
            <a:pPr>
              <a:defRPr/>
            </a:pPr>
            <a:fld id="{2EDD9C1C-8EFC-4BE9-A8A3-7A33442B5072}" type="slidenum">
              <a:rPr lang="en-US" smtClean="0"/>
              <a:pPr>
                <a:defRPr/>
              </a:pPr>
              <a:t>‹#›</a:t>
            </a:fld>
            <a:endParaRPr lang="en-US" dirty="0"/>
          </a:p>
        </p:txBody>
      </p:sp>
      <p:sp>
        <p:nvSpPr>
          <p:cNvPr id="10" name="Rectangle 4"/>
          <p:cNvSpPr>
            <a:spLocks noGrp="1" noChangeArrowheads="1"/>
          </p:cNvSpPr>
          <p:nvPr>
            <p:ph type="dt" sz="half" idx="10"/>
          </p:nvPr>
        </p:nvSpPr>
        <p:spPr>
          <a:xfrm>
            <a:off x="609600" y="6553200"/>
            <a:ext cx="2844800" cy="228600"/>
          </a:xfrm>
          <a:prstGeom prst="rect">
            <a:avLst/>
          </a:prstGeom>
          <a:ln/>
        </p:spPr>
        <p:txBody>
          <a:bodyPr/>
          <a:lstStyle>
            <a:lvl1pPr>
              <a:defRPr sz="1100"/>
            </a:lvl1pPr>
          </a:lstStyle>
          <a:p>
            <a:pPr>
              <a:defRPr/>
            </a:pPr>
            <a:endParaRPr lang="en-US" dirty="0"/>
          </a:p>
        </p:txBody>
      </p:sp>
      <p:sp>
        <p:nvSpPr>
          <p:cNvPr id="12" name="Rectangle 5"/>
          <p:cNvSpPr>
            <a:spLocks noGrp="1" noChangeArrowheads="1"/>
          </p:cNvSpPr>
          <p:nvPr>
            <p:ph type="ftr" sz="quarter" idx="11"/>
          </p:nvPr>
        </p:nvSpPr>
        <p:spPr>
          <a:xfrm>
            <a:off x="4165600" y="6553200"/>
            <a:ext cx="3860800" cy="228600"/>
          </a:xfrm>
          <a:prstGeom prst="rect">
            <a:avLst/>
          </a:prstGeom>
          <a:ln/>
        </p:spPr>
        <p:txBody>
          <a:bodyPr/>
          <a:lstStyle>
            <a:lvl1pPr>
              <a:defRPr sz="1100"/>
            </a:lvl1pPr>
          </a:lstStyle>
          <a:p>
            <a:pPr>
              <a:defRPr/>
            </a:pPr>
            <a:endParaRPr lang="en-US" dirty="0"/>
          </a:p>
        </p:txBody>
      </p:sp>
    </p:spTree>
    <p:extLst>
      <p:ext uri="{BB962C8B-B14F-4D97-AF65-F5344CB8AC3E}">
        <p14:creationId xmlns:p14="http://schemas.microsoft.com/office/powerpoint/2010/main" val="2776845437"/>
      </p:ext>
    </p:extLst>
  </p:cSld>
  <p:clrMap bg1="lt1" tx1="dk1" bg2="lt2" tx2="dk2" accent1="accent1" accent2="accent2" accent3="accent3" accent4="accent4" accent5="accent5" accent6="accent6" hlink="hlink" folHlink="folHlink"/>
  <p:sldLayoutIdLst>
    <p:sldLayoutId id="2147483876" r:id="rId1"/>
  </p:sldLayoutIdLst>
  <p:transition>
    <p:fade thruBlk="1"/>
  </p:transition>
  <p:hf sldNum="0" hdr="0" ftr="0" dt="0"/>
  <p:txStyles>
    <p:titleStyle>
      <a:lvl1pPr algn="l" rtl="0" eaLnBrk="1" fontAlgn="base" hangingPunct="1">
        <a:spcBef>
          <a:spcPct val="0"/>
        </a:spcBef>
        <a:spcAft>
          <a:spcPct val="0"/>
        </a:spcAft>
        <a:defRPr sz="3600" b="1">
          <a:solidFill>
            <a:srgbClr val="1B3360"/>
          </a:solidFill>
          <a:latin typeface="+mj-lt"/>
          <a:ea typeface="+mj-ea"/>
          <a:cs typeface="+mj-cs"/>
        </a:defRPr>
      </a:lvl1pPr>
      <a:lvl2pPr algn="l" rtl="0" eaLnBrk="1" fontAlgn="base" hangingPunct="1">
        <a:spcBef>
          <a:spcPct val="0"/>
        </a:spcBef>
        <a:spcAft>
          <a:spcPct val="0"/>
        </a:spcAft>
        <a:defRPr sz="4000" b="1">
          <a:solidFill>
            <a:srgbClr val="000080"/>
          </a:solidFill>
          <a:latin typeface="Arial" pitchFamily="34" charset="0"/>
        </a:defRPr>
      </a:lvl2pPr>
      <a:lvl3pPr algn="l" rtl="0" eaLnBrk="1" fontAlgn="base" hangingPunct="1">
        <a:spcBef>
          <a:spcPct val="0"/>
        </a:spcBef>
        <a:spcAft>
          <a:spcPct val="0"/>
        </a:spcAft>
        <a:defRPr sz="4000" b="1">
          <a:solidFill>
            <a:srgbClr val="000080"/>
          </a:solidFill>
          <a:latin typeface="Arial" pitchFamily="34" charset="0"/>
        </a:defRPr>
      </a:lvl3pPr>
      <a:lvl4pPr algn="l" rtl="0" eaLnBrk="1" fontAlgn="base" hangingPunct="1">
        <a:spcBef>
          <a:spcPct val="0"/>
        </a:spcBef>
        <a:spcAft>
          <a:spcPct val="0"/>
        </a:spcAft>
        <a:defRPr sz="4000" b="1">
          <a:solidFill>
            <a:srgbClr val="000080"/>
          </a:solidFill>
          <a:latin typeface="Arial" pitchFamily="34" charset="0"/>
        </a:defRPr>
      </a:lvl4pPr>
      <a:lvl5pPr algn="l" rtl="0" eaLnBrk="1" fontAlgn="base" hangingPunct="1">
        <a:spcBef>
          <a:spcPct val="0"/>
        </a:spcBef>
        <a:spcAft>
          <a:spcPct val="0"/>
        </a:spcAft>
        <a:defRPr sz="4000" b="1">
          <a:solidFill>
            <a:srgbClr val="000080"/>
          </a:solidFill>
          <a:latin typeface="Arial" pitchFamily="34" charset="0"/>
        </a:defRPr>
      </a:lvl5pPr>
      <a:lvl6pPr marL="457200" algn="l" rtl="0" eaLnBrk="1" fontAlgn="base" hangingPunct="1">
        <a:spcBef>
          <a:spcPct val="0"/>
        </a:spcBef>
        <a:spcAft>
          <a:spcPct val="0"/>
        </a:spcAft>
        <a:defRPr sz="4000" b="1">
          <a:solidFill>
            <a:srgbClr val="000080"/>
          </a:solidFill>
          <a:latin typeface="Arial" pitchFamily="34" charset="0"/>
        </a:defRPr>
      </a:lvl6pPr>
      <a:lvl7pPr marL="914400" algn="l" rtl="0" eaLnBrk="1" fontAlgn="base" hangingPunct="1">
        <a:spcBef>
          <a:spcPct val="0"/>
        </a:spcBef>
        <a:spcAft>
          <a:spcPct val="0"/>
        </a:spcAft>
        <a:defRPr sz="4000" b="1">
          <a:solidFill>
            <a:srgbClr val="000080"/>
          </a:solidFill>
          <a:latin typeface="Arial" pitchFamily="34" charset="0"/>
        </a:defRPr>
      </a:lvl7pPr>
      <a:lvl8pPr marL="1371600" algn="l" rtl="0" eaLnBrk="1" fontAlgn="base" hangingPunct="1">
        <a:spcBef>
          <a:spcPct val="0"/>
        </a:spcBef>
        <a:spcAft>
          <a:spcPct val="0"/>
        </a:spcAft>
        <a:defRPr sz="4000" b="1">
          <a:solidFill>
            <a:srgbClr val="000080"/>
          </a:solidFill>
          <a:latin typeface="Arial" pitchFamily="34" charset="0"/>
        </a:defRPr>
      </a:lvl8pPr>
      <a:lvl9pPr marL="1828800" algn="l" rtl="0" eaLnBrk="1" fontAlgn="base" hangingPunct="1">
        <a:spcBef>
          <a:spcPct val="0"/>
        </a:spcBef>
        <a:spcAft>
          <a:spcPct val="0"/>
        </a:spcAft>
        <a:defRPr sz="4000" b="1">
          <a:solidFill>
            <a:srgbClr val="000080"/>
          </a:solidFill>
          <a:latin typeface="Arial" pitchFamily="34" charset="0"/>
        </a:defRPr>
      </a:lvl9pPr>
    </p:titleStyle>
    <p:bodyStyle>
      <a:lvl1pPr marL="342900" indent="-342900" algn="l" rtl="0" eaLnBrk="1" fontAlgn="base" hangingPunct="1">
        <a:spcBef>
          <a:spcPct val="20000"/>
        </a:spcBef>
        <a:spcAft>
          <a:spcPct val="0"/>
        </a:spcAft>
        <a:buClr>
          <a:schemeClr val="accent3"/>
        </a:buClr>
        <a:buSzPct val="75000"/>
        <a:buFont typeface="Wingdings" pitchFamily="2" charset="2"/>
        <a:buChar char="n"/>
        <a:defRPr sz="28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3"/>
        </a:buClr>
        <a:buSzPct val="90000"/>
        <a:buFont typeface="Wingdings" pitchFamily="2" charset="2"/>
        <a:buChar char="l"/>
        <a:defRPr sz="2400">
          <a:solidFill>
            <a:schemeClr val="tx1"/>
          </a:solidFill>
          <a:latin typeface="+mn-lt"/>
        </a:defRPr>
      </a:lvl2pPr>
      <a:lvl3pPr marL="1143000" indent="-228600" algn="l" rtl="0" eaLnBrk="1" fontAlgn="base" hangingPunct="1">
        <a:spcBef>
          <a:spcPct val="20000"/>
        </a:spcBef>
        <a:spcAft>
          <a:spcPct val="0"/>
        </a:spcAft>
        <a:buClr>
          <a:schemeClr val="accent3"/>
        </a:buClr>
        <a:buSzPct val="75000"/>
        <a:buFont typeface="Wingdings" pitchFamily="2" charset="2"/>
        <a:buChar char="n"/>
        <a:defRPr sz="2000">
          <a:solidFill>
            <a:schemeClr val="tx1"/>
          </a:solidFill>
          <a:latin typeface="+mn-lt"/>
        </a:defRPr>
      </a:lvl3pPr>
      <a:lvl4pPr marL="1371600" indent="0" algn="l" rtl="0" eaLnBrk="1" fontAlgn="base" hangingPunct="1">
        <a:spcBef>
          <a:spcPct val="20000"/>
        </a:spcBef>
        <a:spcAft>
          <a:spcPct val="0"/>
        </a:spcAft>
        <a:buClr>
          <a:schemeClr val="accent3"/>
        </a:buClr>
        <a:buSzPct val="75000"/>
        <a:buFont typeface="Wingdings" pitchFamily="2" charset="2"/>
        <a:buNone/>
        <a:defRPr sz="2000">
          <a:solidFill>
            <a:schemeClr val="tx1"/>
          </a:solidFill>
          <a:latin typeface="+mn-lt"/>
        </a:defRPr>
      </a:lvl4pPr>
      <a:lvl5pPr marL="2057400" indent="-228600" algn="l" rtl="0" eaLnBrk="1" fontAlgn="base" hangingPunct="1">
        <a:spcBef>
          <a:spcPct val="20000"/>
        </a:spcBef>
        <a:spcAft>
          <a:spcPct val="0"/>
        </a:spcAft>
        <a:buClr>
          <a:schemeClr val="accent3"/>
        </a:buClr>
        <a:buSzPct val="75000"/>
        <a:buFont typeface="Wingdings" pitchFamily="2" charset="2"/>
        <a:buChar char="n"/>
        <a:defRPr sz="2000">
          <a:solidFill>
            <a:schemeClr val="tx1"/>
          </a:solidFill>
          <a:latin typeface="+mn-lt"/>
        </a:defRPr>
      </a:lvl5pPr>
      <a:lvl6pPr marL="2514600" indent="-22860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6pPr>
      <a:lvl7pPr marL="2971800" indent="-22860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7pPr>
      <a:lvl8pPr marL="3429000" indent="-22860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8pPr>
      <a:lvl9pPr marL="3886200" indent="-22860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8.pn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34.jpg"/><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www.cleanwaterprogram.org/"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54.jpeg"/></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5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59.jpeg"/></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62.jpeg"/></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65.jpeg"/></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notesSlide" Target="../notesSlides/notesSlide39.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68.png"/><Relationship Id="rId4" Type="http://schemas.openxmlformats.org/officeDocument/2006/relationships/notesSlide" Target="../notesSlides/notesSlide40.xml"/></Relationships>
</file>

<file path=ppt/slides/_rels/slide5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slideLayout" Target="../slideLayouts/slideLayout1.xml"/><Relationship Id="rId7" Type="http://schemas.openxmlformats.org/officeDocument/2006/relationships/image" Target="../media/image70.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notesSlide" Target="../notesSlides/notesSlide41.xml"/></Relationships>
</file>

<file path=ppt/slides/_rels/slide5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73.png"/></Relationships>
</file>

<file path=ppt/slides/_rels/slide5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77.png"/><Relationship Id="rId4" Type="http://schemas.openxmlformats.org/officeDocument/2006/relationships/image" Target="../media/image76.png"/></Relationships>
</file>

<file path=ppt/slides/_rels/slide5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81.png"/><Relationship Id="rId5" Type="http://schemas.openxmlformats.org/officeDocument/2006/relationships/hyperlink" Target="https://oaklandca-my.sharepoint.com/:x:/g/personal/mperlmutter_oaklandca_gov/EardgYkUFSxLmM3VGec6lqQBoAEmTliyq26TO4uZIRioSA?e=IWYcHm" TargetMode="External"/><Relationship Id="rId4" Type="http://schemas.openxmlformats.org/officeDocument/2006/relationships/image" Target="../media/image80.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5.xml"/><Relationship Id="rId7" Type="http://schemas.openxmlformats.org/officeDocument/2006/relationships/image" Target="../media/image84.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hyperlink" Target="https://arcg.is/1CWKLu0" TargetMode="External"/><Relationship Id="rId5" Type="http://schemas.openxmlformats.org/officeDocument/2006/relationships/image" Target="../media/image83.png"/><Relationship Id="rId4" Type="http://schemas.openxmlformats.org/officeDocument/2006/relationships/image" Target="../media/image82.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6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6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4.xml"/><Relationship Id="rId1" Type="http://schemas.openxmlformats.org/officeDocument/2006/relationships/tags" Target="../tags/tag13.xml"/><Relationship Id="rId4" Type="http://schemas.openxmlformats.org/officeDocument/2006/relationships/notesSlide" Target="../notesSlides/notesSlide48.xml"/></Relationships>
</file>

<file path=ppt/slides/_rels/slide69.xml.rels><?xml version="1.0" encoding="UTF-8" standalone="yes"?>
<Relationships xmlns="http://schemas.openxmlformats.org/package/2006/relationships"><Relationship Id="rId3" Type="http://schemas.openxmlformats.org/officeDocument/2006/relationships/hyperlink" Target="http://www.oaklandca.gov/Community/Community-Development/Sustainability-Environment/Creeks-Watershed-and-Stormwater/Green-stormwater-infrastructure" TargetMode="Externa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9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hyperlink" Target="http://www.oaklandca.gov/Community/Community-Development/Sustainability-Environment/Creeks-Watershed-and-Stormwater/Green-stormwater-infrastructure" TargetMode="Externa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97.png"/></Relationships>
</file>

<file path=ppt/slides/_rels/slide7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98.png"/></Relationships>
</file>

<file path=ppt/slides/_rels/slide7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7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98.png"/></Relationships>
</file>

<file path=ppt/slides/_rels/slide7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102.png"/><Relationship Id="rId4" Type="http://schemas.openxmlformats.org/officeDocument/2006/relationships/image" Target="../media/image98.png"/></Relationships>
</file>

<file path=ppt/slides/_rels/slide7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7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7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78.xml.rels><?xml version="1.0" encoding="UTF-8" standalone="yes"?>
<Relationships xmlns="http://schemas.openxmlformats.org/package/2006/relationships"><Relationship Id="rId3" Type="http://schemas.openxmlformats.org/officeDocument/2006/relationships/hyperlink" Target="mailto:mperlmutter@oaklandca.gov" TargetMode="External"/><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105.jpeg"/></Relationships>
</file>

<file path=ppt/slides/_rels/slide79.xml.rels><?xml version="1.0" encoding="UTF-8" standalone="yes"?>
<Relationships xmlns="http://schemas.openxmlformats.org/package/2006/relationships"><Relationship Id="rId3" Type="http://schemas.openxmlformats.org/officeDocument/2006/relationships/hyperlink" Target="http://www.sanjoseca.gov/home/showpublisheddocument/40709/637072498623830000"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4.xml"/><Relationship Id="rId4" Type="http://schemas.openxmlformats.org/officeDocument/2006/relationships/image" Target="../media/image111.png"/></Relationships>
</file>

<file path=ppt/slides/_rels/slide8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115.jpeg"/></Relationships>
</file>

<file path=ppt/slides/_rels/slide8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54.xml"/><Relationship Id="rId1" Type="http://schemas.openxmlformats.org/officeDocument/2006/relationships/slideLayout" Target="../slideLayouts/slideLayout4.xml"/><Relationship Id="rId5" Type="http://schemas.openxmlformats.org/officeDocument/2006/relationships/image" Target="../media/image119.jpeg"/><Relationship Id="rId4" Type="http://schemas.openxmlformats.org/officeDocument/2006/relationships/image" Target="../media/image118.png"/></Relationships>
</file>

<file path=ppt/slides/_rels/slide8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121.jpeg"/></Relationships>
</file>

<file path=ppt/slides/_rels/slide8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60.xml"/><Relationship Id="rId1" Type="http://schemas.openxmlformats.org/officeDocument/2006/relationships/slideLayout" Target="../slideLayouts/slideLayout4.xml"/><Relationship Id="rId6" Type="http://schemas.openxmlformats.org/officeDocument/2006/relationships/image" Target="../media/image125.jpeg"/><Relationship Id="rId5" Type="http://schemas.openxmlformats.org/officeDocument/2006/relationships/image" Target="../media/image128.jpeg"/><Relationship Id="rId4" Type="http://schemas.openxmlformats.org/officeDocument/2006/relationships/image" Target="../media/image127.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6821D93-6312-C131-FE20-20463AD6B15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35F0971-3230-B08D-4FC3-C0A0BDF5A3C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Title 3">
            <a:extLst>
              <a:ext uri="{FF2B5EF4-FFF2-40B4-BE49-F238E27FC236}">
                <a16:creationId xmlns:a16="http://schemas.microsoft.com/office/drawing/2014/main" id="{CFCF0CB0-B7CE-F850-DC97-BA088F9C1D2B}"/>
              </a:ext>
            </a:extLst>
          </p:cNvPr>
          <p:cNvSpPr txBox="1">
            <a:spLocks/>
          </p:cNvSpPr>
          <p:nvPr/>
        </p:nvSpPr>
        <p:spPr bwMode="auto">
          <a:xfrm>
            <a:off x="609600" y="914400"/>
            <a:ext cx="10972800" cy="6248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1" fontAlgn="base" hangingPunct="1">
              <a:spcBef>
                <a:spcPct val="0"/>
              </a:spcBef>
              <a:spcAft>
                <a:spcPct val="0"/>
              </a:spcAft>
              <a:defRPr sz="2700" b="1" kern="1200" spc="75" baseline="0">
                <a:solidFill>
                  <a:schemeClr val="accent3"/>
                </a:solidFill>
                <a:latin typeface="+mj-lt"/>
                <a:ea typeface="+mj-ea"/>
                <a:cs typeface="+mj-cs"/>
              </a:defRPr>
            </a:lvl1pPr>
            <a:lvl2pPr algn="l" rtl="0" eaLnBrk="1" fontAlgn="base" hangingPunct="1">
              <a:spcBef>
                <a:spcPct val="0"/>
              </a:spcBef>
              <a:spcAft>
                <a:spcPct val="0"/>
              </a:spcAft>
              <a:defRPr sz="3000" b="1">
                <a:solidFill>
                  <a:srgbClr val="000080"/>
                </a:solidFill>
                <a:latin typeface="Arial" pitchFamily="34" charset="0"/>
              </a:defRPr>
            </a:lvl2pPr>
            <a:lvl3pPr algn="l" rtl="0" eaLnBrk="1" fontAlgn="base" hangingPunct="1">
              <a:spcBef>
                <a:spcPct val="0"/>
              </a:spcBef>
              <a:spcAft>
                <a:spcPct val="0"/>
              </a:spcAft>
              <a:defRPr sz="3000" b="1">
                <a:solidFill>
                  <a:srgbClr val="000080"/>
                </a:solidFill>
                <a:latin typeface="Arial" pitchFamily="34" charset="0"/>
              </a:defRPr>
            </a:lvl3pPr>
            <a:lvl4pPr algn="l" rtl="0" eaLnBrk="1" fontAlgn="base" hangingPunct="1">
              <a:spcBef>
                <a:spcPct val="0"/>
              </a:spcBef>
              <a:spcAft>
                <a:spcPct val="0"/>
              </a:spcAft>
              <a:defRPr sz="3000" b="1">
                <a:solidFill>
                  <a:srgbClr val="000080"/>
                </a:solidFill>
                <a:latin typeface="Arial" pitchFamily="34" charset="0"/>
              </a:defRPr>
            </a:lvl4pPr>
            <a:lvl5pPr algn="l" rtl="0" eaLnBrk="1" fontAlgn="base" hangingPunct="1">
              <a:spcBef>
                <a:spcPct val="0"/>
              </a:spcBef>
              <a:spcAft>
                <a:spcPct val="0"/>
              </a:spcAft>
              <a:defRPr sz="3000" b="1">
                <a:solidFill>
                  <a:srgbClr val="000080"/>
                </a:solidFill>
                <a:latin typeface="Arial" pitchFamily="34" charset="0"/>
              </a:defRPr>
            </a:lvl5pPr>
            <a:lvl6pPr marL="342900" algn="l" rtl="0" eaLnBrk="1" fontAlgn="base" hangingPunct="1">
              <a:spcBef>
                <a:spcPct val="0"/>
              </a:spcBef>
              <a:spcAft>
                <a:spcPct val="0"/>
              </a:spcAft>
              <a:defRPr sz="3000" b="1">
                <a:solidFill>
                  <a:srgbClr val="000080"/>
                </a:solidFill>
                <a:latin typeface="Arial" pitchFamily="34" charset="0"/>
              </a:defRPr>
            </a:lvl6pPr>
            <a:lvl7pPr marL="685800" algn="l" rtl="0" eaLnBrk="1" fontAlgn="base" hangingPunct="1">
              <a:spcBef>
                <a:spcPct val="0"/>
              </a:spcBef>
              <a:spcAft>
                <a:spcPct val="0"/>
              </a:spcAft>
              <a:defRPr sz="3000" b="1">
                <a:solidFill>
                  <a:srgbClr val="000080"/>
                </a:solidFill>
                <a:latin typeface="Arial" pitchFamily="34" charset="0"/>
              </a:defRPr>
            </a:lvl7pPr>
            <a:lvl8pPr marL="1028700" algn="l" rtl="0" eaLnBrk="1" fontAlgn="base" hangingPunct="1">
              <a:spcBef>
                <a:spcPct val="0"/>
              </a:spcBef>
              <a:spcAft>
                <a:spcPct val="0"/>
              </a:spcAft>
              <a:defRPr sz="3000" b="1">
                <a:solidFill>
                  <a:srgbClr val="000080"/>
                </a:solidFill>
                <a:latin typeface="Arial" pitchFamily="34" charset="0"/>
              </a:defRPr>
            </a:lvl8pPr>
            <a:lvl9pPr marL="1371600" algn="l" rtl="0" eaLnBrk="1" fontAlgn="base" hangingPunct="1">
              <a:spcBef>
                <a:spcPct val="0"/>
              </a:spcBef>
              <a:spcAft>
                <a:spcPct val="0"/>
              </a:spcAft>
              <a:defRPr sz="3000" b="1">
                <a:solidFill>
                  <a:srgbClr val="000080"/>
                </a:solidFill>
                <a:latin typeface="Arial" pitchFamily="34" charset="0"/>
              </a:defRPr>
            </a:lvl9pPr>
          </a:lstStyle>
          <a:p>
            <a:pPr algn="ctr"/>
            <a:r>
              <a:rPr lang="en-US" sz="4400" i="1" dirty="0">
                <a:solidFill>
                  <a:srgbClr val="00B050"/>
                </a:solidFill>
              </a:rPr>
              <a:t>G</a:t>
            </a:r>
            <a:r>
              <a:rPr lang="en-US" sz="4400" i="1" dirty="0">
                <a:solidFill>
                  <a:srgbClr val="0070C0"/>
                </a:solidFill>
              </a:rPr>
              <a:t>S</a:t>
            </a:r>
            <a:r>
              <a:rPr lang="en-US" sz="4400" i="1" dirty="0">
                <a:solidFill>
                  <a:schemeClr val="bg1">
                    <a:lumMod val="85000"/>
                  </a:schemeClr>
                </a:solidFill>
              </a:rPr>
              <a:t>I</a:t>
            </a:r>
            <a:r>
              <a:rPr lang="en-US" sz="4400" i="1" dirty="0">
                <a:solidFill>
                  <a:schemeClr val="bg1"/>
                </a:solidFill>
              </a:rPr>
              <a:t> </a:t>
            </a:r>
          </a:p>
          <a:p>
            <a:pPr algn="ctr"/>
            <a:r>
              <a:rPr lang="en-US" sz="4400" i="1" dirty="0">
                <a:solidFill>
                  <a:schemeClr val="bg1"/>
                </a:solidFill>
              </a:rPr>
              <a:t>(</a:t>
            </a:r>
            <a:r>
              <a:rPr lang="en-US" sz="4400" i="1" u="sng" dirty="0">
                <a:solidFill>
                  <a:srgbClr val="00B050"/>
                </a:solidFill>
              </a:rPr>
              <a:t>G</a:t>
            </a:r>
            <a:r>
              <a:rPr lang="en-US" sz="4400" i="1" dirty="0">
                <a:solidFill>
                  <a:srgbClr val="00B050"/>
                </a:solidFill>
              </a:rPr>
              <a:t>reen</a:t>
            </a:r>
            <a:r>
              <a:rPr lang="en-US" sz="4400" i="1" dirty="0">
                <a:solidFill>
                  <a:schemeClr val="bg1"/>
                </a:solidFill>
              </a:rPr>
              <a:t> </a:t>
            </a:r>
            <a:r>
              <a:rPr lang="en-US" sz="4400" i="1" u="sng" dirty="0">
                <a:solidFill>
                  <a:srgbClr val="0070C0"/>
                </a:solidFill>
              </a:rPr>
              <a:t>S</a:t>
            </a:r>
            <a:r>
              <a:rPr lang="en-US" sz="4400" i="1" dirty="0">
                <a:solidFill>
                  <a:srgbClr val="0070C0"/>
                </a:solidFill>
              </a:rPr>
              <a:t>tormwater</a:t>
            </a:r>
            <a:r>
              <a:rPr lang="en-US" sz="4400" i="1" dirty="0">
                <a:solidFill>
                  <a:schemeClr val="bg1"/>
                </a:solidFill>
              </a:rPr>
              <a:t> </a:t>
            </a:r>
            <a:r>
              <a:rPr lang="en-US" sz="4400" i="1" u="sng" dirty="0">
                <a:solidFill>
                  <a:schemeClr val="bg1">
                    <a:lumMod val="75000"/>
                  </a:schemeClr>
                </a:solidFill>
              </a:rPr>
              <a:t>I</a:t>
            </a:r>
            <a:r>
              <a:rPr lang="en-US" sz="4400" i="1" dirty="0">
                <a:solidFill>
                  <a:schemeClr val="bg1">
                    <a:lumMod val="75000"/>
                  </a:schemeClr>
                </a:solidFill>
              </a:rPr>
              <a:t>nfrastructure</a:t>
            </a:r>
            <a:r>
              <a:rPr lang="en-US" sz="4400" i="1" dirty="0">
                <a:solidFill>
                  <a:schemeClr val="bg1"/>
                </a:solidFill>
              </a:rPr>
              <a:t>)</a:t>
            </a:r>
          </a:p>
          <a:p>
            <a:pPr algn="ctr"/>
            <a:r>
              <a:rPr lang="en-US" sz="4400" i="1" dirty="0">
                <a:solidFill>
                  <a:schemeClr val="bg1"/>
                </a:solidFill>
              </a:rPr>
              <a:t>the Why, What, Where, How</a:t>
            </a:r>
          </a:p>
          <a:p>
            <a:pPr algn="ctr"/>
            <a:endParaRPr lang="en-US" sz="2800" i="1" dirty="0">
              <a:solidFill>
                <a:schemeClr val="bg1"/>
              </a:solidFill>
            </a:endParaRPr>
          </a:p>
          <a:p>
            <a:pPr algn="ctr"/>
            <a:endParaRPr lang="en-US" sz="2800" i="1" dirty="0">
              <a:solidFill>
                <a:schemeClr val="bg1"/>
              </a:solidFill>
            </a:endParaRPr>
          </a:p>
          <a:p>
            <a:pPr algn="ctr"/>
            <a:endParaRPr lang="en-US" sz="2800" i="1" dirty="0">
              <a:solidFill>
                <a:schemeClr val="bg1"/>
              </a:solidFill>
            </a:endParaRPr>
          </a:p>
          <a:p>
            <a:pPr algn="ctr"/>
            <a:endParaRPr lang="en-US" sz="2800" i="1" dirty="0">
              <a:solidFill>
                <a:schemeClr val="bg1"/>
              </a:solidFill>
            </a:endParaRPr>
          </a:p>
          <a:p>
            <a:pPr algn="ctr"/>
            <a:r>
              <a:rPr lang="en-US" sz="2800" i="1" dirty="0">
                <a:solidFill>
                  <a:schemeClr val="bg1"/>
                </a:solidFill>
              </a:rPr>
              <a:t>Mike Perlmutter</a:t>
            </a:r>
          </a:p>
          <a:p>
            <a:pPr algn="ctr"/>
            <a:r>
              <a:rPr lang="en-US" sz="2800" i="1" dirty="0">
                <a:solidFill>
                  <a:schemeClr val="bg1"/>
                </a:solidFill>
              </a:rPr>
              <a:t>Watershed Program Specialist</a:t>
            </a:r>
          </a:p>
          <a:p>
            <a:pPr algn="ctr"/>
            <a:r>
              <a:rPr lang="en-US" sz="2800" i="1" dirty="0">
                <a:solidFill>
                  <a:schemeClr val="bg1"/>
                </a:solidFill>
              </a:rPr>
              <a:t>Watershed and Stormwater Management Division</a:t>
            </a:r>
          </a:p>
          <a:p>
            <a:pPr algn="ctr"/>
            <a:r>
              <a:rPr lang="en-US" sz="2800" i="1" dirty="0">
                <a:solidFill>
                  <a:schemeClr val="bg1"/>
                </a:solidFill>
              </a:rPr>
              <a:t>Oakland Public Works</a:t>
            </a:r>
          </a:p>
          <a:p>
            <a:pPr algn="ctr"/>
            <a:endParaRPr lang="en-US" sz="2200" i="1" dirty="0">
              <a:solidFill>
                <a:schemeClr val="bg1"/>
              </a:solidFill>
            </a:endParaRPr>
          </a:p>
          <a:p>
            <a:pPr algn="ctr"/>
            <a:endParaRPr lang="en-US" sz="2200" i="1" dirty="0">
              <a:solidFill>
                <a:schemeClr val="bg1"/>
              </a:solidFill>
            </a:endParaRPr>
          </a:p>
          <a:p>
            <a:pPr algn="ctr"/>
            <a:endParaRPr lang="en-US" sz="2200" i="1" dirty="0">
              <a:solidFill>
                <a:schemeClr val="bg1"/>
              </a:solidFill>
            </a:endParaRPr>
          </a:p>
          <a:p>
            <a:pPr algn="ctr"/>
            <a:endParaRPr lang="en-US" sz="2200" i="1" dirty="0">
              <a:solidFill>
                <a:schemeClr val="bg1"/>
              </a:solidFill>
            </a:endParaRPr>
          </a:p>
          <a:p>
            <a:pPr algn="ctr"/>
            <a:endParaRPr lang="en-US" sz="2200" i="1" dirty="0">
              <a:solidFill>
                <a:schemeClr val="bg1"/>
              </a:solidFill>
            </a:endParaRPr>
          </a:p>
        </p:txBody>
      </p:sp>
    </p:spTree>
    <p:extLst>
      <p:ext uri="{BB962C8B-B14F-4D97-AF65-F5344CB8AC3E}">
        <p14:creationId xmlns:p14="http://schemas.microsoft.com/office/powerpoint/2010/main" val="24908214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A0D0CE9-F84E-8CB3-EE81-3758D9C56A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2386C4-9C56-40B2-D59C-508443EC067D}"/>
              </a:ext>
            </a:extLst>
          </p:cNvPr>
          <p:cNvSpPr>
            <a:spLocks noGrp="1"/>
          </p:cNvSpPr>
          <p:nvPr>
            <p:ph type="title"/>
          </p:nvPr>
        </p:nvSpPr>
        <p:spPr>
          <a:xfrm>
            <a:off x="152400" y="0"/>
            <a:ext cx="10972800" cy="1139825"/>
          </a:xfrm>
        </p:spPr>
        <p:txBody>
          <a:bodyPr/>
          <a:lstStyle/>
          <a:p>
            <a:r>
              <a:rPr lang="en-US" dirty="0"/>
              <a:t>Why GSI? – Required by Law</a:t>
            </a:r>
          </a:p>
        </p:txBody>
      </p:sp>
      <p:sp>
        <p:nvSpPr>
          <p:cNvPr id="3" name="Content Placeholder 2">
            <a:extLst>
              <a:ext uri="{FF2B5EF4-FFF2-40B4-BE49-F238E27FC236}">
                <a16:creationId xmlns:a16="http://schemas.microsoft.com/office/drawing/2014/main" id="{092A5637-576E-1F9E-DF61-BB7636C376FB}"/>
              </a:ext>
            </a:extLst>
          </p:cNvPr>
          <p:cNvSpPr>
            <a:spLocks noGrp="1"/>
          </p:cNvSpPr>
          <p:nvPr>
            <p:ph sz="half" idx="1"/>
          </p:nvPr>
        </p:nvSpPr>
        <p:spPr>
          <a:xfrm>
            <a:off x="0" y="1295400"/>
            <a:ext cx="8077200" cy="4495800"/>
          </a:xfrm>
        </p:spPr>
        <p:txBody>
          <a:bodyPr/>
          <a:lstStyle/>
          <a:p>
            <a:pPr marL="0" indent="0">
              <a:buNone/>
            </a:pPr>
            <a:r>
              <a:rPr lang="en-US" sz="2400" dirty="0"/>
              <a:t>The California Regional Water Quality Control Board’s Municipal Regional Stormwater Permit (</a:t>
            </a:r>
            <a:r>
              <a:rPr lang="en-US" sz="2400" dirty="0" err="1"/>
              <a:t>MRP</a:t>
            </a:r>
            <a:r>
              <a:rPr lang="en-US" sz="2400" dirty="0"/>
              <a:t>) </a:t>
            </a:r>
          </a:p>
          <a:p>
            <a:pPr marL="0" indent="0">
              <a:buNone/>
            </a:pPr>
            <a:r>
              <a:rPr lang="en-US" sz="2400" dirty="0"/>
              <a:t>requires Oakland and other cities to </a:t>
            </a:r>
          </a:p>
          <a:p>
            <a:pPr marL="0" indent="0">
              <a:buNone/>
            </a:pPr>
            <a:r>
              <a:rPr lang="en-US" sz="2400" dirty="0"/>
              <a:t>treat storm water through GSI.</a:t>
            </a:r>
          </a:p>
          <a:p>
            <a:pPr marL="0" indent="0">
              <a:buNone/>
            </a:pPr>
            <a:endParaRPr lang="en-US" sz="2400" dirty="0"/>
          </a:p>
          <a:p>
            <a:pPr marL="0" indent="0">
              <a:buNone/>
            </a:pPr>
            <a:endParaRPr lang="en-US" sz="2400" dirty="0"/>
          </a:p>
          <a:p>
            <a:pPr marL="0" indent="0">
              <a:buNone/>
            </a:pPr>
            <a:r>
              <a:rPr lang="en-US" sz="2400" dirty="0"/>
              <a:t>Permit requires GSI</a:t>
            </a:r>
          </a:p>
          <a:p>
            <a:pPr marL="514350" indent="-514350">
              <a:buFont typeface="+mj-lt"/>
              <a:buAutoNum type="arabicPeriod"/>
            </a:pPr>
            <a:r>
              <a:rPr lang="en-US" sz="2400" dirty="0"/>
              <a:t>Installation</a:t>
            </a:r>
          </a:p>
          <a:p>
            <a:pPr marL="514350" indent="-514350">
              <a:buFont typeface="+mj-lt"/>
              <a:buAutoNum type="arabicPeriod"/>
            </a:pPr>
            <a:r>
              <a:rPr lang="en-US" sz="2400" dirty="0"/>
              <a:t>Condition monitoring (at least every 5 years)</a:t>
            </a:r>
          </a:p>
          <a:p>
            <a:pPr marL="514350" indent="-514350">
              <a:buFont typeface="+mj-lt"/>
              <a:buAutoNum type="arabicPeriod"/>
            </a:pPr>
            <a:r>
              <a:rPr lang="en-US" sz="2400" dirty="0"/>
              <a:t>Maintenance</a:t>
            </a:r>
          </a:p>
          <a:p>
            <a:pPr marL="514350" indent="-514350">
              <a:buFont typeface="+mj-lt"/>
              <a:buAutoNum type="arabicPeriod"/>
            </a:pPr>
            <a:r>
              <a:rPr lang="en-US" sz="2400" dirty="0"/>
              <a:t>Reporting</a:t>
            </a:r>
          </a:p>
          <a:p>
            <a:pPr marL="0" indent="0">
              <a:buNone/>
            </a:pPr>
            <a:endParaRPr lang="en-US" sz="2400" dirty="0"/>
          </a:p>
        </p:txBody>
      </p:sp>
      <p:pic>
        <p:nvPicPr>
          <p:cNvPr id="5" name="Picture 4">
            <a:extLst>
              <a:ext uri="{FF2B5EF4-FFF2-40B4-BE49-F238E27FC236}">
                <a16:creationId xmlns:a16="http://schemas.microsoft.com/office/drawing/2014/main" id="{82489B23-D12D-1EDD-8F9E-1E86DB0B02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0307" y="126540"/>
            <a:ext cx="4601693" cy="6604919"/>
          </a:xfrm>
          <a:prstGeom prst="rect">
            <a:avLst/>
          </a:prstGeom>
          <a:ln>
            <a:solidFill>
              <a:schemeClr val="tx1"/>
            </a:solidFill>
          </a:ln>
        </p:spPr>
      </p:pic>
    </p:spTree>
    <p:extLst>
      <p:ext uri="{BB962C8B-B14F-4D97-AF65-F5344CB8AC3E}">
        <p14:creationId xmlns:p14="http://schemas.microsoft.com/office/powerpoint/2010/main" val="25956326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79C72FD-82B3-7440-6021-04C7684656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1A2513-11D5-ECB5-8F2D-96AE6F615C25}"/>
              </a:ext>
            </a:extLst>
          </p:cNvPr>
          <p:cNvSpPr>
            <a:spLocks noGrp="1"/>
          </p:cNvSpPr>
          <p:nvPr>
            <p:ph type="ctrTitle"/>
            <p:custDataLst>
              <p:tags r:id="rId2"/>
            </p:custDataLst>
          </p:nvPr>
        </p:nvSpPr>
        <p:spPr>
          <a:xfrm>
            <a:off x="152400" y="0"/>
            <a:ext cx="9144000" cy="533400"/>
          </a:xfrm>
        </p:spPr>
        <p:txBody>
          <a:bodyPr>
            <a:normAutofit/>
          </a:bodyPr>
          <a:lstStyle/>
          <a:p>
            <a:r>
              <a:rPr lang="en-US" dirty="0"/>
              <a:t>Requirements for Oakland staff</a:t>
            </a:r>
          </a:p>
        </p:txBody>
      </p:sp>
      <p:sp>
        <p:nvSpPr>
          <p:cNvPr id="4" name="TextBox 3">
            <a:extLst>
              <a:ext uri="{FF2B5EF4-FFF2-40B4-BE49-F238E27FC236}">
                <a16:creationId xmlns:a16="http://schemas.microsoft.com/office/drawing/2014/main" id="{2CE3591F-E947-901F-6B5E-2EF5E9EA2272}"/>
              </a:ext>
            </a:extLst>
          </p:cNvPr>
          <p:cNvSpPr txBox="1"/>
          <p:nvPr/>
        </p:nvSpPr>
        <p:spPr bwMode="auto">
          <a:xfrm>
            <a:off x="152400" y="533936"/>
            <a:ext cx="5486400" cy="6740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sz="1600" b="1" dirty="0">
                <a:solidFill>
                  <a:schemeClr val="bg1"/>
                </a:solidFill>
              </a:rPr>
              <a:t>Planning (4)</a:t>
            </a:r>
          </a:p>
          <a:p>
            <a:pPr marL="342900" indent="-342900">
              <a:buFont typeface="+mj-lt"/>
              <a:buAutoNum type="arabicPeriod"/>
            </a:pPr>
            <a:r>
              <a:rPr lang="en-US" sz="1600" dirty="0">
                <a:solidFill>
                  <a:schemeClr val="bg1"/>
                </a:solidFill>
              </a:rPr>
              <a:t>Evaluate proposed projects for stormwater treatment requirements</a:t>
            </a:r>
            <a:endParaRPr lang="en-US" sz="1600" b="1" dirty="0">
              <a:solidFill>
                <a:schemeClr val="bg1"/>
              </a:solidFill>
            </a:endParaRPr>
          </a:p>
          <a:p>
            <a:pPr marL="342900" indent="-342900">
              <a:buFont typeface="+mj-lt"/>
              <a:buAutoNum type="arabicPeriod"/>
            </a:pPr>
            <a:r>
              <a:rPr lang="en-US" sz="1600" dirty="0">
                <a:solidFill>
                  <a:schemeClr val="bg1"/>
                </a:solidFill>
              </a:rPr>
              <a:t>Annual report in </a:t>
            </a:r>
            <a:r>
              <a:rPr lang="en-US" sz="1600" b="1" dirty="0">
                <a:solidFill>
                  <a:srgbClr val="FFFF00"/>
                </a:solidFill>
              </a:rPr>
              <a:t>July</a:t>
            </a:r>
            <a:r>
              <a:rPr lang="en-US" sz="1600" dirty="0">
                <a:solidFill>
                  <a:schemeClr val="bg1"/>
                </a:solidFill>
              </a:rPr>
              <a:t> of regulated and special projects.</a:t>
            </a:r>
          </a:p>
          <a:p>
            <a:pPr marL="342900" indent="-342900">
              <a:buFont typeface="+mj-lt"/>
              <a:buAutoNum type="arabicPeriod"/>
            </a:pPr>
            <a:r>
              <a:rPr lang="en-US" sz="1600" dirty="0">
                <a:solidFill>
                  <a:schemeClr val="bg1"/>
                </a:solidFill>
              </a:rPr>
              <a:t>Stay updated on regulations</a:t>
            </a:r>
          </a:p>
          <a:p>
            <a:pPr marL="342900" indent="-342900">
              <a:buFont typeface="+mj-lt"/>
              <a:buAutoNum type="arabicPeriod"/>
            </a:pPr>
            <a:r>
              <a:rPr lang="en-US" sz="1600" dirty="0">
                <a:solidFill>
                  <a:schemeClr val="bg1"/>
                </a:solidFill>
              </a:rPr>
              <a:t>Participate in Alameda Countywide Clean Water Program committee and trainings</a:t>
            </a:r>
          </a:p>
          <a:p>
            <a:endParaRPr lang="en-US" sz="1600" b="1" dirty="0">
              <a:solidFill>
                <a:schemeClr val="bg1"/>
              </a:solidFill>
            </a:endParaRPr>
          </a:p>
          <a:p>
            <a:endParaRPr lang="en-US" sz="1600" b="1" dirty="0">
              <a:solidFill>
                <a:schemeClr val="bg1"/>
              </a:solidFill>
            </a:endParaRPr>
          </a:p>
          <a:p>
            <a:r>
              <a:rPr lang="en-US" sz="1600" b="1" dirty="0">
                <a:solidFill>
                  <a:schemeClr val="bg1"/>
                </a:solidFill>
              </a:rPr>
              <a:t>Project Delivery  - PUBLIC PROJECTS (7)</a:t>
            </a:r>
          </a:p>
          <a:p>
            <a:pPr marL="342900" indent="-342900">
              <a:buFont typeface="+mj-lt"/>
              <a:buAutoNum type="arabicPeriod"/>
            </a:pPr>
            <a:r>
              <a:rPr lang="en-US" sz="1600" dirty="0">
                <a:solidFill>
                  <a:schemeClr val="bg1"/>
                </a:solidFill>
              </a:rPr>
              <a:t>Evaluate each project for stormwater treatment requirements and feasibility</a:t>
            </a:r>
          </a:p>
          <a:p>
            <a:pPr marL="342900" indent="-342900">
              <a:buFont typeface="+mj-lt"/>
              <a:buAutoNum type="arabicPeriod"/>
            </a:pPr>
            <a:r>
              <a:rPr lang="en-US" sz="1600" dirty="0">
                <a:solidFill>
                  <a:schemeClr val="bg1"/>
                </a:solidFill>
              </a:rPr>
              <a:t>Annual report in </a:t>
            </a:r>
            <a:r>
              <a:rPr lang="en-US" sz="1600" b="1" dirty="0">
                <a:solidFill>
                  <a:srgbClr val="FFFF00"/>
                </a:solidFill>
              </a:rPr>
              <a:t>July</a:t>
            </a:r>
            <a:r>
              <a:rPr lang="en-US" sz="1600" dirty="0">
                <a:solidFill>
                  <a:schemeClr val="bg1"/>
                </a:solidFill>
              </a:rPr>
              <a:t> of “No missed opportunities for stormwater treatment” and project progress</a:t>
            </a:r>
          </a:p>
          <a:p>
            <a:pPr marL="342900" indent="-342900">
              <a:buFont typeface="+mj-lt"/>
              <a:buAutoNum type="arabicPeriod"/>
            </a:pPr>
            <a:r>
              <a:rPr lang="en-US" sz="1600" dirty="0">
                <a:solidFill>
                  <a:schemeClr val="bg1"/>
                </a:solidFill>
              </a:rPr>
              <a:t>Develop Operations &amp; Maintenance (</a:t>
            </a:r>
            <a:r>
              <a:rPr lang="en-US" sz="1600" dirty="0" err="1">
                <a:solidFill>
                  <a:schemeClr val="bg1"/>
                </a:solidFill>
              </a:rPr>
              <a:t>O&amp;M</a:t>
            </a:r>
            <a:r>
              <a:rPr lang="en-US" sz="1600" dirty="0">
                <a:solidFill>
                  <a:schemeClr val="bg1"/>
                </a:solidFill>
              </a:rPr>
              <a:t>) Plan for each Regulated Project</a:t>
            </a:r>
          </a:p>
          <a:p>
            <a:pPr marL="800100" lvl="1" indent="-342900">
              <a:buFont typeface="+mj-lt"/>
              <a:buAutoNum type="arabicPeriod"/>
            </a:pPr>
            <a:r>
              <a:rPr lang="en-US" sz="1600" dirty="0">
                <a:solidFill>
                  <a:schemeClr val="bg1"/>
                </a:solidFill>
              </a:rPr>
              <a:t>Involve Parks and Tree Services in plan, since they’ll be long-term stewards</a:t>
            </a:r>
          </a:p>
          <a:p>
            <a:pPr marL="342900" indent="-342900">
              <a:buFont typeface="+mj-lt"/>
              <a:buAutoNum type="arabicPeriod"/>
            </a:pPr>
            <a:r>
              <a:rPr lang="en-US" sz="1600" dirty="0">
                <a:solidFill>
                  <a:schemeClr val="bg1"/>
                </a:solidFill>
              </a:rPr>
              <a:t>Ensure correct installation</a:t>
            </a:r>
          </a:p>
          <a:p>
            <a:pPr marL="342900" indent="-342900">
              <a:buFont typeface="+mj-lt"/>
              <a:buAutoNum type="arabicPeriod"/>
            </a:pPr>
            <a:r>
              <a:rPr lang="en-US" sz="1600" dirty="0">
                <a:solidFill>
                  <a:schemeClr val="bg1"/>
                </a:solidFill>
              </a:rPr>
              <a:t>Require Plant Establishment contractors to follow </a:t>
            </a:r>
            <a:r>
              <a:rPr lang="en-US" sz="1600" dirty="0" err="1">
                <a:solidFill>
                  <a:schemeClr val="bg1"/>
                </a:solidFill>
              </a:rPr>
              <a:t>O&amp;M</a:t>
            </a:r>
            <a:r>
              <a:rPr lang="en-US" sz="1600" dirty="0">
                <a:solidFill>
                  <a:schemeClr val="bg1"/>
                </a:solidFill>
              </a:rPr>
              <a:t> Plan and obtain annual contractor inspection reports</a:t>
            </a:r>
          </a:p>
          <a:p>
            <a:pPr marL="342900" indent="-342900">
              <a:buFont typeface="+mj-lt"/>
              <a:buAutoNum type="arabicPeriod"/>
            </a:pPr>
            <a:r>
              <a:rPr lang="en-US" sz="1600" dirty="0">
                <a:solidFill>
                  <a:schemeClr val="bg1"/>
                </a:solidFill>
              </a:rPr>
              <a:t>At project completion, provide as-built, drainage management area delineation, and </a:t>
            </a:r>
            <a:r>
              <a:rPr lang="en-US" sz="1600" dirty="0" err="1">
                <a:solidFill>
                  <a:schemeClr val="bg1"/>
                </a:solidFill>
              </a:rPr>
              <a:t>O&amp;M</a:t>
            </a:r>
            <a:r>
              <a:rPr lang="en-US" sz="1600" dirty="0">
                <a:solidFill>
                  <a:schemeClr val="bg1"/>
                </a:solidFill>
              </a:rPr>
              <a:t> plan to Watersheds</a:t>
            </a:r>
          </a:p>
          <a:p>
            <a:pPr marL="342900" indent="-342900">
              <a:buFont typeface="+mj-lt"/>
              <a:buAutoNum type="arabicPeriod"/>
            </a:pPr>
            <a:r>
              <a:rPr lang="en-US" sz="1600" dirty="0">
                <a:solidFill>
                  <a:schemeClr val="bg1"/>
                </a:solidFill>
              </a:rPr>
              <a:t>Stay updated on regulations</a:t>
            </a:r>
          </a:p>
          <a:p>
            <a:endParaRPr lang="en-US" sz="1600" kern="0" dirty="0">
              <a:solidFill>
                <a:schemeClr val="bg1"/>
              </a:solidFill>
            </a:endParaRPr>
          </a:p>
        </p:txBody>
      </p:sp>
      <p:sp>
        <p:nvSpPr>
          <p:cNvPr id="6" name="TextBox 5">
            <a:extLst>
              <a:ext uri="{FF2B5EF4-FFF2-40B4-BE49-F238E27FC236}">
                <a16:creationId xmlns:a16="http://schemas.microsoft.com/office/drawing/2014/main" id="{2CCDC3F0-8F4E-41B9-B884-E865BE742A4E}"/>
              </a:ext>
            </a:extLst>
          </p:cNvPr>
          <p:cNvSpPr txBox="1"/>
          <p:nvPr/>
        </p:nvSpPr>
        <p:spPr bwMode="auto">
          <a:xfrm>
            <a:off x="5965900" y="-52328"/>
            <a:ext cx="6073700" cy="7232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sz="1600" b="1" dirty="0">
                <a:solidFill>
                  <a:schemeClr val="bg1"/>
                </a:solidFill>
              </a:rPr>
              <a:t>Building Inspectors – PRIVATE PROJECTS (8)</a:t>
            </a:r>
          </a:p>
          <a:p>
            <a:pPr marL="342900" indent="-342900">
              <a:buFont typeface="+mj-lt"/>
              <a:buAutoNum type="arabicPeriod"/>
            </a:pPr>
            <a:r>
              <a:rPr lang="en-US" sz="1600" dirty="0">
                <a:solidFill>
                  <a:schemeClr val="bg1"/>
                </a:solidFill>
              </a:rPr>
              <a:t>Provide as-built, drainage management area delineation, and </a:t>
            </a:r>
            <a:r>
              <a:rPr lang="en-US" sz="1600" dirty="0" err="1">
                <a:solidFill>
                  <a:schemeClr val="bg1"/>
                </a:solidFill>
              </a:rPr>
              <a:t>O&amp;M</a:t>
            </a:r>
            <a:r>
              <a:rPr lang="en-US" sz="1600" dirty="0">
                <a:solidFill>
                  <a:schemeClr val="bg1"/>
                </a:solidFill>
              </a:rPr>
              <a:t> plan to Watersheds at project completion</a:t>
            </a:r>
          </a:p>
          <a:p>
            <a:pPr marL="342900" indent="-342900">
              <a:buFont typeface="+mj-lt"/>
              <a:buAutoNum type="arabicPeriod"/>
            </a:pPr>
            <a:r>
              <a:rPr lang="en-US" sz="1600" dirty="0">
                <a:solidFill>
                  <a:schemeClr val="bg1"/>
                </a:solidFill>
              </a:rPr>
              <a:t>Receive Operations and Maintenance (</a:t>
            </a:r>
            <a:r>
              <a:rPr lang="en-US" sz="1600" dirty="0" err="1">
                <a:solidFill>
                  <a:schemeClr val="bg1"/>
                </a:solidFill>
              </a:rPr>
              <a:t>O&amp;M</a:t>
            </a:r>
            <a:r>
              <a:rPr lang="en-US" sz="1600" dirty="0">
                <a:solidFill>
                  <a:schemeClr val="bg1"/>
                </a:solidFill>
              </a:rPr>
              <a:t>) agreements for each Regulated site</a:t>
            </a:r>
          </a:p>
          <a:p>
            <a:pPr marL="342900" indent="-342900">
              <a:buFont typeface="+mj-lt"/>
              <a:buAutoNum type="arabicPeriod"/>
            </a:pPr>
            <a:r>
              <a:rPr lang="en-US" sz="1600" dirty="0">
                <a:solidFill>
                  <a:schemeClr val="bg1"/>
                </a:solidFill>
              </a:rPr>
              <a:t>Receive or solicit annual report from each Regulated site.</a:t>
            </a:r>
          </a:p>
          <a:p>
            <a:pPr marL="342900" indent="-342900">
              <a:buFont typeface="+mj-lt"/>
              <a:buAutoNum type="arabicPeriod"/>
            </a:pPr>
            <a:r>
              <a:rPr lang="en-US" sz="1600" dirty="0">
                <a:solidFill>
                  <a:schemeClr val="bg1"/>
                </a:solidFill>
              </a:rPr>
              <a:t>Inspect each private “Regulated Project” at least once every five years and at least 15% of projects annually</a:t>
            </a:r>
          </a:p>
          <a:p>
            <a:pPr marL="342900" indent="-342900">
              <a:buFont typeface="+mj-lt"/>
              <a:buAutoNum type="arabicPeriod"/>
            </a:pPr>
            <a:r>
              <a:rPr lang="en-US" sz="1600" dirty="0">
                <a:solidFill>
                  <a:schemeClr val="bg1"/>
                </a:solidFill>
              </a:rPr>
              <a:t>Enforce needed corrections</a:t>
            </a:r>
          </a:p>
          <a:p>
            <a:pPr marL="342900" indent="-342900">
              <a:buFont typeface="+mj-lt"/>
              <a:buAutoNum type="arabicPeriod"/>
            </a:pPr>
            <a:r>
              <a:rPr lang="en-US" sz="1600" dirty="0">
                <a:solidFill>
                  <a:schemeClr val="bg1"/>
                </a:solidFill>
              </a:rPr>
              <a:t>Annual report in </a:t>
            </a:r>
            <a:r>
              <a:rPr lang="en-US" sz="1600" b="1" dirty="0">
                <a:solidFill>
                  <a:srgbClr val="FFFF00"/>
                </a:solidFill>
              </a:rPr>
              <a:t>July</a:t>
            </a:r>
            <a:r>
              <a:rPr lang="en-US" sz="1600" dirty="0">
                <a:solidFill>
                  <a:schemeClr val="bg1"/>
                </a:solidFill>
              </a:rPr>
              <a:t> of inspection findings</a:t>
            </a:r>
          </a:p>
          <a:p>
            <a:pPr marL="342900" indent="-342900">
              <a:buFont typeface="+mj-lt"/>
              <a:buAutoNum type="arabicPeriod"/>
            </a:pPr>
            <a:r>
              <a:rPr lang="en-US" sz="1600" dirty="0">
                <a:solidFill>
                  <a:schemeClr val="bg1"/>
                </a:solidFill>
              </a:rPr>
              <a:t>Stay updated on regulations</a:t>
            </a:r>
          </a:p>
          <a:p>
            <a:pPr marL="342900" indent="-342900">
              <a:buFont typeface="+mj-lt"/>
              <a:buAutoNum type="arabicPeriod"/>
            </a:pPr>
            <a:r>
              <a:rPr lang="en-US" sz="1600" dirty="0">
                <a:solidFill>
                  <a:schemeClr val="bg1"/>
                </a:solidFill>
              </a:rPr>
              <a:t>Participate in Alameda Countywide Clean Water Program committee and trainings</a:t>
            </a:r>
          </a:p>
          <a:p>
            <a:endParaRPr lang="en-US" sz="1600" dirty="0">
              <a:solidFill>
                <a:schemeClr val="bg1"/>
              </a:solidFill>
            </a:endParaRPr>
          </a:p>
          <a:p>
            <a:r>
              <a:rPr lang="en-US" sz="1600" b="1" dirty="0">
                <a:solidFill>
                  <a:schemeClr val="bg1"/>
                </a:solidFill>
              </a:rPr>
              <a:t>Parks &amp; Tree Services Maintenance – PUBLIC PROJECTS (5)</a:t>
            </a:r>
          </a:p>
          <a:p>
            <a:pPr marL="342900" indent="-342900">
              <a:buFont typeface="+mj-lt"/>
              <a:buAutoNum type="arabicPeriod"/>
            </a:pPr>
            <a:r>
              <a:rPr lang="en-US" sz="1600" dirty="0">
                <a:solidFill>
                  <a:schemeClr val="bg1"/>
                </a:solidFill>
              </a:rPr>
              <a:t>Implement </a:t>
            </a:r>
            <a:r>
              <a:rPr lang="en-US" sz="1600" dirty="0" err="1">
                <a:solidFill>
                  <a:schemeClr val="bg1"/>
                </a:solidFill>
              </a:rPr>
              <a:t>O&amp;M</a:t>
            </a:r>
            <a:r>
              <a:rPr lang="en-US" sz="1600" dirty="0">
                <a:solidFill>
                  <a:schemeClr val="bg1"/>
                </a:solidFill>
              </a:rPr>
              <a:t> Plan for City “Regulated Project” from Project Delivery after 3-5-year plant establishment period</a:t>
            </a:r>
          </a:p>
          <a:p>
            <a:pPr marL="342900" indent="-342900">
              <a:buFont typeface="+mj-lt"/>
              <a:buAutoNum type="arabicPeriod"/>
            </a:pPr>
            <a:r>
              <a:rPr lang="en-US" sz="1600" dirty="0">
                <a:solidFill>
                  <a:schemeClr val="bg1"/>
                </a:solidFill>
              </a:rPr>
              <a:t>Inspect each site at least once/5 years</a:t>
            </a:r>
          </a:p>
          <a:p>
            <a:pPr marL="342900" indent="-342900">
              <a:buFont typeface="+mj-lt"/>
              <a:buAutoNum type="arabicPeriod"/>
            </a:pPr>
            <a:r>
              <a:rPr lang="en-US" sz="1600" dirty="0">
                <a:solidFill>
                  <a:schemeClr val="bg1"/>
                </a:solidFill>
              </a:rPr>
              <a:t>Maintain and repair as needed</a:t>
            </a:r>
          </a:p>
          <a:p>
            <a:pPr marL="342900" indent="-342900">
              <a:buFont typeface="+mj-lt"/>
              <a:buAutoNum type="arabicPeriod"/>
            </a:pPr>
            <a:r>
              <a:rPr lang="en-US" sz="1600" dirty="0">
                <a:solidFill>
                  <a:schemeClr val="bg1"/>
                </a:solidFill>
              </a:rPr>
              <a:t>Oversee maintenance contracts such as Oakland Army Base</a:t>
            </a:r>
          </a:p>
          <a:p>
            <a:pPr marL="342900" indent="-342900">
              <a:buFont typeface="+mj-lt"/>
              <a:buAutoNum type="arabicPeriod"/>
            </a:pPr>
            <a:r>
              <a:rPr lang="en-US" sz="1600" dirty="0">
                <a:solidFill>
                  <a:schemeClr val="bg1"/>
                </a:solidFill>
              </a:rPr>
              <a:t>Annual report in </a:t>
            </a:r>
            <a:r>
              <a:rPr lang="en-US" sz="1600" b="1" dirty="0">
                <a:solidFill>
                  <a:srgbClr val="FFFF00"/>
                </a:solidFill>
              </a:rPr>
              <a:t>July </a:t>
            </a:r>
            <a:r>
              <a:rPr lang="en-US" sz="1600" dirty="0">
                <a:solidFill>
                  <a:schemeClr val="bg1"/>
                </a:solidFill>
              </a:rPr>
              <a:t>of inspection findings and program</a:t>
            </a:r>
          </a:p>
          <a:p>
            <a:endParaRPr lang="en-US" sz="1600" dirty="0">
              <a:solidFill>
                <a:schemeClr val="bg1"/>
              </a:solidFill>
            </a:endParaRPr>
          </a:p>
          <a:p>
            <a:r>
              <a:rPr lang="en-US" sz="1600" b="1" dirty="0">
                <a:solidFill>
                  <a:schemeClr val="bg1"/>
                </a:solidFill>
              </a:rPr>
              <a:t>Drainage Maintenance Division – PUBLIC </a:t>
            </a:r>
            <a:r>
              <a:rPr lang="en-US" sz="1600" b="1" dirty="0" err="1">
                <a:solidFill>
                  <a:schemeClr val="bg1"/>
                </a:solidFill>
              </a:rPr>
              <a:t>PRUJECTS</a:t>
            </a:r>
            <a:r>
              <a:rPr lang="en-US" sz="1600" b="1" dirty="0">
                <a:solidFill>
                  <a:schemeClr val="bg1"/>
                </a:solidFill>
              </a:rPr>
              <a:t> (1)</a:t>
            </a:r>
          </a:p>
          <a:p>
            <a:pPr marL="342900" indent="-342900">
              <a:buFont typeface="+mj-lt"/>
              <a:buAutoNum type="arabicPeriod"/>
            </a:pPr>
            <a:r>
              <a:rPr lang="en-US" sz="1600" dirty="0">
                <a:solidFill>
                  <a:schemeClr val="bg1"/>
                </a:solidFill>
              </a:rPr>
              <a:t>Drainage maintenance of underdrains, cleanouts, etc.</a:t>
            </a:r>
          </a:p>
          <a:p>
            <a:pPr marL="285750" indent="-285750">
              <a:buFont typeface="Arial" panose="020B0604020202020204" pitchFamily="34" charset="0"/>
              <a:buChar char="•"/>
            </a:pPr>
            <a:endParaRPr lang="en-US" sz="1600" kern="0" dirty="0">
              <a:solidFill>
                <a:schemeClr val="bg1"/>
              </a:solidFill>
            </a:endParaRPr>
          </a:p>
          <a:p>
            <a:r>
              <a:rPr lang="en-US" sz="1600" b="1" dirty="0">
                <a:solidFill>
                  <a:schemeClr val="bg1"/>
                </a:solidFill>
              </a:rPr>
              <a:t>Watershed and Stormwater (2+)</a:t>
            </a:r>
          </a:p>
          <a:p>
            <a:pPr marL="342900" indent="-342900">
              <a:buFont typeface="+mj-lt"/>
              <a:buAutoNum type="arabicPeriod"/>
            </a:pPr>
            <a:r>
              <a:rPr lang="en-US" sz="1600" kern="0" dirty="0">
                <a:solidFill>
                  <a:schemeClr val="bg1"/>
                </a:solidFill>
              </a:rPr>
              <a:t>Training, coordination</a:t>
            </a:r>
          </a:p>
          <a:p>
            <a:pPr marL="342900" indent="-342900">
              <a:buFont typeface="+mj-lt"/>
              <a:buAutoNum type="arabicPeriod"/>
            </a:pPr>
            <a:r>
              <a:rPr lang="en-US" sz="1600" kern="0" dirty="0">
                <a:solidFill>
                  <a:schemeClr val="bg1"/>
                </a:solidFill>
              </a:rPr>
              <a:t>Annual report to Water Board</a:t>
            </a:r>
          </a:p>
        </p:txBody>
      </p:sp>
    </p:spTree>
    <p:custDataLst>
      <p:tags r:id="rId1"/>
    </p:custDataLst>
    <p:extLst>
      <p:ext uri="{BB962C8B-B14F-4D97-AF65-F5344CB8AC3E}">
        <p14:creationId xmlns:p14="http://schemas.microsoft.com/office/powerpoint/2010/main" val="20799923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
                                            <p:txEl>
                                              <p:pRg st="3" end="3"/>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6">
                                            <p:txEl>
                                              <p:pRg st="7" end="7"/>
                                            </p:txEl>
                                          </p:spTgt>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6">
                                            <p:txEl>
                                              <p:pRg st="14" end="14"/>
                                            </p:txEl>
                                          </p:spTgt>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6">
                                            <p:txEl>
                                              <p:pRg st="15" end="15"/>
                                            </p:txEl>
                                          </p:spTgt>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6">
                                            <p:txEl>
                                              <p:pRg st="17" end="17"/>
                                            </p:txEl>
                                          </p:spTgt>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6">
                                            <p:txEl>
                                              <p:pRg st="18" end="18"/>
                                            </p:txEl>
                                          </p:spTgt>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6">
                                            <p:txEl>
                                              <p:pRg st="21" end="21"/>
                                            </p:txEl>
                                          </p:spTgt>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6">
                                            <p:txEl>
                                              <p:pRg st="22" end="2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B621176-ACC3-457E-A643-40DE148614AC}"/>
              </a:ext>
            </a:extLst>
          </p:cNvPr>
          <p:cNvPicPr>
            <a:picLocks noChangeAspect="1"/>
          </p:cNvPicPr>
          <p:nvPr/>
        </p:nvPicPr>
        <p:blipFill>
          <a:blip r:embed="rId3" cstate="email">
            <a:extLst>
              <a:ext uri="{28A0092B-C50C-407E-A947-70E740481C1C}">
                <a14:useLocalDpi xmlns:a14="http://schemas.microsoft.com/office/drawing/2010/main" val="0"/>
              </a:ext>
            </a:extLst>
          </a:blip>
          <a:srcRect t="12743" b="11030"/>
          <a:stretch/>
        </p:blipFill>
        <p:spPr>
          <a:xfrm>
            <a:off x="48322" y="1676400"/>
            <a:ext cx="3047982" cy="2667000"/>
          </a:xfrm>
          <a:prstGeom prst="rect">
            <a:avLst/>
          </a:prstGeom>
        </p:spPr>
      </p:pic>
      <p:pic>
        <p:nvPicPr>
          <p:cNvPr id="2050" name="Picture 2" descr="Summer Santa, Christmas in July">
            <a:extLst>
              <a:ext uri="{FF2B5EF4-FFF2-40B4-BE49-F238E27FC236}">
                <a16:creationId xmlns:a16="http://schemas.microsoft.com/office/drawing/2014/main" id="{F4EF90FE-892C-269A-6F4A-BEE047948A76}"/>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3551644" y="0"/>
            <a:ext cx="8640355"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4E358D0D-5E89-3594-CF9C-938DE008E0D9}"/>
              </a:ext>
            </a:extLst>
          </p:cNvPr>
          <p:cNvGrpSpPr/>
          <p:nvPr/>
        </p:nvGrpSpPr>
        <p:grpSpPr>
          <a:xfrm>
            <a:off x="1828800" y="685800"/>
            <a:ext cx="4495800" cy="1676400"/>
            <a:chOff x="1676400" y="609600"/>
            <a:chExt cx="4495800" cy="1676400"/>
          </a:xfrm>
        </p:grpSpPr>
        <p:sp>
          <p:nvSpPr>
            <p:cNvPr id="8" name="Speech Bubble: Oval 7">
              <a:extLst>
                <a:ext uri="{FF2B5EF4-FFF2-40B4-BE49-F238E27FC236}">
                  <a16:creationId xmlns:a16="http://schemas.microsoft.com/office/drawing/2014/main" id="{5A34E8CF-F44B-AC60-59D8-8380627DB4B8}"/>
                </a:ext>
              </a:extLst>
            </p:cNvPr>
            <p:cNvSpPr/>
            <p:nvPr/>
          </p:nvSpPr>
          <p:spPr bwMode="auto">
            <a:xfrm>
              <a:off x="1676400" y="609600"/>
              <a:ext cx="4495800" cy="1676400"/>
            </a:xfrm>
            <a:prstGeom prst="wedgeEllipseCallout">
              <a:avLst>
                <a:gd name="adj1" fmla="val 72785"/>
                <a:gd name="adj2" fmla="val 63063"/>
              </a:avLst>
            </a:prstGeom>
            <a:solidFill>
              <a:schemeClr val="bg1"/>
            </a:solid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6" name="TextBox 5">
              <a:extLst>
                <a:ext uri="{FF2B5EF4-FFF2-40B4-BE49-F238E27FC236}">
                  <a16:creationId xmlns:a16="http://schemas.microsoft.com/office/drawing/2014/main" id="{BBF18236-94E3-583F-A3D1-D682AC743258}"/>
                </a:ext>
              </a:extLst>
            </p:cNvPr>
            <p:cNvSpPr txBox="1"/>
            <p:nvPr/>
          </p:nvSpPr>
          <p:spPr bwMode="auto">
            <a:xfrm>
              <a:off x="2131741" y="1001524"/>
              <a:ext cx="4038600"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sz="2600" b="1" kern="0" dirty="0">
                  <a:solidFill>
                    <a:srgbClr val="FF0000"/>
                  </a:solidFill>
                </a:rPr>
                <a:t>Annual </a:t>
              </a:r>
              <a:r>
                <a:rPr lang="en-US" sz="2600" b="1" kern="0" dirty="0" err="1">
                  <a:solidFill>
                    <a:srgbClr val="FF0000"/>
                  </a:solidFill>
                </a:rPr>
                <a:t>MRP</a:t>
              </a:r>
              <a:r>
                <a:rPr lang="en-US" sz="2600" b="1" kern="0" dirty="0">
                  <a:solidFill>
                    <a:srgbClr val="FF0000"/>
                  </a:solidFill>
                </a:rPr>
                <a:t> reports to Watershed in </a:t>
              </a:r>
              <a:r>
                <a:rPr lang="en-US" sz="2600" b="1" u="sng" kern="0" dirty="0">
                  <a:solidFill>
                    <a:srgbClr val="FF0000"/>
                  </a:solidFill>
                </a:rPr>
                <a:t>July</a:t>
              </a:r>
            </a:p>
          </p:txBody>
        </p:sp>
      </p:grpSp>
      <p:sp>
        <p:nvSpPr>
          <p:cNvPr id="14" name="TextBox 13">
            <a:extLst>
              <a:ext uri="{FF2B5EF4-FFF2-40B4-BE49-F238E27FC236}">
                <a16:creationId xmlns:a16="http://schemas.microsoft.com/office/drawing/2014/main" id="{C86A45F3-CEB8-79AB-0511-AD5F07261B4D}"/>
              </a:ext>
            </a:extLst>
          </p:cNvPr>
          <p:cNvSpPr txBox="1"/>
          <p:nvPr/>
        </p:nvSpPr>
        <p:spPr bwMode="auto">
          <a:xfrm>
            <a:off x="152400" y="5281735"/>
            <a:ext cx="6858000" cy="1477328"/>
          </a:xfrm>
          <a:prstGeom prst="rect">
            <a:avLst/>
          </a:prstGeom>
          <a:solidFill>
            <a:srgbClr val="FF0000"/>
          </a:solidFill>
          <a:ln>
            <a:noFill/>
          </a:ln>
          <a:effectLst/>
        </p:spPr>
        <p:txBody>
          <a:bodyPr vert="horz" wrap="square" lIns="91440" tIns="45720" rIns="91440" bIns="45720" numCol="1" rtlCol="0" anchor="t" anchorCtr="0" compatLnSpc="1">
            <a:prstTxWarp prst="textNoShape">
              <a:avLst/>
            </a:prstTxWarp>
            <a:spAutoFit/>
          </a:bodyPr>
          <a:lstStyle/>
          <a:p>
            <a:r>
              <a:rPr lang="en-US" b="1" kern="0" dirty="0">
                <a:solidFill>
                  <a:srgbClr val="FFFF00"/>
                </a:solidFill>
              </a:rPr>
              <a:t>Watersheds submits report to Water Board by </a:t>
            </a:r>
            <a:r>
              <a:rPr lang="en-US" b="1" u="sng" kern="0" dirty="0">
                <a:solidFill>
                  <a:srgbClr val="FFFF00"/>
                </a:solidFill>
              </a:rPr>
              <a:t>September 30.</a:t>
            </a:r>
          </a:p>
          <a:p>
            <a:r>
              <a:rPr lang="en-US" b="1" kern="0" dirty="0">
                <a:solidFill>
                  <a:srgbClr val="FFFF00"/>
                </a:solidFill>
              </a:rPr>
              <a:t>We </a:t>
            </a:r>
            <a:r>
              <a:rPr lang="en-US" b="1" u="sng" kern="0" dirty="0">
                <a:solidFill>
                  <a:srgbClr val="FFFF00"/>
                </a:solidFill>
              </a:rPr>
              <a:t>need early submittal to review, revise</a:t>
            </a:r>
            <a:r>
              <a:rPr lang="en-US" b="1" kern="0" dirty="0">
                <a:solidFill>
                  <a:srgbClr val="FFFF00"/>
                </a:solidFill>
              </a:rPr>
              <a:t>, etc.</a:t>
            </a:r>
          </a:p>
          <a:p>
            <a:r>
              <a:rPr lang="en-US" b="1" kern="0" dirty="0">
                <a:solidFill>
                  <a:srgbClr val="FFFF00"/>
                </a:solidFill>
              </a:rPr>
              <a:t>We are reporting for the whole City. </a:t>
            </a:r>
          </a:p>
          <a:p>
            <a:endParaRPr lang="en-US" b="1" kern="0" dirty="0">
              <a:solidFill>
                <a:srgbClr val="FFFF00"/>
              </a:solidFill>
            </a:endParaRPr>
          </a:p>
          <a:p>
            <a:r>
              <a:rPr lang="en-US" b="1" kern="0" dirty="0">
                <a:solidFill>
                  <a:srgbClr val="FFFF00"/>
                </a:solidFill>
              </a:rPr>
              <a:t>Easy and early collaboration is appreciated!</a:t>
            </a:r>
          </a:p>
        </p:txBody>
      </p:sp>
      <p:sp>
        <p:nvSpPr>
          <p:cNvPr id="2" name="TextBox 1">
            <a:extLst>
              <a:ext uri="{FF2B5EF4-FFF2-40B4-BE49-F238E27FC236}">
                <a16:creationId xmlns:a16="http://schemas.microsoft.com/office/drawing/2014/main" id="{3CC31B19-D429-5109-F534-5D239B76DDBB}"/>
              </a:ext>
            </a:extLst>
          </p:cNvPr>
          <p:cNvSpPr txBox="1"/>
          <p:nvPr/>
        </p:nvSpPr>
        <p:spPr bwMode="auto">
          <a:xfrm>
            <a:off x="0" y="164068"/>
            <a:ext cx="3533078" cy="369332"/>
          </a:xfrm>
          <a:prstGeom prst="rect">
            <a:avLst/>
          </a:prstGeom>
          <a:solidFill>
            <a:srgbClr val="000000"/>
          </a:solidFill>
          <a:ln>
            <a:noFill/>
          </a:ln>
          <a:effectLst/>
        </p:spPr>
        <p:txBody>
          <a:bodyPr vert="horz" wrap="square" lIns="91440" tIns="45720" rIns="91440" bIns="45720" numCol="1" rtlCol="0" anchor="t" anchorCtr="0" compatLnSpc="1">
            <a:prstTxWarp prst="textNoShape">
              <a:avLst/>
            </a:prstTxWarp>
            <a:spAutoFit/>
          </a:bodyPr>
          <a:lstStyle/>
          <a:p>
            <a:r>
              <a:rPr lang="en-US" b="1" kern="0" dirty="0">
                <a:solidFill>
                  <a:srgbClr val="FFFF00"/>
                </a:solidFill>
              </a:rPr>
              <a:t>When are annual reports due?</a:t>
            </a:r>
          </a:p>
        </p:txBody>
      </p:sp>
    </p:spTree>
    <p:extLst>
      <p:ext uri="{BB962C8B-B14F-4D97-AF65-F5344CB8AC3E}">
        <p14:creationId xmlns:p14="http://schemas.microsoft.com/office/powerpoint/2010/main" val="402236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C1C4ED5-95B9-A7FE-A8D6-6C8B32EC9524}"/>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98BD3122-834D-38E9-9F43-F721BC6F3754}"/>
              </a:ext>
            </a:extLst>
          </p:cNvPr>
          <p:cNvPicPr>
            <a:picLocks noChangeAspect="1"/>
          </p:cNvPicPr>
          <p:nvPr/>
        </p:nvPicPr>
        <p:blipFill>
          <a:blip r:embed="rId3" cstate="email">
            <a:extLst>
              <a:ext uri="{28A0092B-C50C-407E-A947-70E740481C1C}">
                <a14:useLocalDpi xmlns:a14="http://schemas.microsoft.com/office/drawing/2010/main" val="0"/>
              </a:ext>
            </a:extLst>
          </a:blip>
          <a:srcRect r="-580"/>
          <a:stretch/>
        </p:blipFill>
        <p:spPr>
          <a:xfrm>
            <a:off x="7506222" y="674225"/>
            <a:ext cx="4511887" cy="27385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Content Placeholder 4">
            <a:extLst>
              <a:ext uri="{FF2B5EF4-FFF2-40B4-BE49-F238E27FC236}">
                <a16:creationId xmlns:a16="http://schemas.microsoft.com/office/drawing/2014/main" id="{4910650B-3D60-10D8-F1F2-905D376223E5}"/>
              </a:ext>
            </a:extLst>
          </p:cNvPr>
          <p:cNvPicPr>
            <a:picLocks noGrp="1" noChangeAspect="1"/>
          </p:cNvPicPr>
          <p:nvPr>
            <p:ph idx="1"/>
          </p:nvPr>
        </p:nvPicPr>
        <p:blipFill rotWithShape="1">
          <a:blip r:embed="rId4" cstate="email">
            <a:extLst>
              <a:ext uri="{28A0092B-C50C-407E-A947-70E740481C1C}">
                <a14:useLocalDpi xmlns:a14="http://schemas.microsoft.com/office/drawing/2010/main" val="0"/>
              </a:ext>
            </a:extLst>
          </a:blip>
          <a:srcRect/>
          <a:stretch/>
        </p:blipFill>
        <p:spPr>
          <a:xfrm>
            <a:off x="7513939" y="3669175"/>
            <a:ext cx="4511886" cy="30502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a:extLst>
              <a:ext uri="{FF2B5EF4-FFF2-40B4-BE49-F238E27FC236}">
                <a16:creationId xmlns:a16="http://schemas.microsoft.com/office/drawing/2014/main" id="{4761B594-3F1D-9A30-0A20-886418CFB45F}"/>
              </a:ext>
            </a:extLst>
          </p:cNvPr>
          <p:cNvSpPr txBox="1"/>
          <p:nvPr/>
        </p:nvSpPr>
        <p:spPr>
          <a:xfrm>
            <a:off x="7541027" y="2988951"/>
            <a:ext cx="2356118" cy="461665"/>
          </a:xfrm>
          <a:prstGeom prst="rect">
            <a:avLst/>
          </a:prstGeom>
          <a:solidFill>
            <a:schemeClr val="bg1"/>
          </a:solidFill>
        </p:spPr>
        <p:txBody>
          <a:bodyPr wrap="square" rtlCol="0">
            <a:spAutoFit/>
          </a:bodyPr>
          <a:lstStyle/>
          <a:p>
            <a:r>
              <a:rPr lang="en-US" sz="2400" b="1" dirty="0">
                <a:latin typeface="Arial" panose="020B0604020202020204" pitchFamily="34" charset="0"/>
                <a:cs typeface="Arial" panose="020B0604020202020204" pitchFamily="34" charset="0"/>
              </a:rPr>
              <a:t>Tree Well Filter</a:t>
            </a:r>
          </a:p>
        </p:txBody>
      </p:sp>
      <p:pic>
        <p:nvPicPr>
          <p:cNvPr id="9" name="Picture 8">
            <a:extLst>
              <a:ext uri="{FF2B5EF4-FFF2-40B4-BE49-F238E27FC236}">
                <a16:creationId xmlns:a16="http://schemas.microsoft.com/office/drawing/2014/main" id="{1940CD67-54AA-DAEF-1DE2-B56ACB417592}"/>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p:blipFill>
        <p:spPr>
          <a:xfrm>
            <a:off x="2621358" y="3657600"/>
            <a:ext cx="4511887" cy="30502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DE189813-4901-2DC5-FCC2-649D14F9240B}"/>
              </a:ext>
            </a:extLst>
          </p:cNvPr>
          <p:cNvSpPr txBox="1"/>
          <p:nvPr/>
        </p:nvSpPr>
        <p:spPr>
          <a:xfrm>
            <a:off x="3924823" y="4343400"/>
            <a:ext cx="3022664" cy="461665"/>
          </a:xfrm>
          <a:prstGeom prst="rect">
            <a:avLst/>
          </a:prstGeom>
          <a:solidFill>
            <a:schemeClr val="bg1"/>
          </a:solidFill>
        </p:spPr>
        <p:txBody>
          <a:bodyPr wrap="square" rtlCol="0">
            <a:spAutoFit/>
          </a:bodyPr>
          <a:lstStyle/>
          <a:p>
            <a:r>
              <a:rPr lang="en-US" sz="2400" b="1" dirty="0">
                <a:latin typeface="Arial" panose="020B0604020202020204" pitchFamily="34" charset="0"/>
                <a:cs typeface="Arial" panose="020B0604020202020204" pitchFamily="34" charset="0"/>
              </a:rPr>
              <a:t>Pervious Pavement</a:t>
            </a:r>
          </a:p>
        </p:txBody>
      </p:sp>
      <p:sp>
        <p:nvSpPr>
          <p:cNvPr id="15" name="TextBox 14">
            <a:extLst>
              <a:ext uri="{FF2B5EF4-FFF2-40B4-BE49-F238E27FC236}">
                <a16:creationId xmlns:a16="http://schemas.microsoft.com/office/drawing/2014/main" id="{52310402-864B-8A45-F7BD-13A1616F06CE}"/>
              </a:ext>
            </a:extLst>
          </p:cNvPr>
          <p:cNvSpPr txBox="1"/>
          <p:nvPr/>
        </p:nvSpPr>
        <p:spPr>
          <a:xfrm>
            <a:off x="7582423" y="6243935"/>
            <a:ext cx="3526534" cy="461665"/>
          </a:xfrm>
          <a:prstGeom prst="rect">
            <a:avLst/>
          </a:prstGeom>
          <a:solidFill>
            <a:schemeClr val="bg1"/>
          </a:solidFill>
        </p:spPr>
        <p:txBody>
          <a:bodyPr wrap="square" rtlCol="0">
            <a:spAutoFit/>
          </a:bodyPr>
          <a:lstStyle/>
          <a:p>
            <a:r>
              <a:rPr lang="en-US" sz="2400" b="1" dirty="0">
                <a:latin typeface="Arial" panose="020B0604020202020204" pitchFamily="34" charset="0"/>
                <a:cs typeface="Arial" panose="020B0604020202020204" pitchFamily="34" charset="0"/>
              </a:rPr>
              <a:t>Flow-Through Planters</a:t>
            </a:r>
          </a:p>
        </p:txBody>
      </p:sp>
      <p:pic>
        <p:nvPicPr>
          <p:cNvPr id="8" name="Picture 7">
            <a:extLst>
              <a:ext uri="{FF2B5EF4-FFF2-40B4-BE49-F238E27FC236}">
                <a16:creationId xmlns:a16="http://schemas.microsoft.com/office/drawing/2014/main" id="{831BE976-7F3A-2330-1847-0502D3CB0DE1}"/>
              </a:ext>
            </a:extLst>
          </p:cNvPr>
          <p:cNvPicPr>
            <a:picLocks noChangeAspect="1"/>
          </p:cNvPicPr>
          <p:nvPr/>
        </p:nvPicPr>
        <p:blipFill>
          <a:blip r:embed="rId6" cstate="email">
            <a:extLst>
              <a:ext uri="{28A0092B-C50C-407E-A947-70E740481C1C}">
                <a14:useLocalDpi xmlns:a14="http://schemas.microsoft.com/office/drawing/2010/main" val="0"/>
              </a:ext>
            </a:extLst>
          </a:blip>
          <a:srcRect/>
          <a:stretch/>
        </p:blipFill>
        <p:spPr>
          <a:xfrm>
            <a:off x="2621359" y="685800"/>
            <a:ext cx="4511887" cy="27385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EB37C0EB-A76A-368B-3955-4154B8358C8F}"/>
              </a:ext>
            </a:extLst>
          </p:cNvPr>
          <p:cNvSpPr txBox="1"/>
          <p:nvPr/>
        </p:nvSpPr>
        <p:spPr>
          <a:xfrm>
            <a:off x="2624001" y="2988952"/>
            <a:ext cx="2037682" cy="461665"/>
          </a:xfrm>
          <a:prstGeom prst="rect">
            <a:avLst/>
          </a:prstGeom>
          <a:solidFill>
            <a:schemeClr val="bg1"/>
          </a:solidFill>
        </p:spPr>
        <p:txBody>
          <a:bodyPr wrap="square" rtlCol="0">
            <a:spAutoFit/>
          </a:bodyPr>
          <a:lstStyle/>
          <a:p>
            <a:r>
              <a:rPr lang="en-US" sz="2400" b="1" dirty="0">
                <a:latin typeface="Arial" panose="020B0604020202020204" pitchFamily="34" charset="0"/>
                <a:cs typeface="Arial" panose="020B0604020202020204" pitchFamily="34" charset="0"/>
              </a:rPr>
              <a:t>Bioretention</a:t>
            </a:r>
          </a:p>
        </p:txBody>
      </p:sp>
      <p:sp>
        <p:nvSpPr>
          <p:cNvPr id="6" name="Title 1">
            <a:extLst>
              <a:ext uri="{FF2B5EF4-FFF2-40B4-BE49-F238E27FC236}">
                <a16:creationId xmlns:a16="http://schemas.microsoft.com/office/drawing/2014/main" id="{F5B59163-4567-5E6D-10E1-2D6B124E6E57}"/>
              </a:ext>
            </a:extLst>
          </p:cNvPr>
          <p:cNvSpPr>
            <a:spLocks noGrp="1"/>
          </p:cNvSpPr>
          <p:nvPr>
            <p:ph type="title"/>
          </p:nvPr>
        </p:nvSpPr>
        <p:spPr>
          <a:xfrm>
            <a:off x="55895" y="76200"/>
            <a:ext cx="6074829" cy="533400"/>
          </a:xfrm>
        </p:spPr>
        <p:txBody>
          <a:bodyPr>
            <a:normAutofit fontScale="90000"/>
          </a:bodyPr>
          <a:lstStyle/>
          <a:p>
            <a:r>
              <a:rPr lang="en-US" sz="3600" dirty="0"/>
              <a:t>Common GSI Types</a:t>
            </a:r>
            <a:endParaRPr lang="en-US" dirty="0"/>
          </a:p>
        </p:txBody>
      </p:sp>
      <p:sp>
        <p:nvSpPr>
          <p:cNvPr id="2" name="Content Placeholder 4">
            <a:extLst>
              <a:ext uri="{FF2B5EF4-FFF2-40B4-BE49-F238E27FC236}">
                <a16:creationId xmlns:a16="http://schemas.microsoft.com/office/drawing/2014/main" id="{146EC23A-0544-87AD-BF13-5F78BAC19D1C}"/>
              </a:ext>
            </a:extLst>
          </p:cNvPr>
          <p:cNvSpPr txBox="1">
            <a:spLocks/>
          </p:cNvSpPr>
          <p:nvPr/>
        </p:nvSpPr>
        <p:spPr bwMode="auto">
          <a:xfrm>
            <a:off x="152400" y="914400"/>
            <a:ext cx="2286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bg1"/>
              </a:buClr>
              <a:buSzPct val="75000"/>
              <a:buFont typeface="Arial" panose="020B0604020202020204" pitchFamily="34" charset="0"/>
              <a:buChar char="•"/>
              <a:defRPr sz="2100">
                <a:solidFill>
                  <a:schemeClr val="bg1"/>
                </a:solidFill>
                <a:latin typeface="+mn-lt"/>
                <a:ea typeface="+mn-ea"/>
                <a:cs typeface="+mn-cs"/>
              </a:defRPr>
            </a:lvl1pPr>
            <a:lvl2pPr marL="557213" indent="-214313" algn="l" rtl="0" eaLnBrk="1" fontAlgn="base" hangingPunct="1">
              <a:spcBef>
                <a:spcPct val="20000"/>
              </a:spcBef>
              <a:spcAft>
                <a:spcPct val="0"/>
              </a:spcAft>
              <a:buClr>
                <a:schemeClr val="bg1"/>
              </a:buClr>
              <a:buSzPct val="90000"/>
              <a:buFont typeface="Arial" panose="020B0604020202020204" pitchFamily="34" charset="0"/>
              <a:buChar char="•"/>
              <a:defRPr sz="1800">
                <a:solidFill>
                  <a:schemeClr val="bg1"/>
                </a:solidFill>
                <a:latin typeface="+mn-lt"/>
              </a:defRPr>
            </a:lvl2pPr>
            <a:lvl3pPr marL="857250" indent="-171450" algn="l" rtl="0" eaLnBrk="1" fontAlgn="base" hangingPunct="1">
              <a:spcBef>
                <a:spcPct val="20000"/>
              </a:spcBef>
              <a:spcAft>
                <a:spcPct val="0"/>
              </a:spcAft>
              <a:buClr>
                <a:schemeClr val="bg1"/>
              </a:buClr>
              <a:buSzPct val="75000"/>
              <a:buFont typeface="Arial" panose="020B0604020202020204" pitchFamily="34" charset="0"/>
              <a:buChar char="•"/>
              <a:defRPr sz="1500">
                <a:solidFill>
                  <a:schemeClr val="bg1"/>
                </a:solidFill>
                <a:latin typeface="+mn-lt"/>
              </a:defRPr>
            </a:lvl3pPr>
            <a:lvl4pPr marL="1314450" indent="-285750" algn="l" rtl="0" eaLnBrk="1" fontAlgn="base" hangingPunct="1">
              <a:spcBef>
                <a:spcPct val="20000"/>
              </a:spcBef>
              <a:spcAft>
                <a:spcPct val="0"/>
              </a:spcAft>
              <a:buClr>
                <a:schemeClr val="bg1"/>
              </a:buClr>
              <a:buSzPct val="75000"/>
              <a:buFont typeface="Arial" panose="020B0604020202020204" pitchFamily="34" charset="0"/>
              <a:buChar char="•"/>
              <a:defRPr sz="1500">
                <a:solidFill>
                  <a:schemeClr val="bg1"/>
                </a:solidFill>
                <a:latin typeface="+mn-lt"/>
              </a:defRPr>
            </a:lvl4pPr>
            <a:lvl5pPr marL="1543050" indent="-171450" algn="l" rtl="0" eaLnBrk="1" fontAlgn="base" hangingPunct="1">
              <a:spcBef>
                <a:spcPct val="20000"/>
              </a:spcBef>
              <a:spcAft>
                <a:spcPct val="0"/>
              </a:spcAft>
              <a:buClr>
                <a:schemeClr val="bg1"/>
              </a:buClr>
              <a:buSzPct val="75000"/>
              <a:buFont typeface="Arial" panose="020B0604020202020204" pitchFamily="34" charset="0"/>
              <a:buChar char="•"/>
              <a:defRPr sz="1500">
                <a:solidFill>
                  <a:schemeClr val="bg1"/>
                </a:solidFill>
                <a:latin typeface="+mn-lt"/>
              </a:defRPr>
            </a:lvl5pPr>
            <a:lvl6pPr marL="1885950" indent="-17145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6pPr>
            <a:lvl7pPr marL="2228850" indent="-17145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7pPr>
            <a:lvl8pPr marL="2571750" indent="-17145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8pPr>
            <a:lvl9pPr marL="2914650" indent="-17145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9pPr>
          </a:lstStyle>
          <a:p>
            <a:pPr marL="0" indent="0">
              <a:buFont typeface="Arial" panose="020B0604020202020204" pitchFamily="34" charset="0"/>
              <a:buNone/>
            </a:pPr>
            <a:r>
              <a:rPr lang="en-US" sz="2400" kern="0" dirty="0"/>
              <a:t>What’s most common in Oakland?</a:t>
            </a:r>
          </a:p>
        </p:txBody>
      </p:sp>
      <p:sp>
        <p:nvSpPr>
          <p:cNvPr id="3" name="Content Placeholder 4">
            <a:extLst>
              <a:ext uri="{FF2B5EF4-FFF2-40B4-BE49-F238E27FC236}">
                <a16:creationId xmlns:a16="http://schemas.microsoft.com/office/drawing/2014/main" id="{7312741A-79C0-A404-DF24-1DE731E73755}"/>
              </a:ext>
            </a:extLst>
          </p:cNvPr>
          <p:cNvSpPr txBox="1">
            <a:spLocks/>
          </p:cNvSpPr>
          <p:nvPr/>
        </p:nvSpPr>
        <p:spPr bwMode="auto">
          <a:xfrm>
            <a:off x="131468" y="2362200"/>
            <a:ext cx="248988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bg1"/>
              </a:buClr>
              <a:buSzPct val="75000"/>
              <a:buFont typeface="Arial" panose="020B0604020202020204" pitchFamily="34" charset="0"/>
              <a:buChar char="•"/>
              <a:defRPr sz="2100">
                <a:solidFill>
                  <a:schemeClr val="bg1"/>
                </a:solidFill>
                <a:latin typeface="+mn-lt"/>
                <a:ea typeface="+mn-ea"/>
                <a:cs typeface="+mn-cs"/>
              </a:defRPr>
            </a:lvl1pPr>
            <a:lvl2pPr marL="557213" indent="-214313" algn="l" rtl="0" eaLnBrk="1" fontAlgn="base" hangingPunct="1">
              <a:spcBef>
                <a:spcPct val="20000"/>
              </a:spcBef>
              <a:spcAft>
                <a:spcPct val="0"/>
              </a:spcAft>
              <a:buClr>
                <a:schemeClr val="bg1"/>
              </a:buClr>
              <a:buSzPct val="90000"/>
              <a:buFont typeface="Arial" panose="020B0604020202020204" pitchFamily="34" charset="0"/>
              <a:buChar char="•"/>
              <a:defRPr sz="1800">
                <a:solidFill>
                  <a:schemeClr val="bg1"/>
                </a:solidFill>
                <a:latin typeface="+mn-lt"/>
              </a:defRPr>
            </a:lvl2pPr>
            <a:lvl3pPr marL="857250" indent="-171450" algn="l" rtl="0" eaLnBrk="1" fontAlgn="base" hangingPunct="1">
              <a:spcBef>
                <a:spcPct val="20000"/>
              </a:spcBef>
              <a:spcAft>
                <a:spcPct val="0"/>
              </a:spcAft>
              <a:buClr>
                <a:schemeClr val="bg1"/>
              </a:buClr>
              <a:buSzPct val="75000"/>
              <a:buFont typeface="Arial" panose="020B0604020202020204" pitchFamily="34" charset="0"/>
              <a:buChar char="•"/>
              <a:defRPr sz="1500">
                <a:solidFill>
                  <a:schemeClr val="bg1"/>
                </a:solidFill>
                <a:latin typeface="+mn-lt"/>
              </a:defRPr>
            </a:lvl3pPr>
            <a:lvl4pPr marL="1314450" indent="-285750" algn="l" rtl="0" eaLnBrk="1" fontAlgn="base" hangingPunct="1">
              <a:spcBef>
                <a:spcPct val="20000"/>
              </a:spcBef>
              <a:spcAft>
                <a:spcPct val="0"/>
              </a:spcAft>
              <a:buClr>
                <a:schemeClr val="bg1"/>
              </a:buClr>
              <a:buSzPct val="75000"/>
              <a:buFont typeface="Arial" panose="020B0604020202020204" pitchFamily="34" charset="0"/>
              <a:buChar char="•"/>
              <a:defRPr sz="1500">
                <a:solidFill>
                  <a:schemeClr val="bg1"/>
                </a:solidFill>
                <a:latin typeface="+mn-lt"/>
              </a:defRPr>
            </a:lvl4pPr>
            <a:lvl5pPr marL="1543050" indent="-171450" algn="l" rtl="0" eaLnBrk="1" fontAlgn="base" hangingPunct="1">
              <a:spcBef>
                <a:spcPct val="20000"/>
              </a:spcBef>
              <a:spcAft>
                <a:spcPct val="0"/>
              </a:spcAft>
              <a:buClr>
                <a:schemeClr val="bg1"/>
              </a:buClr>
              <a:buSzPct val="75000"/>
              <a:buFont typeface="Arial" panose="020B0604020202020204" pitchFamily="34" charset="0"/>
              <a:buChar char="•"/>
              <a:defRPr sz="1500">
                <a:solidFill>
                  <a:schemeClr val="bg1"/>
                </a:solidFill>
                <a:latin typeface="+mn-lt"/>
              </a:defRPr>
            </a:lvl5pPr>
            <a:lvl6pPr marL="1885950" indent="-17145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6pPr>
            <a:lvl7pPr marL="2228850" indent="-17145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7pPr>
            <a:lvl8pPr marL="2571750" indent="-17145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8pPr>
            <a:lvl9pPr marL="2914650" indent="-17145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9pPr>
          </a:lstStyle>
          <a:p>
            <a:pPr marL="0" indent="0">
              <a:buFont typeface="Arial" panose="020B0604020202020204" pitchFamily="34" charset="0"/>
              <a:buNone/>
            </a:pPr>
            <a:r>
              <a:rPr lang="en-US" sz="2400" kern="0" dirty="0">
                <a:solidFill>
                  <a:srgbClr val="FFFF00"/>
                </a:solidFill>
              </a:rPr>
              <a:t>Bioretention, </a:t>
            </a:r>
          </a:p>
          <a:p>
            <a:pPr marL="0" indent="0">
              <a:buFont typeface="Arial" panose="020B0604020202020204" pitchFamily="34" charset="0"/>
              <a:buNone/>
            </a:pPr>
            <a:r>
              <a:rPr lang="en-US" sz="2400" kern="0" dirty="0">
                <a:solidFill>
                  <a:srgbClr val="FFFF00"/>
                </a:solidFill>
              </a:rPr>
              <a:t>our focus today</a:t>
            </a:r>
            <a:r>
              <a:rPr lang="en-US" sz="2400" kern="0" dirty="0"/>
              <a:t>.</a:t>
            </a:r>
          </a:p>
        </p:txBody>
      </p:sp>
      <p:sp>
        <p:nvSpPr>
          <p:cNvPr id="4" name="Frame 3">
            <a:extLst>
              <a:ext uri="{FF2B5EF4-FFF2-40B4-BE49-F238E27FC236}">
                <a16:creationId xmlns:a16="http://schemas.microsoft.com/office/drawing/2014/main" id="{7B85EAF9-061A-3F89-ED10-C3D9C02C2AA2}"/>
              </a:ext>
            </a:extLst>
          </p:cNvPr>
          <p:cNvSpPr/>
          <p:nvPr/>
        </p:nvSpPr>
        <p:spPr bwMode="auto">
          <a:xfrm>
            <a:off x="2514600" y="552750"/>
            <a:ext cx="4694844" cy="3104850"/>
          </a:xfrm>
          <a:prstGeom prst="frame">
            <a:avLst>
              <a:gd name="adj1" fmla="val 6033"/>
            </a:avLst>
          </a:prstGeom>
          <a:solidFill>
            <a:srgbClr val="00B050"/>
          </a:solidFill>
          <a:ln w="9525" cap="flat" cmpd="sng" algn="ctr">
            <a:solidFill>
              <a:srgbClr val="FFFF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39262381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Bioretention Area </a:t>
            </a:r>
            <a:br>
              <a:rPr lang="en-US" dirty="0"/>
            </a:br>
            <a:endParaRPr lang="en-US" dirty="0">
              <a:solidFill>
                <a:schemeClr val="tx2">
                  <a:lumMod val="75000"/>
                </a:schemeClr>
              </a:solidFill>
            </a:endParaRPr>
          </a:p>
        </p:txBody>
      </p:sp>
      <p:sp>
        <p:nvSpPr>
          <p:cNvPr id="5" name="Content Placeholder 4"/>
          <p:cNvSpPr>
            <a:spLocks noGrp="1"/>
          </p:cNvSpPr>
          <p:nvPr>
            <p:ph idx="1"/>
          </p:nvPr>
        </p:nvSpPr>
        <p:spPr>
          <a:xfrm>
            <a:off x="685800" y="1066800"/>
            <a:ext cx="6342256" cy="1295400"/>
          </a:xfrm>
        </p:spPr>
        <p:txBody>
          <a:bodyPr/>
          <a:lstStyle/>
          <a:p>
            <a:pPr marL="0" indent="0">
              <a:buNone/>
            </a:pPr>
            <a:r>
              <a:rPr lang="en-US" sz="2400" dirty="0"/>
              <a:t>a shallow vegetated basin that “treats” runoff by detaining the water and removing pollutants as water passes through layers of mulch, bioretention soil, plant roots, and Class 2 drain rock before infiltrating to the storm drain system and/or groundwater</a:t>
            </a:r>
          </a:p>
        </p:txBody>
      </p:sp>
      <p:pic>
        <p:nvPicPr>
          <p:cNvPr id="6" name="Picture 5">
            <a:extLst>
              <a:ext uri="{FF2B5EF4-FFF2-40B4-BE49-F238E27FC236}">
                <a16:creationId xmlns:a16="http://schemas.microsoft.com/office/drawing/2014/main" id="{26890ACE-94DF-C8DF-80D2-2795A3B31BA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5400000">
            <a:off x="6170806" y="857250"/>
            <a:ext cx="6858000" cy="5143500"/>
          </a:xfrm>
          <a:prstGeom prst="rect">
            <a:avLst/>
          </a:prstGeom>
        </p:spPr>
      </p:pic>
    </p:spTree>
    <p:extLst>
      <p:ext uri="{BB962C8B-B14F-4D97-AF65-F5344CB8AC3E}">
        <p14:creationId xmlns:p14="http://schemas.microsoft.com/office/powerpoint/2010/main" val="3151722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277821"/>
            <a:ext cx="10972800" cy="465292"/>
          </a:xfrm>
        </p:spPr>
        <p:txBody>
          <a:bodyPr>
            <a:normAutofit fontScale="90000"/>
          </a:bodyPr>
          <a:lstStyle/>
          <a:p>
            <a:r>
              <a:rPr lang="en-US" dirty="0"/>
              <a:t>Bioretention – how it works</a:t>
            </a:r>
          </a:p>
        </p:txBody>
      </p:sp>
      <p:pic>
        <p:nvPicPr>
          <p:cNvPr id="7" name="Content Placeholder 6" descr="A screenshot of a cell phone&#10;&#10;Description automatically generated">
            <a:extLst>
              <a:ext uri="{FF2B5EF4-FFF2-40B4-BE49-F238E27FC236}">
                <a16:creationId xmlns:a16="http://schemas.microsoft.com/office/drawing/2014/main" id="{4C55978B-2DA3-4F1A-8B3A-7F11DEE3FEB5}"/>
              </a:ext>
            </a:extLst>
          </p:cNvPr>
          <p:cNvPicPr>
            <a:picLocks noGrp="1" noChangeAspect="1"/>
          </p:cNvPicPr>
          <p:nvPr>
            <p:ph idx="1"/>
          </p:nvPr>
        </p:nvPicPr>
        <p:blipFill rotWithShape="1">
          <a:blip r:embed="rId3" cstate="email">
            <a:extLst>
              <a:ext uri="{28A0092B-C50C-407E-A947-70E740481C1C}">
                <a14:useLocalDpi xmlns:a14="http://schemas.microsoft.com/office/drawing/2010/main" val="0"/>
              </a:ext>
            </a:extLst>
          </a:blip>
          <a:srcRect/>
          <a:stretch/>
        </p:blipFill>
        <p:spPr>
          <a:xfrm>
            <a:off x="637309" y="793721"/>
            <a:ext cx="10439400" cy="5872163"/>
          </a:xfrm>
        </p:spPr>
      </p:pic>
      <p:sp>
        <p:nvSpPr>
          <p:cNvPr id="8" name="Oval 7">
            <a:extLst>
              <a:ext uri="{FF2B5EF4-FFF2-40B4-BE49-F238E27FC236}">
                <a16:creationId xmlns:a16="http://schemas.microsoft.com/office/drawing/2014/main" id="{4591DCDE-6BF4-A5CF-B8C6-03CD1CE13538}"/>
              </a:ext>
            </a:extLst>
          </p:cNvPr>
          <p:cNvSpPr/>
          <p:nvPr/>
        </p:nvSpPr>
        <p:spPr bwMode="auto">
          <a:xfrm>
            <a:off x="3581400" y="4000038"/>
            <a:ext cx="1638300" cy="533400"/>
          </a:xfrm>
          <a:prstGeom prst="ellipse">
            <a:avLst/>
          </a:prstGeom>
          <a:noFill/>
          <a:ln w="38100" cap="flat" cmpd="sng" algn="ctr">
            <a:solidFill>
              <a:srgbClr val="FFFF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9" name="Oval 8">
            <a:extLst>
              <a:ext uri="{FF2B5EF4-FFF2-40B4-BE49-F238E27FC236}">
                <a16:creationId xmlns:a16="http://schemas.microsoft.com/office/drawing/2014/main" id="{1333556C-0A03-1065-C9E5-4D993213EFE3}"/>
              </a:ext>
            </a:extLst>
          </p:cNvPr>
          <p:cNvSpPr/>
          <p:nvPr/>
        </p:nvSpPr>
        <p:spPr bwMode="auto">
          <a:xfrm>
            <a:off x="5524499" y="4000038"/>
            <a:ext cx="838201" cy="564342"/>
          </a:xfrm>
          <a:prstGeom prst="ellipse">
            <a:avLst/>
          </a:prstGeom>
          <a:no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10" name="Oval 9">
            <a:extLst>
              <a:ext uri="{FF2B5EF4-FFF2-40B4-BE49-F238E27FC236}">
                <a16:creationId xmlns:a16="http://schemas.microsoft.com/office/drawing/2014/main" id="{240AEF4F-8648-95B8-884C-D6327C4E252A}"/>
              </a:ext>
            </a:extLst>
          </p:cNvPr>
          <p:cNvSpPr/>
          <p:nvPr/>
        </p:nvSpPr>
        <p:spPr bwMode="auto">
          <a:xfrm>
            <a:off x="7639050" y="4172989"/>
            <a:ext cx="2895600" cy="1752600"/>
          </a:xfrm>
          <a:prstGeom prst="ellipse">
            <a:avLst/>
          </a:prstGeom>
          <a:noFill/>
          <a:ln w="38100" cap="flat" cmpd="sng" algn="ctr">
            <a:solidFill>
              <a:srgbClr val="7030A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13" name="Oval 12">
            <a:extLst>
              <a:ext uri="{FF2B5EF4-FFF2-40B4-BE49-F238E27FC236}">
                <a16:creationId xmlns:a16="http://schemas.microsoft.com/office/drawing/2014/main" id="{2039C87F-A540-01F9-2B92-C17C3CA4F6E9}"/>
              </a:ext>
            </a:extLst>
          </p:cNvPr>
          <p:cNvSpPr/>
          <p:nvPr/>
        </p:nvSpPr>
        <p:spPr bwMode="auto">
          <a:xfrm>
            <a:off x="609600" y="4792980"/>
            <a:ext cx="1447801" cy="693420"/>
          </a:xfrm>
          <a:prstGeom prst="ellipse">
            <a:avLst/>
          </a:prstGeom>
          <a:noFill/>
          <a:ln w="38100" cap="flat" cmpd="sng" algn="ctr">
            <a:solidFill>
              <a:srgbClr val="00B0F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14" name="Oval 13">
            <a:extLst>
              <a:ext uri="{FF2B5EF4-FFF2-40B4-BE49-F238E27FC236}">
                <a16:creationId xmlns:a16="http://schemas.microsoft.com/office/drawing/2014/main" id="{435CB2E3-4BBE-BEE2-420A-C82A073DB442}"/>
              </a:ext>
            </a:extLst>
          </p:cNvPr>
          <p:cNvSpPr/>
          <p:nvPr/>
        </p:nvSpPr>
        <p:spPr bwMode="auto">
          <a:xfrm rot="378590">
            <a:off x="8077200" y="6125672"/>
            <a:ext cx="2019300" cy="434340"/>
          </a:xfrm>
          <a:prstGeom prst="ellipse">
            <a:avLst/>
          </a:prstGeom>
          <a:noFill/>
          <a:ln w="38100" cap="flat" cmpd="sng" algn="ctr">
            <a:solidFill>
              <a:srgbClr val="00B05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grpSp>
        <p:nvGrpSpPr>
          <p:cNvPr id="16" name="Group 15">
            <a:extLst>
              <a:ext uri="{FF2B5EF4-FFF2-40B4-BE49-F238E27FC236}">
                <a16:creationId xmlns:a16="http://schemas.microsoft.com/office/drawing/2014/main" id="{7EC03E4E-58F6-BC07-2D47-7E0430817752}"/>
              </a:ext>
            </a:extLst>
          </p:cNvPr>
          <p:cNvGrpSpPr/>
          <p:nvPr/>
        </p:nvGrpSpPr>
        <p:grpSpPr>
          <a:xfrm>
            <a:off x="914400" y="2514600"/>
            <a:ext cx="8294783" cy="1485438"/>
            <a:chOff x="914400" y="2514600"/>
            <a:chExt cx="8294783" cy="1485438"/>
          </a:xfrm>
        </p:grpSpPr>
        <p:sp>
          <p:nvSpPr>
            <p:cNvPr id="3" name="Oval 2">
              <a:extLst>
                <a:ext uri="{FF2B5EF4-FFF2-40B4-BE49-F238E27FC236}">
                  <a16:creationId xmlns:a16="http://schemas.microsoft.com/office/drawing/2014/main" id="{BC534DBC-F58B-DC2B-6BDA-EB85321542A7}"/>
                </a:ext>
              </a:extLst>
            </p:cNvPr>
            <p:cNvSpPr/>
            <p:nvPr/>
          </p:nvSpPr>
          <p:spPr bwMode="auto">
            <a:xfrm>
              <a:off x="1595774" y="3466638"/>
              <a:ext cx="808567" cy="533400"/>
            </a:xfrm>
            <a:prstGeom prst="ellipse">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5" name="Oval 4">
              <a:extLst>
                <a:ext uri="{FF2B5EF4-FFF2-40B4-BE49-F238E27FC236}">
                  <a16:creationId xmlns:a16="http://schemas.microsoft.com/office/drawing/2014/main" id="{A797CF01-FC8A-E586-DC9C-A37CE0B13587}"/>
                </a:ext>
              </a:extLst>
            </p:cNvPr>
            <p:cNvSpPr/>
            <p:nvPr/>
          </p:nvSpPr>
          <p:spPr bwMode="auto">
            <a:xfrm>
              <a:off x="8370983" y="2809567"/>
              <a:ext cx="838200" cy="681990"/>
            </a:xfrm>
            <a:prstGeom prst="ellipse">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6" name="Oval 5">
              <a:extLst>
                <a:ext uri="{FF2B5EF4-FFF2-40B4-BE49-F238E27FC236}">
                  <a16:creationId xmlns:a16="http://schemas.microsoft.com/office/drawing/2014/main" id="{217353DA-3BC1-1C24-AF22-78F05113C99E}"/>
                </a:ext>
              </a:extLst>
            </p:cNvPr>
            <p:cNvSpPr/>
            <p:nvPr/>
          </p:nvSpPr>
          <p:spPr bwMode="auto">
            <a:xfrm>
              <a:off x="5219700" y="2514600"/>
              <a:ext cx="838200" cy="762000"/>
            </a:xfrm>
            <a:prstGeom prst="ellipse">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11" name="TextBox 10">
              <a:extLst>
                <a:ext uri="{FF2B5EF4-FFF2-40B4-BE49-F238E27FC236}">
                  <a16:creationId xmlns:a16="http://schemas.microsoft.com/office/drawing/2014/main" id="{2329E4EB-59F6-23E9-41A0-0725DFFBF7C1}"/>
                </a:ext>
              </a:extLst>
            </p:cNvPr>
            <p:cNvSpPr txBox="1"/>
            <p:nvPr/>
          </p:nvSpPr>
          <p:spPr bwMode="auto">
            <a:xfrm>
              <a:off x="914400" y="3429000"/>
              <a:ext cx="808567" cy="373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kern="0" dirty="0">
                  <a:solidFill>
                    <a:srgbClr val="000000"/>
                  </a:solidFill>
                </a:rPr>
                <a:t>inflow</a:t>
              </a:r>
            </a:p>
          </p:txBody>
        </p:sp>
      </p:grpSp>
    </p:spTree>
    <p:extLst>
      <p:ext uri="{BB962C8B-B14F-4D97-AF65-F5344CB8AC3E}">
        <p14:creationId xmlns:p14="http://schemas.microsoft.com/office/powerpoint/2010/main" val="27132959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402EF6E-F49F-1188-B9A1-5C1C234EBB44}"/>
              </a:ext>
            </a:extLst>
          </p:cNvPr>
          <p:cNvSpPr>
            <a:spLocks noGrp="1"/>
          </p:cNvSpPr>
          <p:nvPr>
            <p:ph sz="half" idx="2"/>
          </p:nvPr>
        </p:nvSpPr>
        <p:spPr/>
        <p:txBody>
          <a:bodyPr/>
          <a:lstStyle/>
          <a:p>
            <a:endParaRPr lang="en-US"/>
          </a:p>
        </p:txBody>
      </p:sp>
      <p:pic>
        <p:nvPicPr>
          <p:cNvPr id="5" name="Picture 2" descr="Diagram showing a tree box filter">
            <a:extLst>
              <a:ext uri="{FF2B5EF4-FFF2-40B4-BE49-F238E27FC236}">
                <a16:creationId xmlns:a16="http://schemas.microsoft.com/office/drawing/2014/main" id="{791088B2-8DD1-C718-789D-EE9981251E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4353"/>
            <a:ext cx="7239001" cy="68823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1623349-5860-B0F4-F8D5-D90929288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9601"/>
            <a:ext cx="4998770" cy="4827580"/>
          </a:xfrm>
          <a:prstGeom prst="rect">
            <a:avLst/>
          </a:prstGeom>
        </p:spPr>
      </p:pic>
      <p:sp>
        <p:nvSpPr>
          <p:cNvPr id="9" name="TextBox 8">
            <a:extLst>
              <a:ext uri="{FF2B5EF4-FFF2-40B4-BE49-F238E27FC236}">
                <a16:creationId xmlns:a16="http://schemas.microsoft.com/office/drawing/2014/main" id="{A1B9137C-F74F-751A-AD40-22F749D9BD16}"/>
              </a:ext>
            </a:extLst>
          </p:cNvPr>
          <p:cNvSpPr txBox="1"/>
          <p:nvPr/>
        </p:nvSpPr>
        <p:spPr bwMode="auto">
          <a:xfrm>
            <a:off x="1219200" y="3505200"/>
            <a:ext cx="1066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sz="2400" b="1" kern="0" dirty="0">
                <a:ln>
                  <a:solidFill>
                    <a:sysClr val="windowText" lastClr="000000"/>
                  </a:solidFill>
                </a:ln>
                <a:solidFill>
                  <a:srgbClr val="FF0000"/>
                </a:solidFill>
              </a:rPr>
              <a:t>inflow</a:t>
            </a:r>
          </a:p>
        </p:txBody>
      </p:sp>
    </p:spTree>
    <p:extLst>
      <p:ext uri="{BB962C8B-B14F-4D97-AF65-F5344CB8AC3E}">
        <p14:creationId xmlns:p14="http://schemas.microsoft.com/office/powerpoint/2010/main" val="4935150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00E81D-D92F-45AF-E78E-1C9D19D1E3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401886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6D08280-3764-6436-7C79-B8F3213828F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9D187BF-F053-97A4-87F1-51ED18566C3D}"/>
              </a:ext>
            </a:extLst>
          </p:cNvPr>
          <p:cNvSpPr>
            <a:spLocks noGrp="1"/>
          </p:cNvSpPr>
          <p:nvPr>
            <p:ph type="title"/>
          </p:nvPr>
        </p:nvSpPr>
        <p:spPr>
          <a:xfrm>
            <a:off x="517236" y="371828"/>
            <a:ext cx="4267200" cy="583456"/>
          </a:xfrm>
        </p:spPr>
        <p:txBody>
          <a:bodyPr>
            <a:normAutofit fontScale="90000"/>
          </a:bodyPr>
          <a:lstStyle/>
          <a:p>
            <a:r>
              <a:rPr lang="en-US" dirty="0"/>
              <a:t>Bioretention </a:t>
            </a:r>
            <a:br>
              <a:rPr lang="en-US" dirty="0"/>
            </a:br>
            <a:r>
              <a:rPr lang="en-US" dirty="0"/>
              <a:t>Site Selection</a:t>
            </a:r>
          </a:p>
        </p:txBody>
      </p:sp>
      <p:sp>
        <p:nvSpPr>
          <p:cNvPr id="5" name="Content Placeholder 4">
            <a:extLst>
              <a:ext uri="{FF2B5EF4-FFF2-40B4-BE49-F238E27FC236}">
                <a16:creationId xmlns:a16="http://schemas.microsoft.com/office/drawing/2014/main" id="{0E2145B0-EFCE-E0BB-DA6C-2BDE5469E8EB}"/>
              </a:ext>
            </a:extLst>
          </p:cNvPr>
          <p:cNvSpPr>
            <a:spLocks noGrp="1"/>
          </p:cNvSpPr>
          <p:nvPr>
            <p:ph idx="1"/>
          </p:nvPr>
        </p:nvSpPr>
        <p:spPr>
          <a:xfrm>
            <a:off x="61919" y="1123950"/>
            <a:ext cx="4572000" cy="4610100"/>
          </a:xfrm>
        </p:spPr>
        <p:txBody>
          <a:bodyPr/>
          <a:lstStyle/>
          <a:p>
            <a:r>
              <a:rPr lang="en-US" dirty="0"/>
              <a:t>Generally suitable for small-scale drainage area (up to 2 acres)</a:t>
            </a:r>
          </a:p>
          <a:p>
            <a:endParaRPr lang="en-US" dirty="0"/>
          </a:p>
        </p:txBody>
      </p:sp>
      <p:sp>
        <p:nvSpPr>
          <p:cNvPr id="2" name="Content Placeholder 4">
            <a:extLst>
              <a:ext uri="{FF2B5EF4-FFF2-40B4-BE49-F238E27FC236}">
                <a16:creationId xmlns:a16="http://schemas.microsoft.com/office/drawing/2014/main" id="{639C87EE-DA89-9D79-616F-A459037248E7}"/>
              </a:ext>
            </a:extLst>
          </p:cNvPr>
          <p:cNvSpPr txBox="1">
            <a:spLocks/>
          </p:cNvSpPr>
          <p:nvPr/>
        </p:nvSpPr>
        <p:spPr bwMode="auto">
          <a:xfrm>
            <a:off x="61919" y="1990372"/>
            <a:ext cx="4722517"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bg1"/>
              </a:buClr>
              <a:buSzPct val="75000"/>
              <a:buFont typeface="Arial" panose="020B0604020202020204" pitchFamily="34" charset="0"/>
              <a:buChar char="•"/>
              <a:defRPr sz="2100">
                <a:solidFill>
                  <a:schemeClr val="bg1"/>
                </a:solidFill>
                <a:latin typeface="+mn-lt"/>
                <a:ea typeface="+mn-ea"/>
                <a:cs typeface="+mn-cs"/>
              </a:defRPr>
            </a:lvl1pPr>
            <a:lvl2pPr marL="557213" indent="-214313" algn="l" rtl="0" eaLnBrk="1" fontAlgn="base" hangingPunct="1">
              <a:spcBef>
                <a:spcPct val="20000"/>
              </a:spcBef>
              <a:spcAft>
                <a:spcPct val="0"/>
              </a:spcAft>
              <a:buClr>
                <a:schemeClr val="bg1"/>
              </a:buClr>
              <a:buSzPct val="90000"/>
              <a:buFont typeface="Arial" panose="020B0604020202020204" pitchFamily="34" charset="0"/>
              <a:buChar char="•"/>
              <a:defRPr sz="1800">
                <a:solidFill>
                  <a:schemeClr val="bg1"/>
                </a:solidFill>
                <a:latin typeface="+mn-lt"/>
              </a:defRPr>
            </a:lvl2pPr>
            <a:lvl3pPr marL="857250" indent="-171450" algn="l" rtl="0" eaLnBrk="1" fontAlgn="base" hangingPunct="1">
              <a:spcBef>
                <a:spcPct val="20000"/>
              </a:spcBef>
              <a:spcAft>
                <a:spcPct val="0"/>
              </a:spcAft>
              <a:buClr>
                <a:schemeClr val="bg1"/>
              </a:buClr>
              <a:buSzPct val="75000"/>
              <a:buFont typeface="Arial" panose="020B0604020202020204" pitchFamily="34" charset="0"/>
              <a:buChar char="•"/>
              <a:defRPr sz="1500">
                <a:solidFill>
                  <a:schemeClr val="bg1"/>
                </a:solidFill>
                <a:latin typeface="+mn-lt"/>
              </a:defRPr>
            </a:lvl3pPr>
            <a:lvl4pPr marL="1314450" indent="-285750" algn="l" rtl="0" eaLnBrk="1" fontAlgn="base" hangingPunct="1">
              <a:spcBef>
                <a:spcPct val="20000"/>
              </a:spcBef>
              <a:spcAft>
                <a:spcPct val="0"/>
              </a:spcAft>
              <a:buClr>
                <a:schemeClr val="bg1"/>
              </a:buClr>
              <a:buSzPct val="75000"/>
              <a:buFont typeface="Arial" panose="020B0604020202020204" pitchFamily="34" charset="0"/>
              <a:buChar char="•"/>
              <a:defRPr sz="1500">
                <a:solidFill>
                  <a:schemeClr val="bg1"/>
                </a:solidFill>
                <a:latin typeface="+mn-lt"/>
              </a:defRPr>
            </a:lvl4pPr>
            <a:lvl5pPr marL="1543050" indent="-171450" algn="l" rtl="0" eaLnBrk="1" fontAlgn="base" hangingPunct="1">
              <a:spcBef>
                <a:spcPct val="20000"/>
              </a:spcBef>
              <a:spcAft>
                <a:spcPct val="0"/>
              </a:spcAft>
              <a:buClr>
                <a:schemeClr val="bg1"/>
              </a:buClr>
              <a:buSzPct val="75000"/>
              <a:buFont typeface="Arial" panose="020B0604020202020204" pitchFamily="34" charset="0"/>
              <a:buChar char="•"/>
              <a:defRPr sz="1500">
                <a:solidFill>
                  <a:schemeClr val="bg1"/>
                </a:solidFill>
                <a:latin typeface="+mn-lt"/>
              </a:defRPr>
            </a:lvl5pPr>
            <a:lvl6pPr marL="1885950" indent="-17145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6pPr>
            <a:lvl7pPr marL="2228850" indent="-17145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7pPr>
            <a:lvl8pPr marL="2571750" indent="-17145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8pPr>
            <a:lvl9pPr marL="2914650" indent="-17145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9pPr>
          </a:lstStyle>
          <a:p>
            <a:r>
              <a:rPr lang="en-US" kern="0" dirty="0"/>
              <a:t>Must allow for setbacks from </a:t>
            </a:r>
            <a:br>
              <a:rPr lang="en-US" kern="0" dirty="0"/>
            </a:br>
            <a:r>
              <a:rPr lang="en-US" kern="0" dirty="0"/>
              <a:t>buildings and utilities</a:t>
            </a:r>
          </a:p>
          <a:p>
            <a:endParaRPr lang="en-US" kern="0" dirty="0">
              <a:solidFill>
                <a:srgbClr val="FFC000"/>
              </a:solidFill>
            </a:endParaRPr>
          </a:p>
          <a:p>
            <a:r>
              <a:rPr lang="en-US" kern="0" dirty="0">
                <a:solidFill>
                  <a:srgbClr val="FFC000"/>
                </a:solidFill>
              </a:rPr>
              <a:t>Not suitable for areas with steep slopes or other potential </a:t>
            </a:r>
            <a:br>
              <a:rPr lang="en-US" kern="0" dirty="0">
                <a:solidFill>
                  <a:srgbClr val="FFC000"/>
                </a:solidFill>
              </a:rPr>
            </a:br>
            <a:r>
              <a:rPr lang="en-US" kern="0" dirty="0">
                <a:solidFill>
                  <a:srgbClr val="FFC000"/>
                </a:solidFill>
              </a:rPr>
              <a:t>geotechnical hazards </a:t>
            </a:r>
          </a:p>
          <a:p>
            <a:pPr marL="300038" lvl="1" indent="0">
              <a:buNone/>
            </a:pPr>
            <a:r>
              <a:rPr lang="en-US" i="1" dirty="0">
                <a:solidFill>
                  <a:srgbClr val="FFFF00"/>
                </a:solidFill>
              </a:rPr>
              <a:t>*Though C.3 “Alternative Compliance” required for Regulated Projects</a:t>
            </a:r>
            <a:endParaRPr lang="en-US" i="1" kern="0" dirty="0">
              <a:solidFill>
                <a:srgbClr val="FFFF00"/>
              </a:solidFill>
            </a:endParaRPr>
          </a:p>
        </p:txBody>
      </p:sp>
      <p:pic>
        <p:nvPicPr>
          <p:cNvPr id="6" name="Picture 5" descr="A picture containing outdoor, ground, grass, sidewalk&#10;&#10;AI-generated content may be incorrect.">
            <a:extLst>
              <a:ext uri="{FF2B5EF4-FFF2-40B4-BE49-F238E27FC236}">
                <a16:creationId xmlns:a16="http://schemas.microsoft.com/office/drawing/2014/main" id="{5659A652-C0BA-DF4C-C50B-E31CD1DF2D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7719" y="304800"/>
            <a:ext cx="7634281" cy="5725711"/>
          </a:xfrm>
          <a:prstGeom prst="rect">
            <a:avLst/>
          </a:prstGeom>
        </p:spPr>
      </p:pic>
    </p:spTree>
    <p:extLst>
      <p:ext uri="{BB962C8B-B14F-4D97-AF65-F5344CB8AC3E}">
        <p14:creationId xmlns:p14="http://schemas.microsoft.com/office/powerpoint/2010/main" val="29459530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277821"/>
            <a:ext cx="10972800" cy="583456"/>
          </a:xfrm>
        </p:spPr>
        <p:txBody>
          <a:bodyPr>
            <a:normAutofit/>
          </a:bodyPr>
          <a:lstStyle/>
          <a:p>
            <a:r>
              <a:rPr lang="en-US" dirty="0"/>
              <a:t>Bioretention Site Selection</a:t>
            </a:r>
          </a:p>
        </p:txBody>
      </p:sp>
      <p:sp>
        <p:nvSpPr>
          <p:cNvPr id="2" name="Content Placeholder 4">
            <a:extLst>
              <a:ext uri="{FF2B5EF4-FFF2-40B4-BE49-F238E27FC236}">
                <a16:creationId xmlns:a16="http://schemas.microsoft.com/office/drawing/2014/main" id="{12CBF6D6-29EF-9F5F-9B2B-AE18467CD3EC}"/>
              </a:ext>
            </a:extLst>
          </p:cNvPr>
          <p:cNvSpPr txBox="1">
            <a:spLocks/>
          </p:cNvSpPr>
          <p:nvPr/>
        </p:nvSpPr>
        <p:spPr bwMode="auto">
          <a:xfrm>
            <a:off x="50800" y="868204"/>
            <a:ext cx="7188200" cy="50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bg1"/>
              </a:buClr>
              <a:buSzPct val="75000"/>
              <a:buFont typeface="Arial" panose="020B0604020202020204" pitchFamily="34" charset="0"/>
              <a:buChar char="•"/>
              <a:defRPr sz="2100">
                <a:solidFill>
                  <a:schemeClr val="bg1"/>
                </a:solidFill>
                <a:latin typeface="+mn-lt"/>
                <a:ea typeface="+mn-ea"/>
                <a:cs typeface="+mn-cs"/>
              </a:defRPr>
            </a:lvl1pPr>
            <a:lvl2pPr marL="557213" indent="-214313" algn="l" rtl="0" eaLnBrk="1" fontAlgn="base" hangingPunct="1">
              <a:spcBef>
                <a:spcPct val="20000"/>
              </a:spcBef>
              <a:spcAft>
                <a:spcPct val="0"/>
              </a:spcAft>
              <a:buClr>
                <a:schemeClr val="bg1"/>
              </a:buClr>
              <a:buSzPct val="90000"/>
              <a:buFont typeface="Arial" panose="020B0604020202020204" pitchFamily="34" charset="0"/>
              <a:buChar char="•"/>
              <a:defRPr sz="1800">
                <a:solidFill>
                  <a:schemeClr val="bg1"/>
                </a:solidFill>
                <a:latin typeface="+mn-lt"/>
              </a:defRPr>
            </a:lvl2pPr>
            <a:lvl3pPr marL="857250" indent="-171450" algn="l" rtl="0" eaLnBrk="1" fontAlgn="base" hangingPunct="1">
              <a:spcBef>
                <a:spcPct val="20000"/>
              </a:spcBef>
              <a:spcAft>
                <a:spcPct val="0"/>
              </a:spcAft>
              <a:buClr>
                <a:schemeClr val="bg1"/>
              </a:buClr>
              <a:buSzPct val="75000"/>
              <a:buFont typeface="Arial" panose="020B0604020202020204" pitchFamily="34" charset="0"/>
              <a:buChar char="•"/>
              <a:defRPr sz="1500">
                <a:solidFill>
                  <a:schemeClr val="bg1"/>
                </a:solidFill>
                <a:latin typeface="+mn-lt"/>
              </a:defRPr>
            </a:lvl3pPr>
            <a:lvl4pPr marL="1314450" indent="-285750" algn="l" rtl="0" eaLnBrk="1" fontAlgn="base" hangingPunct="1">
              <a:spcBef>
                <a:spcPct val="20000"/>
              </a:spcBef>
              <a:spcAft>
                <a:spcPct val="0"/>
              </a:spcAft>
              <a:buClr>
                <a:schemeClr val="bg1"/>
              </a:buClr>
              <a:buSzPct val="75000"/>
              <a:buFont typeface="Arial" panose="020B0604020202020204" pitchFamily="34" charset="0"/>
              <a:buChar char="•"/>
              <a:defRPr sz="1500">
                <a:solidFill>
                  <a:schemeClr val="bg1"/>
                </a:solidFill>
                <a:latin typeface="+mn-lt"/>
              </a:defRPr>
            </a:lvl4pPr>
            <a:lvl5pPr marL="1543050" indent="-171450" algn="l" rtl="0" eaLnBrk="1" fontAlgn="base" hangingPunct="1">
              <a:spcBef>
                <a:spcPct val="20000"/>
              </a:spcBef>
              <a:spcAft>
                <a:spcPct val="0"/>
              </a:spcAft>
              <a:buClr>
                <a:schemeClr val="bg1"/>
              </a:buClr>
              <a:buSzPct val="75000"/>
              <a:buFont typeface="Arial" panose="020B0604020202020204" pitchFamily="34" charset="0"/>
              <a:buChar char="•"/>
              <a:defRPr sz="1500">
                <a:solidFill>
                  <a:schemeClr val="bg1"/>
                </a:solidFill>
                <a:latin typeface="+mn-lt"/>
              </a:defRPr>
            </a:lvl5pPr>
            <a:lvl6pPr marL="1885950" indent="-17145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6pPr>
            <a:lvl7pPr marL="2228850" indent="-17145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7pPr>
            <a:lvl8pPr marL="2571750" indent="-17145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8pPr>
            <a:lvl9pPr marL="2914650" indent="-17145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9pPr>
          </a:lstStyle>
          <a:p>
            <a:pPr marL="0" indent="0">
              <a:buNone/>
            </a:pPr>
            <a:r>
              <a:rPr lang="en-US" kern="0" dirty="0">
                <a:solidFill>
                  <a:srgbClr val="FFFF00"/>
                </a:solidFill>
              </a:rPr>
              <a:t>What if there’s contaminated soils or high groundwater? </a:t>
            </a:r>
          </a:p>
          <a:p>
            <a:pPr marL="0" indent="0">
              <a:buFont typeface="Arial" panose="020B0604020202020204" pitchFamily="34" charset="0"/>
              <a:buNone/>
            </a:pPr>
            <a:endParaRPr lang="en-US" kern="0" dirty="0"/>
          </a:p>
          <a:p>
            <a:endParaRPr lang="en-US" kern="0" dirty="0"/>
          </a:p>
        </p:txBody>
      </p:sp>
      <p:grpSp>
        <p:nvGrpSpPr>
          <p:cNvPr id="9" name="Group 8">
            <a:extLst>
              <a:ext uri="{FF2B5EF4-FFF2-40B4-BE49-F238E27FC236}">
                <a16:creationId xmlns:a16="http://schemas.microsoft.com/office/drawing/2014/main" id="{A680DF70-5DCA-65B2-9802-34E88BB768BC}"/>
              </a:ext>
            </a:extLst>
          </p:cNvPr>
          <p:cNvGrpSpPr/>
          <p:nvPr/>
        </p:nvGrpSpPr>
        <p:grpSpPr>
          <a:xfrm>
            <a:off x="131618" y="1371600"/>
            <a:ext cx="5913582" cy="9000822"/>
            <a:chOff x="131618" y="1371600"/>
            <a:chExt cx="5913582" cy="9000822"/>
          </a:xfrm>
        </p:grpSpPr>
        <p:pic>
          <p:nvPicPr>
            <p:cNvPr id="6" name="Picture 5">
              <a:extLst>
                <a:ext uri="{FF2B5EF4-FFF2-40B4-BE49-F238E27FC236}">
                  <a16:creationId xmlns:a16="http://schemas.microsoft.com/office/drawing/2014/main" id="{26BE6A8F-6013-648B-0E3C-258F7BB30FA7}"/>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2400" y="1371600"/>
              <a:ext cx="5892800"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Content Placeholder 4">
              <a:extLst>
                <a:ext uri="{FF2B5EF4-FFF2-40B4-BE49-F238E27FC236}">
                  <a16:creationId xmlns:a16="http://schemas.microsoft.com/office/drawing/2014/main" id="{2704B0D3-D53F-5951-533D-8AC5A487262F}"/>
                </a:ext>
              </a:extLst>
            </p:cNvPr>
            <p:cNvSpPr txBox="1">
              <a:spLocks/>
            </p:cNvSpPr>
            <p:nvPr/>
          </p:nvSpPr>
          <p:spPr bwMode="auto">
            <a:xfrm>
              <a:off x="131618" y="5867400"/>
              <a:ext cx="4440382" cy="450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bg1"/>
                </a:buClr>
                <a:buSzPct val="75000"/>
                <a:buFont typeface="Arial" panose="020B0604020202020204" pitchFamily="34" charset="0"/>
                <a:buChar char="•"/>
                <a:defRPr sz="2100">
                  <a:solidFill>
                    <a:schemeClr val="bg1"/>
                  </a:solidFill>
                  <a:latin typeface="+mn-lt"/>
                  <a:ea typeface="+mn-ea"/>
                  <a:cs typeface="+mn-cs"/>
                </a:defRPr>
              </a:lvl1pPr>
              <a:lvl2pPr marL="557213" indent="-214313" algn="l" rtl="0" eaLnBrk="1" fontAlgn="base" hangingPunct="1">
                <a:spcBef>
                  <a:spcPct val="20000"/>
                </a:spcBef>
                <a:spcAft>
                  <a:spcPct val="0"/>
                </a:spcAft>
                <a:buClr>
                  <a:schemeClr val="bg1"/>
                </a:buClr>
                <a:buSzPct val="90000"/>
                <a:buFont typeface="Arial" panose="020B0604020202020204" pitchFamily="34" charset="0"/>
                <a:buChar char="•"/>
                <a:defRPr sz="1800">
                  <a:solidFill>
                    <a:schemeClr val="bg1"/>
                  </a:solidFill>
                  <a:latin typeface="+mn-lt"/>
                </a:defRPr>
              </a:lvl2pPr>
              <a:lvl3pPr marL="857250" indent="-171450" algn="l" rtl="0" eaLnBrk="1" fontAlgn="base" hangingPunct="1">
                <a:spcBef>
                  <a:spcPct val="20000"/>
                </a:spcBef>
                <a:spcAft>
                  <a:spcPct val="0"/>
                </a:spcAft>
                <a:buClr>
                  <a:schemeClr val="bg1"/>
                </a:buClr>
                <a:buSzPct val="75000"/>
                <a:buFont typeface="Arial" panose="020B0604020202020204" pitchFamily="34" charset="0"/>
                <a:buChar char="•"/>
                <a:defRPr sz="1500">
                  <a:solidFill>
                    <a:schemeClr val="bg1"/>
                  </a:solidFill>
                  <a:latin typeface="+mn-lt"/>
                </a:defRPr>
              </a:lvl3pPr>
              <a:lvl4pPr marL="1314450" indent="-285750" algn="l" rtl="0" eaLnBrk="1" fontAlgn="base" hangingPunct="1">
                <a:spcBef>
                  <a:spcPct val="20000"/>
                </a:spcBef>
                <a:spcAft>
                  <a:spcPct val="0"/>
                </a:spcAft>
                <a:buClr>
                  <a:schemeClr val="bg1"/>
                </a:buClr>
                <a:buSzPct val="75000"/>
                <a:buFont typeface="Arial" panose="020B0604020202020204" pitchFamily="34" charset="0"/>
                <a:buChar char="•"/>
                <a:defRPr sz="1500">
                  <a:solidFill>
                    <a:schemeClr val="bg1"/>
                  </a:solidFill>
                  <a:latin typeface="+mn-lt"/>
                </a:defRPr>
              </a:lvl4pPr>
              <a:lvl5pPr marL="1543050" indent="-171450" algn="l" rtl="0" eaLnBrk="1" fontAlgn="base" hangingPunct="1">
                <a:spcBef>
                  <a:spcPct val="20000"/>
                </a:spcBef>
                <a:spcAft>
                  <a:spcPct val="0"/>
                </a:spcAft>
                <a:buClr>
                  <a:schemeClr val="bg1"/>
                </a:buClr>
                <a:buSzPct val="75000"/>
                <a:buFont typeface="Arial" panose="020B0604020202020204" pitchFamily="34" charset="0"/>
                <a:buChar char="•"/>
                <a:defRPr sz="1500">
                  <a:solidFill>
                    <a:schemeClr val="bg1"/>
                  </a:solidFill>
                  <a:latin typeface="+mn-lt"/>
                </a:defRPr>
              </a:lvl5pPr>
              <a:lvl6pPr marL="1885950" indent="-17145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6pPr>
              <a:lvl7pPr marL="2228850" indent="-17145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7pPr>
              <a:lvl8pPr marL="2571750" indent="-17145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8pPr>
              <a:lvl9pPr marL="2914650" indent="-17145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9pPr>
            </a:lstStyle>
            <a:p>
              <a:pPr marL="0" indent="0">
                <a:buNone/>
              </a:pPr>
              <a:r>
                <a:rPr lang="en-US" kern="0" dirty="0"/>
                <a:t>In ground lined flow through planter</a:t>
              </a:r>
            </a:p>
            <a:p>
              <a:pPr marL="0" indent="0">
                <a:buFont typeface="Arial" panose="020B0604020202020204" pitchFamily="34" charset="0"/>
                <a:buNone/>
              </a:pPr>
              <a:endParaRPr lang="en-US" kern="0" dirty="0"/>
            </a:p>
            <a:p>
              <a:endParaRPr lang="en-US" kern="0" dirty="0"/>
            </a:p>
          </p:txBody>
        </p:sp>
      </p:grpSp>
      <p:grpSp>
        <p:nvGrpSpPr>
          <p:cNvPr id="11" name="Group 10">
            <a:extLst>
              <a:ext uri="{FF2B5EF4-FFF2-40B4-BE49-F238E27FC236}">
                <a16:creationId xmlns:a16="http://schemas.microsoft.com/office/drawing/2014/main" id="{9086561D-BF82-1B5F-379C-3DC11BE1C127}"/>
              </a:ext>
            </a:extLst>
          </p:cNvPr>
          <p:cNvGrpSpPr/>
          <p:nvPr/>
        </p:nvGrpSpPr>
        <p:grpSpPr>
          <a:xfrm>
            <a:off x="6146800" y="1371600"/>
            <a:ext cx="5892800" cy="5257800"/>
            <a:chOff x="6146800" y="1371600"/>
            <a:chExt cx="5892800" cy="5257800"/>
          </a:xfrm>
        </p:grpSpPr>
        <p:pic>
          <p:nvPicPr>
            <p:cNvPr id="3" name="Picture 2">
              <a:extLst>
                <a:ext uri="{FF2B5EF4-FFF2-40B4-BE49-F238E27FC236}">
                  <a16:creationId xmlns:a16="http://schemas.microsoft.com/office/drawing/2014/main" id="{5FB13169-7651-85DF-AC92-BECD06DF87D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146800" y="1371600"/>
              <a:ext cx="5892800" cy="4419600"/>
            </a:xfrm>
            <a:prstGeom prst="rect">
              <a:avLst/>
            </a:prstGeom>
          </p:spPr>
        </p:pic>
        <p:sp>
          <p:nvSpPr>
            <p:cNvPr id="8" name="Content Placeholder 4">
              <a:extLst>
                <a:ext uri="{FF2B5EF4-FFF2-40B4-BE49-F238E27FC236}">
                  <a16:creationId xmlns:a16="http://schemas.microsoft.com/office/drawing/2014/main" id="{BB375945-54B3-A008-E38E-41D339E5AC98}"/>
                </a:ext>
              </a:extLst>
            </p:cNvPr>
            <p:cNvSpPr txBox="1">
              <a:spLocks/>
            </p:cNvSpPr>
            <p:nvPr/>
          </p:nvSpPr>
          <p:spPr bwMode="auto">
            <a:xfrm>
              <a:off x="6146800" y="5867400"/>
              <a:ext cx="5435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bg1"/>
                </a:buClr>
                <a:buSzPct val="75000"/>
                <a:buFont typeface="Arial" panose="020B0604020202020204" pitchFamily="34" charset="0"/>
                <a:buChar char="•"/>
                <a:defRPr sz="2100">
                  <a:solidFill>
                    <a:schemeClr val="bg1"/>
                  </a:solidFill>
                  <a:latin typeface="+mn-lt"/>
                  <a:ea typeface="+mn-ea"/>
                  <a:cs typeface="+mn-cs"/>
                </a:defRPr>
              </a:lvl1pPr>
              <a:lvl2pPr marL="557213" indent="-214313" algn="l" rtl="0" eaLnBrk="1" fontAlgn="base" hangingPunct="1">
                <a:spcBef>
                  <a:spcPct val="20000"/>
                </a:spcBef>
                <a:spcAft>
                  <a:spcPct val="0"/>
                </a:spcAft>
                <a:buClr>
                  <a:schemeClr val="bg1"/>
                </a:buClr>
                <a:buSzPct val="90000"/>
                <a:buFont typeface="Arial" panose="020B0604020202020204" pitchFamily="34" charset="0"/>
                <a:buChar char="•"/>
                <a:defRPr sz="1800">
                  <a:solidFill>
                    <a:schemeClr val="bg1"/>
                  </a:solidFill>
                  <a:latin typeface="+mn-lt"/>
                </a:defRPr>
              </a:lvl2pPr>
              <a:lvl3pPr marL="857250" indent="-171450" algn="l" rtl="0" eaLnBrk="1" fontAlgn="base" hangingPunct="1">
                <a:spcBef>
                  <a:spcPct val="20000"/>
                </a:spcBef>
                <a:spcAft>
                  <a:spcPct val="0"/>
                </a:spcAft>
                <a:buClr>
                  <a:schemeClr val="bg1"/>
                </a:buClr>
                <a:buSzPct val="75000"/>
                <a:buFont typeface="Arial" panose="020B0604020202020204" pitchFamily="34" charset="0"/>
                <a:buChar char="•"/>
                <a:defRPr sz="1500">
                  <a:solidFill>
                    <a:schemeClr val="bg1"/>
                  </a:solidFill>
                  <a:latin typeface="+mn-lt"/>
                </a:defRPr>
              </a:lvl3pPr>
              <a:lvl4pPr marL="1314450" indent="-285750" algn="l" rtl="0" eaLnBrk="1" fontAlgn="base" hangingPunct="1">
                <a:spcBef>
                  <a:spcPct val="20000"/>
                </a:spcBef>
                <a:spcAft>
                  <a:spcPct val="0"/>
                </a:spcAft>
                <a:buClr>
                  <a:schemeClr val="bg1"/>
                </a:buClr>
                <a:buSzPct val="75000"/>
                <a:buFont typeface="Arial" panose="020B0604020202020204" pitchFamily="34" charset="0"/>
                <a:buChar char="•"/>
                <a:defRPr sz="1500">
                  <a:solidFill>
                    <a:schemeClr val="bg1"/>
                  </a:solidFill>
                  <a:latin typeface="+mn-lt"/>
                </a:defRPr>
              </a:lvl4pPr>
              <a:lvl5pPr marL="1543050" indent="-171450" algn="l" rtl="0" eaLnBrk="1" fontAlgn="base" hangingPunct="1">
                <a:spcBef>
                  <a:spcPct val="20000"/>
                </a:spcBef>
                <a:spcAft>
                  <a:spcPct val="0"/>
                </a:spcAft>
                <a:buClr>
                  <a:schemeClr val="bg1"/>
                </a:buClr>
                <a:buSzPct val="75000"/>
                <a:buFont typeface="Arial" panose="020B0604020202020204" pitchFamily="34" charset="0"/>
                <a:buChar char="•"/>
                <a:defRPr sz="1500">
                  <a:solidFill>
                    <a:schemeClr val="bg1"/>
                  </a:solidFill>
                  <a:latin typeface="+mn-lt"/>
                </a:defRPr>
              </a:lvl5pPr>
              <a:lvl6pPr marL="1885950" indent="-17145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6pPr>
              <a:lvl7pPr marL="2228850" indent="-17145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7pPr>
              <a:lvl8pPr marL="2571750" indent="-17145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8pPr>
              <a:lvl9pPr marL="2914650" indent="-17145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9pPr>
            </a:lstStyle>
            <a:p>
              <a:pPr marL="0" indent="0">
                <a:buNone/>
              </a:pPr>
              <a:r>
                <a:rPr lang="en-US" kern="0" dirty="0"/>
                <a:t>Flow-through planter treats roof runoff</a:t>
              </a:r>
            </a:p>
            <a:p>
              <a:pPr marL="0" indent="0">
                <a:buFont typeface="Arial" panose="020B0604020202020204" pitchFamily="34" charset="0"/>
                <a:buNone/>
              </a:pPr>
              <a:endParaRPr lang="en-US" kern="0" dirty="0"/>
            </a:p>
            <a:p>
              <a:endParaRPr lang="en-US" kern="0" dirty="0"/>
            </a:p>
          </p:txBody>
        </p:sp>
      </p:grpSp>
      <p:sp>
        <p:nvSpPr>
          <p:cNvPr id="5" name="Content Placeholder 4">
            <a:extLst>
              <a:ext uri="{FF2B5EF4-FFF2-40B4-BE49-F238E27FC236}">
                <a16:creationId xmlns:a16="http://schemas.microsoft.com/office/drawing/2014/main" id="{67964430-5316-7FC7-3389-201CDDD37E56}"/>
              </a:ext>
            </a:extLst>
          </p:cNvPr>
          <p:cNvSpPr txBox="1">
            <a:spLocks/>
          </p:cNvSpPr>
          <p:nvPr/>
        </p:nvSpPr>
        <p:spPr bwMode="auto">
          <a:xfrm>
            <a:off x="6911050" y="880597"/>
            <a:ext cx="5230150" cy="567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bg1"/>
              </a:buClr>
              <a:buSzPct val="75000"/>
              <a:buFont typeface="Arial" panose="020B0604020202020204" pitchFamily="34" charset="0"/>
              <a:buChar char="•"/>
              <a:defRPr sz="2100">
                <a:solidFill>
                  <a:schemeClr val="bg1"/>
                </a:solidFill>
                <a:latin typeface="+mn-lt"/>
                <a:ea typeface="+mn-ea"/>
                <a:cs typeface="+mn-cs"/>
              </a:defRPr>
            </a:lvl1pPr>
            <a:lvl2pPr marL="557213" indent="-214313" algn="l" rtl="0" eaLnBrk="1" fontAlgn="base" hangingPunct="1">
              <a:spcBef>
                <a:spcPct val="20000"/>
              </a:spcBef>
              <a:spcAft>
                <a:spcPct val="0"/>
              </a:spcAft>
              <a:buClr>
                <a:schemeClr val="bg1"/>
              </a:buClr>
              <a:buSzPct val="90000"/>
              <a:buFont typeface="Arial" panose="020B0604020202020204" pitchFamily="34" charset="0"/>
              <a:buChar char="•"/>
              <a:defRPr sz="1800">
                <a:solidFill>
                  <a:schemeClr val="bg1"/>
                </a:solidFill>
                <a:latin typeface="+mn-lt"/>
              </a:defRPr>
            </a:lvl2pPr>
            <a:lvl3pPr marL="857250" indent="-171450" algn="l" rtl="0" eaLnBrk="1" fontAlgn="base" hangingPunct="1">
              <a:spcBef>
                <a:spcPct val="20000"/>
              </a:spcBef>
              <a:spcAft>
                <a:spcPct val="0"/>
              </a:spcAft>
              <a:buClr>
                <a:schemeClr val="bg1"/>
              </a:buClr>
              <a:buSzPct val="75000"/>
              <a:buFont typeface="Arial" panose="020B0604020202020204" pitchFamily="34" charset="0"/>
              <a:buChar char="•"/>
              <a:defRPr sz="1500">
                <a:solidFill>
                  <a:schemeClr val="bg1"/>
                </a:solidFill>
                <a:latin typeface="+mn-lt"/>
              </a:defRPr>
            </a:lvl3pPr>
            <a:lvl4pPr marL="1314450" indent="-285750" algn="l" rtl="0" eaLnBrk="1" fontAlgn="base" hangingPunct="1">
              <a:spcBef>
                <a:spcPct val="20000"/>
              </a:spcBef>
              <a:spcAft>
                <a:spcPct val="0"/>
              </a:spcAft>
              <a:buClr>
                <a:schemeClr val="bg1"/>
              </a:buClr>
              <a:buSzPct val="75000"/>
              <a:buFont typeface="Arial" panose="020B0604020202020204" pitchFamily="34" charset="0"/>
              <a:buChar char="•"/>
              <a:defRPr sz="1500">
                <a:solidFill>
                  <a:schemeClr val="bg1"/>
                </a:solidFill>
                <a:latin typeface="+mn-lt"/>
              </a:defRPr>
            </a:lvl4pPr>
            <a:lvl5pPr marL="1543050" indent="-171450" algn="l" rtl="0" eaLnBrk="1" fontAlgn="base" hangingPunct="1">
              <a:spcBef>
                <a:spcPct val="20000"/>
              </a:spcBef>
              <a:spcAft>
                <a:spcPct val="0"/>
              </a:spcAft>
              <a:buClr>
                <a:schemeClr val="bg1"/>
              </a:buClr>
              <a:buSzPct val="75000"/>
              <a:buFont typeface="Arial" panose="020B0604020202020204" pitchFamily="34" charset="0"/>
              <a:buChar char="•"/>
              <a:defRPr sz="1500">
                <a:solidFill>
                  <a:schemeClr val="bg1"/>
                </a:solidFill>
                <a:latin typeface="+mn-lt"/>
              </a:defRPr>
            </a:lvl5pPr>
            <a:lvl6pPr marL="1885950" indent="-17145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6pPr>
            <a:lvl7pPr marL="2228850" indent="-17145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7pPr>
            <a:lvl8pPr marL="2571750" indent="-17145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8pPr>
            <a:lvl9pPr marL="2914650" indent="-17145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9pPr>
          </a:lstStyle>
          <a:p>
            <a:pPr marL="0" indent="0">
              <a:buNone/>
            </a:pPr>
            <a:r>
              <a:rPr lang="en-US" kern="0" dirty="0">
                <a:solidFill>
                  <a:srgbClr val="FFFF00"/>
                </a:solidFill>
              </a:rPr>
              <a:t>Use </a:t>
            </a:r>
            <a:r>
              <a:rPr lang="en-US" b="1" u="sng" kern="0" dirty="0">
                <a:solidFill>
                  <a:srgbClr val="FFFF00"/>
                </a:solidFill>
              </a:rPr>
              <a:t>concrete bottomed lined systems</a:t>
            </a:r>
            <a:r>
              <a:rPr lang="en-US" kern="0" dirty="0">
                <a:solidFill>
                  <a:srgbClr val="FFFF00"/>
                </a:solidFill>
              </a:rPr>
              <a:t> </a:t>
            </a:r>
          </a:p>
          <a:p>
            <a:pPr marL="0" indent="0">
              <a:buFont typeface="Arial" panose="020B0604020202020204" pitchFamily="34" charset="0"/>
              <a:buNone/>
            </a:pPr>
            <a:endParaRPr lang="en-US" kern="0" dirty="0"/>
          </a:p>
          <a:p>
            <a:endParaRPr lang="en-US" kern="0" dirty="0"/>
          </a:p>
        </p:txBody>
      </p:sp>
    </p:spTree>
    <p:extLst>
      <p:ext uri="{BB962C8B-B14F-4D97-AF65-F5344CB8AC3E}">
        <p14:creationId xmlns:p14="http://schemas.microsoft.com/office/powerpoint/2010/main" val="2598236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A0612A9-E5C9-17A9-261E-DBAFB9451922}"/>
              </a:ext>
            </a:extLst>
          </p:cNvPr>
          <p:cNvSpPr txBox="1"/>
          <p:nvPr/>
        </p:nvSpPr>
        <p:spPr bwMode="auto">
          <a:xfrm>
            <a:off x="76200" y="1295400"/>
            <a:ext cx="120396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514350" indent="-514350">
              <a:buFont typeface="+mj-lt"/>
              <a:buAutoNum type="arabicPeriod"/>
            </a:pPr>
            <a:r>
              <a:rPr lang="en-US" sz="2800" dirty="0">
                <a:solidFill>
                  <a:schemeClr val="bg1"/>
                </a:solidFill>
                <a:latin typeface="+mn-lt"/>
              </a:rPr>
              <a:t>H</a:t>
            </a:r>
            <a:r>
              <a:rPr lang="en-US" sz="2800" kern="1200" dirty="0">
                <a:solidFill>
                  <a:schemeClr val="bg1"/>
                </a:solidFill>
                <a:effectLst/>
                <a:latin typeface="+mn-lt"/>
                <a:ea typeface="+mn-ea"/>
                <a:cs typeface="+mn-cs"/>
              </a:rPr>
              <a:t>igh-level overview of GSI – what it is, why it’s used, and how it works</a:t>
            </a:r>
          </a:p>
          <a:p>
            <a:pPr marL="514350" indent="-514350">
              <a:buFont typeface="+mj-lt"/>
              <a:buAutoNum type="arabicPeriod"/>
            </a:pPr>
            <a:r>
              <a:rPr lang="en-US" sz="2800" kern="1200" dirty="0">
                <a:solidFill>
                  <a:schemeClr val="bg1"/>
                </a:solidFill>
                <a:effectLst/>
                <a:latin typeface="+mn-lt"/>
                <a:ea typeface="+mn-ea"/>
                <a:cs typeface="+mn-cs"/>
              </a:rPr>
              <a:t>Know your responsibilities under our stormwater permit (MRP)</a:t>
            </a:r>
          </a:p>
          <a:p>
            <a:pPr marL="514350" indent="-514350">
              <a:buFont typeface="+mj-lt"/>
              <a:buAutoNum type="arabicPeriod"/>
            </a:pPr>
            <a:r>
              <a:rPr lang="en-US" sz="2800" kern="1200" dirty="0">
                <a:solidFill>
                  <a:schemeClr val="bg1"/>
                </a:solidFill>
                <a:effectLst/>
                <a:latin typeface="+mn-lt"/>
                <a:ea typeface="+mn-ea"/>
                <a:cs typeface="+mn-cs"/>
              </a:rPr>
              <a:t>Overview of informational resources on  </a:t>
            </a:r>
            <a:r>
              <a:rPr lang="en-US" sz="2800" u="sng" kern="1200" dirty="0">
                <a:solidFill>
                  <a:schemeClr val="bg1"/>
                </a:solidFill>
                <a:effectLst/>
                <a:latin typeface="+mn-lt"/>
                <a:ea typeface="+mn-ea"/>
                <a:cs typeface="+mn-cs"/>
              </a:rPr>
              <a:t>O</a:t>
            </a:r>
            <a:r>
              <a:rPr lang="en-US" sz="2800" u="sng" dirty="0">
                <a:solidFill>
                  <a:schemeClr val="bg1"/>
                </a:solidFill>
                <a:latin typeface="+mn-lt"/>
              </a:rPr>
              <a:t>akland’s GSI webpage</a:t>
            </a:r>
            <a:endParaRPr lang="en-US" sz="2800" kern="1200" dirty="0">
              <a:solidFill>
                <a:schemeClr val="bg1"/>
              </a:solidFill>
              <a:effectLst/>
              <a:latin typeface="+mn-lt"/>
              <a:ea typeface="+mn-ea"/>
              <a:cs typeface="+mn-cs"/>
            </a:endParaRPr>
          </a:p>
          <a:p>
            <a:pPr marL="514350" indent="-514350">
              <a:buFont typeface="+mj-lt"/>
              <a:buAutoNum type="arabicPeriod"/>
            </a:pPr>
            <a:r>
              <a:rPr lang="en-US" sz="2800" kern="1200" dirty="0">
                <a:solidFill>
                  <a:schemeClr val="bg1"/>
                </a:solidFill>
                <a:effectLst/>
                <a:latin typeface="+mn-lt"/>
                <a:ea typeface="+mn-ea"/>
                <a:cs typeface="+mn-cs"/>
              </a:rPr>
              <a:t>?Do I need GSI for my project?</a:t>
            </a:r>
          </a:p>
          <a:p>
            <a:pPr marL="514350" indent="-514350">
              <a:buFont typeface="+mj-lt"/>
              <a:buAutoNum type="arabicPeriod"/>
            </a:pPr>
            <a:r>
              <a:rPr lang="en-US" sz="2800" kern="1200" dirty="0">
                <a:solidFill>
                  <a:schemeClr val="bg1"/>
                </a:solidFill>
                <a:effectLst/>
                <a:latin typeface="+mn-lt"/>
                <a:ea typeface="+mn-ea"/>
                <a:cs typeface="+mn-cs"/>
              </a:rPr>
              <a:t>Reporting resources and tips for an enjoyable summer</a:t>
            </a:r>
          </a:p>
        </p:txBody>
      </p:sp>
      <p:sp>
        <p:nvSpPr>
          <p:cNvPr id="7" name="TextBox 6">
            <a:extLst>
              <a:ext uri="{FF2B5EF4-FFF2-40B4-BE49-F238E27FC236}">
                <a16:creationId xmlns:a16="http://schemas.microsoft.com/office/drawing/2014/main" id="{BF86EF98-FA07-D143-5D8D-45D648AFF0C9}"/>
              </a:ext>
            </a:extLst>
          </p:cNvPr>
          <p:cNvSpPr txBox="1"/>
          <p:nvPr/>
        </p:nvSpPr>
        <p:spPr bwMode="auto">
          <a:xfrm>
            <a:off x="381000" y="457200"/>
            <a:ext cx="8534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sz="4000" kern="0" dirty="0">
                <a:solidFill>
                  <a:schemeClr val="bg1"/>
                </a:solidFill>
              </a:rPr>
              <a:t>Today’s Learning Goals</a:t>
            </a:r>
          </a:p>
        </p:txBody>
      </p:sp>
      <p:sp>
        <p:nvSpPr>
          <p:cNvPr id="8" name="TextBox 7">
            <a:extLst>
              <a:ext uri="{FF2B5EF4-FFF2-40B4-BE49-F238E27FC236}">
                <a16:creationId xmlns:a16="http://schemas.microsoft.com/office/drawing/2014/main" id="{2223D1FE-489A-B101-69D0-38AA0FF5D036}"/>
              </a:ext>
            </a:extLst>
          </p:cNvPr>
          <p:cNvSpPr txBox="1"/>
          <p:nvPr/>
        </p:nvSpPr>
        <p:spPr bwMode="auto">
          <a:xfrm>
            <a:off x="304800" y="3886200"/>
            <a:ext cx="8534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sz="4000" kern="0" dirty="0">
                <a:solidFill>
                  <a:schemeClr val="bg1"/>
                </a:solidFill>
              </a:rPr>
              <a:t>Future Learning Goals</a:t>
            </a:r>
          </a:p>
        </p:txBody>
      </p:sp>
      <p:sp>
        <p:nvSpPr>
          <p:cNvPr id="9" name="TextBox 8">
            <a:extLst>
              <a:ext uri="{FF2B5EF4-FFF2-40B4-BE49-F238E27FC236}">
                <a16:creationId xmlns:a16="http://schemas.microsoft.com/office/drawing/2014/main" id="{3AE3D433-0055-2C7F-CB21-D93240144623}"/>
              </a:ext>
            </a:extLst>
          </p:cNvPr>
          <p:cNvSpPr txBox="1"/>
          <p:nvPr/>
        </p:nvSpPr>
        <p:spPr bwMode="auto">
          <a:xfrm>
            <a:off x="152400" y="4505980"/>
            <a:ext cx="120396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514350" indent="-514350">
              <a:buFont typeface="+mj-lt"/>
              <a:buAutoNum type="arabicPeriod"/>
            </a:pPr>
            <a:r>
              <a:rPr lang="en-US" sz="2800" dirty="0">
                <a:solidFill>
                  <a:schemeClr val="bg1"/>
                </a:solidFill>
                <a:latin typeface="+mn-lt"/>
              </a:rPr>
              <a:t>Maintenance overview and practicum</a:t>
            </a:r>
          </a:p>
          <a:p>
            <a:pPr marL="514350" indent="-514350">
              <a:buFont typeface="+mj-lt"/>
              <a:buAutoNum type="arabicPeriod"/>
            </a:pPr>
            <a:r>
              <a:rPr lang="en-US" sz="2800" kern="1200" dirty="0">
                <a:solidFill>
                  <a:schemeClr val="bg1"/>
                </a:solidFill>
                <a:effectLst/>
                <a:latin typeface="+mn-lt"/>
                <a:ea typeface="+mn-ea"/>
                <a:cs typeface="+mn-cs"/>
              </a:rPr>
              <a:t>Additional program developments, regulation updates, etc. as needed</a:t>
            </a:r>
          </a:p>
        </p:txBody>
      </p:sp>
    </p:spTree>
    <p:extLst>
      <p:ext uri="{BB962C8B-B14F-4D97-AF65-F5344CB8AC3E}">
        <p14:creationId xmlns:p14="http://schemas.microsoft.com/office/powerpoint/2010/main" val="95801431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DAD50BA-4E6C-5E9E-9306-1A81435D105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5C9FDC3-82F2-9208-ECC8-6F3555E397D1}"/>
              </a:ext>
            </a:extLst>
          </p:cNvPr>
          <p:cNvSpPr>
            <a:spLocks noGrp="1"/>
          </p:cNvSpPr>
          <p:nvPr>
            <p:ph type="title"/>
          </p:nvPr>
        </p:nvSpPr>
        <p:spPr>
          <a:xfrm>
            <a:off x="304800" y="483344"/>
            <a:ext cx="2743200" cy="583456"/>
          </a:xfrm>
        </p:spPr>
        <p:txBody>
          <a:bodyPr>
            <a:normAutofit fontScale="90000"/>
          </a:bodyPr>
          <a:lstStyle/>
          <a:p>
            <a:r>
              <a:rPr lang="en-US" dirty="0"/>
              <a:t>Example GSI Drainage Area</a:t>
            </a:r>
          </a:p>
        </p:txBody>
      </p:sp>
      <p:pic>
        <p:nvPicPr>
          <p:cNvPr id="7" name="Picture 6">
            <a:extLst>
              <a:ext uri="{FF2B5EF4-FFF2-40B4-BE49-F238E27FC236}">
                <a16:creationId xmlns:a16="http://schemas.microsoft.com/office/drawing/2014/main" id="{DDBB5F9E-6187-772F-33CC-E6B958D7732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276600" y="12700"/>
            <a:ext cx="8915400" cy="6851650"/>
          </a:xfrm>
          <a:prstGeom prst="rect">
            <a:avLst/>
          </a:prstGeom>
        </p:spPr>
      </p:pic>
      <p:sp>
        <p:nvSpPr>
          <p:cNvPr id="2" name="Title 3">
            <a:extLst>
              <a:ext uri="{FF2B5EF4-FFF2-40B4-BE49-F238E27FC236}">
                <a16:creationId xmlns:a16="http://schemas.microsoft.com/office/drawing/2014/main" id="{8CCA4297-293B-1D5F-90F4-EAA17F95AF9B}"/>
              </a:ext>
            </a:extLst>
          </p:cNvPr>
          <p:cNvSpPr txBox="1">
            <a:spLocks/>
          </p:cNvSpPr>
          <p:nvPr/>
        </p:nvSpPr>
        <p:spPr bwMode="auto">
          <a:xfrm>
            <a:off x="98502" y="4495800"/>
            <a:ext cx="3200400" cy="583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rtl="0" eaLnBrk="1" fontAlgn="base" hangingPunct="1">
              <a:spcBef>
                <a:spcPct val="0"/>
              </a:spcBef>
              <a:spcAft>
                <a:spcPct val="0"/>
              </a:spcAft>
              <a:defRPr sz="2700" b="1" kern="1200" spc="75" baseline="0">
                <a:solidFill>
                  <a:schemeClr val="bg1"/>
                </a:solidFill>
                <a:latin typeface="+mj-lt"/>
                <a:ea typeface="+mj-ea"/>
                <a:cs typeface="+mj-cs"/>
              </a:defRPr>
            </a:lvl1pPr>
            <a:lvl2pPr algn="l" rtl="0" eaLnBrk="1" fontAlgn="base" hangingPunct="1">
              <a:spcBef>
                <a:spcPct val="0"/>
              </a:spcBef>
              <a:spcAft>
                <a:spcPct val="0"/>
              </a:spcAft>
              <a:defRPr sz="3000" b="1">
                <a:solidFill>
                  <a:srgbClr val="000080"/>
                </a:solidFill>
                <a:latin typeface="Arial" pitchFamily="34" charset="0"/>
              </a:defRPr>
            </a:lvl2pPr>
            <a:lvl3pPr algn="l" rtl="0" eaLnBrk="1" fontAlgn="base" hangingPunct="1">
              <a:spcBef>
                <a:spcPct val="0"/>
              </a:spcBef>
              <a:spcAft>
                <a:spcPct val="0"/>
              </a:spcAft>
              <a:defRPr sz="3000" b="1">
                <a:solidFill>
                  <a:srgbClr val="000080"/>
                </a:solidFill>
                <a:latin typeface="Arial" pitchFamily="34" charset="0"/>
              </a:defRPr>
            </a:lvl3pPr>
            <a:lvl4pPr algn="l" rtl="0" eaLnBrk="1" fontAlgn="base" hangingPunct="1">
              <a:spcBef>
                <a:spcPct val="0"/>
              </a:spcBef>
              <a:spcAft>
                <a:spcPct val="0"/>
              </a:spcAft>
              <a:defRPr sz="3000" b="1">
                <a:solidFill>
                  <a:srgbClr val="000080"/>
                </a:solidFill>
                <a:latin typeface="Arial" pitchFamily="34" charset="0"/>
              </a:defRPr>
            </a:lvl4pPr>
            <a:lvl5pPr algn="l" rtl="0" eaLnBrk="1" fontAlgn="base" hangingPunct="1">
              <a:spcBef>
                <a:spcPct val="0"/>
              </a:spcBef>
              <a:spcAft>
                <a:spcPct val="0"/>
              </a:spcAft>
              <a:defRPr sz="3000" b="1">
                <a:solidFill>
                  <a:srgbClr val="000080"/>
                </a:solidFill>
                <a:latin typeface="Arial" pitchFamily="34" charset="0"/>
              </a:defRPr>
            </a:lvl5pPr>
            <a:lvl6pPr marL="342900" algn="l" rtl="0" eaLnBrk="1" fontAlgn="base" hangingPunct="1">
              <a:spcBef>
                <a:spcPct val="0"/>
              </a:spcBef>
              <a:spcAft>
                <a:spcPct val="0"/>
              </a:spcAft>
              <a:defRPr sz="3000" b="1">
                <a:solidFill>
                  <a:srgbClr val="000080"/>
                </a:solidFill>
                <a:latin typeface="Arial" pitchFamily="34" charset="0"/>
              </a:defRPr>
            </a:lvl6pPr>
            <a:lvl7pPr marL="685800" algn="l" rtl="0" eaLnBrk="1" fontAlgn="base" hangingPunct="1">
              <a:spcBef>
                <a:spcPct val="0"/>
              </a:spcBef>
              <a:spcAft>
                <a:spcPct val="0"/>
              </a:spcAft>
              <a:defRPr sz="3000" b="1">
                <a:solidFill>
                  <a:srgbClr val="000080"/>
                </a:solidFill>
                <a:latin typeface="Arial" pitchFamily="34" charset="0"/>
              </a:defRPr>
            </a:lvl7pPr>
            <a:lvl8pPr marL="1028700" algn="l" rtl="0" eaLnBrk="1" fontAlgn="base" hangingPunct="1">
              <a:spcBef>
                <a:spcPct val="0"/>
              </a:spcBef>
              <a:spcAft>
                <a:spcPct val="0"/>
              </a:spcAft>
              <a:defRPr sz="3000" b="1">
                <a:solidFill>
                  <a:srgbClr val="000080"/>
                </a:solidFill>
                <a:latin typeface="Arial" pitchFamily="34" charset="0"/>
              </a:defRPr>
            </a:lvl8pPr>
            <a:lvl9pPr marL="1371600" algn="l" rtl="0" eaLnBrk="1" fontAlgn="base" hangingPunct="1">
              <a:spcBef>
                <a:spcPct val="0"/>
              </a:spcBef>
              <a:spcAft>
                <a:spcPct val="0"/>
              </a:spcAft>
              <a:defRPr sz="3000" b="1">
                <a:solidFill>
                  <a:srgbClr val="000080"/>
                </a:solidFill>
                <a:latin typeface="Arial" pitchFamily="34" charset="0"/>
              </a:defRPr>
            </a:lvl9pPr>
          </a:lstStyle>
          <a:p>
            <a:r>
              <a:rPr lang="en-US" sz="2200" dirty="0"/>
              <a:t>We’d love for these to be submitted from </a:t>
            </a:r>
          </a:p>
          <a:p>
            <a:r>
              <a:rPr lang="en-US" sz="2200" dirty="0"/>
              <a:t>GIS or CAD.</a:t>
            </a:r>
          </a:p>
        </p:txBody>
      </p:sp>
    </p:spTree>
    <p:extLst>
      <p:ext uri="{BB962C8B-B14F-4D97-AF65-F5344CB8AC3E}">
        <p14:creationId xmlns:p14="http://schemas.microsoft.com/office/powerpoint/2010/main" val="3902481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207962"/>
            <a:ext cx="10972800" cy="1139825"/>
          </a:xfrm>
        </p:spPr>
        <p:txBody>
          <a:bodyPr>
            <a:normAutofit/>
          </a:bodyPr>
          <a:lstStyle/>
          <a:p>
            <a:r>
              <a:rPr lang="en-US" dirty="0"/>
              <a:t>Bioretention Areas System function and components - INLET</a:t>
            </a:r>
          </a:p>
        </p:txBody>
      </p:sp>
      <p:pic>
        <p:nvPicPr>
          <p:cNvPr id="6" name="Picture 5" descr="A picture containing grass, outdoor, ground&#10;&#10;Description automatically generated">
            <a:extLst>
              <a:ext uri="{FF2B5EF4-FFF2-40B4-BE49-F238E27FC236}">
                <a16:creationId xmlns:a16="http://schemas.microsoft.com/office/drawing/2014/main" id="{7F5AC756-349E-4700-BD89-F519B881D35F}"/>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4191000" y="993986"/>
            <a:ext cx="7965311" cy="4340014"/>
          </a:xfrm>
          <a:prstGeom prst="rect">
            <a:avLst/>
          </a:prstGeom>
        </p:spPr>
      </p:pic>
      <p:sp>
        <p:nvSpPr>
          <p:cNvPr id="3" name="AutoShape 2">
            <a:extLst>
              <a:ext uri="{FF2B5EF4-FFF2-40B4-BE49-F238E27FC236}">
                <a16:creationId xmlns:a16="http://schemas.microsoft.com/office/drawing/2014/main" id="{3D91AF73-D777-C49A-C5F0-55B1290CE30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E544D064-04C6-FCAF-92D3-F9A327707611}"/>
              </a:ext>
            </a:extLst>
          </p:cNvPr>
          <p:cNvSpPr txBox="1"/>
          <p:nvPr/>
        </p:nvSpPr>
        <p:spPr bwMode="auto">
          <a:xfrm>
            <a:off x="9982200" y="2599554"/>
            <a:ext cx="2174111" cy="646331"/>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r>
              <a:rPr lang="en-US" kern="0"/>
              <a:t>Energy dissipater such as cobble</a:t>
            </a:r>
            <a:endParaRPr lang="en-US" kern="0" dirty="0"/>
          </a:p>
        </p:txBody>
      </p:sp>
      <p:sp>
        <p:nvSpPr>
          <p:cNvPr id="10" name="TextBox 9">
            <a:extLst>
              <a:ext uri="{FF2B5EF4-FFF2-40B4-BE49-F238E27FC236}">
                <a16:creationId xmlns:a16="http://schemas.microsoft.com/office/drawing/2014/main" id="{1244A742-AD67-748A-B373-D8D5721196F0}"/>
              </a:ext>
            </a:extLst>
          </p:cNvPr>
          <p:cNvSpPr txBox="1"/>
          <p:nvPr/>
        </p:nvSpPr>
        <p:spPr bwMode="auto">
          <a:xfrm>
            <a:off x="6934200" y="6050587"/>
            <a:ext cx="2743200" cy="646331"/>
          </a:xfrm>
          <a:prstGeom prst="rect">
            <a:avLst/>
          </a:prstGeom>
          <a:solidFill>
            <a:schemeClr val="bg1"/>
          </a:solidFill>
          <a:ln>
            <a:solidFill>
              <a:srgbClr val="0070C0"/>
            </a:solidFill>
          </a:ln>
          <a:effectLst/>
        </p:spPr>
        <p:txBody>
          <a:bodyPr vert="horz" wrap="square" lIns="91440" tIns="45720" rIns="91440" bIns="45720" numCol="1" rtlCol="0" anchor="t" anchorCtr="0" compatLnSpc="1">
            <a:prstTxWarp prst="textNoShape">
              <a:avLst/>
            </a:prstTxWarp>
            <a:spAutoFit/>
          </a:bodyPr>
          <a:lstStyle/>
          <a:p>
            <a:r>
              <a:rPr lang="en-US" kern="0" dirty="0"/>
              <a:t>Curb opening (18” min) or overland flow</a:t>
            </a:r>
          </a:p>
        </p:txBody>
      </p:sp>
      <p:sp>
        <p:nvSpPr>
          <p:cNvPr id="11" name="Arrow: Up 10">
            <a:extLst>
              <a:ext uri="{FF2B5EF4-FFF2-40B4-BE49-F238E27FC236}">
                <a16:creationId xmlns:a16="http://schemas.microsoft.com/office/drawing/2014/main" id="{936F9DDD-6BC3-2840-3619-94EF37D456EA}"/>
              </a:ext>
            </a:extLst>
          </p:cNvPr>
          <p:cNvSpPr/>
          <p:nvPr/>
        </p:nvSpPr>
        <p:spPr bwMode="auto">
          <a:xfrm>
            <a:off x="7785828" y="5257800"/>
            <a:ext cx="762000" cy="792787"/>
          </a:xfrm>
          <a:prstGeom prst="upArrow">
            <a:avLst/>
          </a:prstGeom>
          <a:solidFill>
            <a:schemeClr val="bg1"/>
          </a:solidFill>
          <a:ln w="9525" cap="flat" cmpd="sng" algn="ctr">
            <a:solidFill>
              <a:schemeClr val="accent5">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16249259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356CEA4-14C6-1CB4-AF72-739E71966481}"/>
            </a:ext>
          </a:extLst>
        </p:cNvPr>
        <p:cNvGrpSpPr/>
        <p:nvPr/>
      </p:nvGrpSpPr>
      <p:grpSpPr>
        <a:xfrm>
          <a:off x="0" y="0"/>
          <a:ext cx="0" cy="0"/>
          <a:chOff x="0" y="0"/>
          <a:chExt cx="0" cy="0"/>
        </a:xfrm>
      </p:grpSpPr>
      <p:pic>
        <p:nvPicPr>
          <p:cNvPr id="12" name="Picture 11" descr="A picture containing text, outdoor, ground, grass&#10;&#10;AI-generated content may be incorrect.">
            <a:extLst>
              <a:ext uri="{FF2B5EF4-FFF2-40B4-BE49-F238E27FC236}">
                <a16:creationId xmlns:a16="http://schemas.microsoft.com/office/drawing/2014/main" id="{282760CF-15F1-7108-9A9C-53C0A2623FE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8011" y="584827"/>
            <a:ext cx="11213990" cy="6273173"/>
          </a:xfrm>
          <a:prstGeom prst="rect">
            <a:avLst/>
          </a:prstGeom>
        </p:spPr>
      </p:pic>
      <p:sp>
        <p:nvSpPr>
          <p:cNvPr id="4" name="Title 3">
            <a:extLst>
              <a:ext uri="{FF2B5EF4-FFF2-40B4-BE49-F238E27FC236}">
                <a16:creationId xmlns:a16="http://schemas.microsoft.com/office/drawing/2014/main" id="{2C28DCD1-D134-4D20-55C1-999C732C5442}"/>
              </a:ext>
            </a:extLst>
          </p:cNvPr>
          <p:cNvSpPr>
            <a:spLocks noGrp="1"/>
          </p:cNvSpPr>
          <p:nvPr>
            <p:ph type="title"/>
          </p:nvPr>
        </p:nvSpPr>
        <p:spPr>
          <a:xfrm>
            <a:off x="228600" y="-207961"/>
            <a:ext cx="10972800" cy="792788"/>
          </a:xfrm>
        </p:spPr>
        <p:txBody>
          <a:bodyPr>
            <a:normAutofit/>
          </a:bodyPr>
          <a:lstStyle/>
          <a:p>
            <a:r>
              <a:rPr lang="en-US" dirty="0"/>
              <a:t>Bioretention Areas System function and components - Cobble</a:t>
            </a:r>
          </a:p>
        </p:txBody>
      </p:sp>
      <p:sp>
        <p:nvSpPr>
          <p:cNvPr id="3" name="AutoShape 2">
            <a:extLst>
              <a:ext uri="{FF2B5EF4-FFF2-40B4-BE49-F238E27FC236}">
                <a16:creationId xmlns:a16="http://schemas.microsoft.com/office/drawing/2014/main" id="{5635B0BA-6DB0-6D32-589A-B1C5CF259FE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3C530C9F-CBAB-2D88-200B-AE2DD7FA2498}"/>
              </a:ext>
            </a:extLst>
          </p:cNvPr>
          <p:cNvSpPr txBox="1"/>
          <p:nvPr/>
        </p:nvSpPr>
        <p:spPr bwMode="auto">
          <a:xfrm>
            <a:off x="5905500" y="5064930"/>
            <a:ext cx="4724400" cy="369332"/>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r>
              <a:rPr lang="en-US" b="1" kern="0" dirty="0">
                <a:solidFill>
                  <a:srgbClr val="FF0000"/>
                </a:solidFill>
              </a:rPr>
              <a:t>OOPS – EROSION AT MISSING COBBLE</a:t>
            </a:r>
          </a:p>
        </p:txBody>
      </p:sp>
      <p:sp>
        <p:nvSpPr>
          <p:cNvPr id="5" name="TextBox 4">
            <a:extLst>
              <a:ext uri="{FF2B5EF4-FFF2-40B4-BE49-F238E27FC236}">
                <a16:creationId xmlns:a16="http://schemas.microsoft.com/office/drawing/2014/main" id="{AEFC0486-6B51-157C-5B46-4A40345959AC}"/>
              </a:ext>
            </a:extLst>
          </p:cNvPr>
          <p:cNvSpPr txBox="1"/>
          <p:nvPr/>
        </p:nvSpPr>
        <p:spPr bwMode="auto">
          <a:xfrm>
            <a:off x="304800" y="584827"/>
            <a:ext cx="2057400" cy="369332"/>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r>
              <a:rPr lang="en-US" b="1" kern="0" dirty="0">
                <a:solidFill>
                  <a:srgbClr val="FF0000"/>
                </a:solidFill>
              </a:rPr>
              <a:t>What’s missing?</a:t>
            </a:r>
          </a:p>
        </p:txBody>
      </p:sp>
    </p:spTree>
    <p:extLst>
      <p:ext uri="{BB962C8B-B14F-4D97-AF65-F5344CB8AC3E}">
        <p14:creationId xmlns:p14="http://schemas.microsoft.com/office/powerpoint/2010/main" val="34929195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989AD11-A394-61EF-1C8C-5E69890784F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FC591DB-FCB5-D704-B35F-DE13EB93D304}"/>
              </a:ext>
            </a:extLst>
          </p:cNvPr>
          <p:cNvSpPr>
            <a:spLocks noGrp="1"/>
          </p:cNvSpPr>
          <p:nvPr>
            <p:ph type="title"/>
          </p:nvPr>
        </p:nvSpPr>
        <p:spPr>
          <a:xfrm>
            <a:off x="0" y="-228600"/>
            <a:ext cx="10972800" cy="1139825"/>
          </a:xfrm>
        </p:spPr>
        <p:txBody>
          <a:bodyPr>
            <a:normAutofit/>
          </a:bodyPr>
          <a:lstStyle/>
          <a:p>
            <a:r>
              <a:rPr lang="en-US" dirty="0"/>
              <a:t>Bioretention Areas</a:t>
            </a:r>
            <a:br>
              <a:rPr lang="en-US" dirty="0"/>
            </a:br>
            <a:r>
              <a:rPr lang="en-US" dirty="0"/>
              <a:t>System function and components</a:t>
            </a:r>
          </a:p>
        </p:txBody>
      </p:sp>
      <p:sp>
        <p:nvSpPr>
          <p:cNvPr id="5" name="Content Placeholder 4">
            <a:extLst>
              <a:ext uri="{FF2B5EF4-FFF2-40B4-BE49-F238E27FC236}">
                <a16:creationId xmlns:a16="http://schemas.microsoft.com/office/drawing/2014/main" id="{31C0FD29-11E8-B964-5DA9-510C0117270C}"/>
              </a:ext>
            </a:extLst>
          </p:cNvPr>
          <p:cNvSpPr>
            <a:spLocks noGrp="1"/>
          </p:cNvSpPr>
          <p:nvPr>
            <p:ph idx="1"/>
          </p:nvPr>
        </p:nvSpPr>
        <p:spPr>
          <a:xfrm>
            <a:off x="64252" y="492697"/>
            <a:ext cx="8591939" cy="4495800"/>
          </a:xfrm>
        </p:spPr>
        <p:txBody>
          <a:bodyPr/>
          <a:lstStyle/>
          <a:p>
            <a:pPr lvl="1"/>
            <a:endParaRPr lang="en-US" sz="2000" dirty="0"/>
          </a:p>
          <a:p>
            <a:pPr marL="0" indent="0">
              <a:buNone/>
            </a:pPr>
            <a:r>
              <a:rPr lang="en-US" sz="2800" b="1" dirty="0"/>
              <a:t>Overflow structure</a:t>
            </a:r>
          </a:p>
          <a:p>
            <a:pPr lvl="1"/>
            <a:r>
              <a:rPr lang="en-US" sz="2000" dirty="0"/>
              <a:t>Conveys flows above the facility’s capacity </a:t>
            </a:r>
            <a:br>
              <a:rPr lang="en-US" sz="2000" dirty="0"/>
            </a:br>
            <a:r>
              <a:rPr lang="en-US" sz="2000" dirty="0"/>
              <a:t> directly to the storm drain </a:t>
            </a:r>
          </a:p>
          <a:p>
            <a:pPr lvl="1"/>
            <a:r>
              <a:rPr lang="en-US" sz="2000" dirty="0"/>
              <a:t>Works like the overflow in a bathroom sink</a:t>
            </a:r>
          </a:p>
          <a:p>
            <a:pPr lvl="1"/>
            <a:r>
              <a:rPr lang="en-US" sz="2000" dirty="0">
                <a:solidFill>
                  <a:srgbClr val="FF0000"/>
                </a:solidFill>
              </a:rPr>
              <a:t>Min 6” higher than the lowest point in the facility*</a:t>
            </a:r>
          </a:p>
          <a:p>
            <a:pPr lvl="1"/>
            <a:r>
              <a:rPr lang="en-US" sz="2000" dirty="0"/>
              <a:t>Install far from inlet</a:t>
            </a:r>
          </a:p>
        </p:txBody>
      </p:sp>
      <p:sp>
        <p:nvSpPr>
          <p:cNvPr id="3" name="AutoShape 2">
            <a:extLst>
              <a:ext uri="{FF2B5EF4-FFF2-40B4-BE49-F238E27FC236}">
                <a16:creationId xmlns:a16="http://schemas.microsoft.com/office/drawing/2014/main" id="{A67C5CFC-E928-7334-5AD1-183E5BEA003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a:extLst>
              <a:ext uri="{FF2B5EF4-FFF2-40B4-BE49-F238E27FC236}">
                <a16:creationId xmlns:a16="http://schemas.microsoft.com/office/drawing/2014/main" id="{7BF009F6-19FB-1A0D-8F34-1863493B6E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4400" y="145517"/>
            <a:ext cx="3486539" cy="22209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CFFAA68-A005-E649-FFCB-D2BE3EF3CE1F}"/>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5943600" y="2898797"/>
            <a:ext cx="6243577" cy="3959203"/>
          </a:xfrm>
          <a:prstGeom prst="rect">
            <a:avLst/>
          </a:prstGeom>
        </p:spPr>
      </p:pic>
      <p:pic>
        <p:nvPicPr>
          <p:cNvPr id="10" name="Picture 9">
            <a:extLst>
              <a:ext uri="{FF2B5EF4-FFF2-40B4-BE49-F238E27FC236}">
                <a16:creationId xmlns:a16="http://schemas.microsoft.com/office/drawing/2014/main" id="{DDA2F381-1069-427B-8EEE-6964E5552224}"/>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07076" y="3276600"/>
            <a:ext cx="5134785" cy="3538103"/>
          </a:xfrm>
          <a:prstGeom prst="rect">
            <a:avLst/>
          </a:prstGeom>
        </p:spPr>
      </p:pic>
      <p:sp>
        <p:nvSpPr>
          <p:cNvPr id="11" name="Flowchart: Connector 10">
            <a:extLst>
              <a:ext uri="{FF2B5EF4-FFF2-40B4-BE49-F238E27FC236}">
                <a16:creationId xmlns:a16="http://schemas.microsoft.com/office/drawing/2014/main" id="{C5FB57AD-62CB-168E-F87B-4E6F92AE02C8}"/>
              </a:ext>
            </a:extLst>
          </p:cNvPr>
          <p:cNvSpPr/>
          <p:nvPr/>
        </p:nvSpPr>
        <p:spPr bwMode="auto">
          <a:xfrm>
            <a:off x="9525000" y="4648200"/>
            <a:ext cx="914400" cy="609600"/>
          </a:xfrm>
          <a:prstGeom prst="flowChartConnector">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12" name="Multiplication Sign 11">
            <a:extLst>
              <a:ext uri="{FF2B5EF4-FFF2-40B4-BE49-F238E27FC236}">
                <a16:creationId xmlns:a16="http://schemas.microsoft.com/office/drawing/2014/main" id="{F4246D81-3B01-1726-9555-006A8517B774}"/>
              </a:ext>
            </a:extLst>
          </p:cNvPr>
          <p:cNvSpPr/>
          <p:nvPr/>
        </p:nvSpPr>
        <p:spPr bwMode="auto">
          <a:xfrm>
            <a:off x="10134600" y="1600200"/>
            <a:ext cx="762000" cy="457200"/>
          </a:xfrm>
          <a:prstGeom prst="mathMultiply">
            <a:avLst/>
          </a:prstGeom>
          <a:solidFill>
            <a:srgbClr val="FF0000"/>
          </a:solidFill>
          <a:ln w="9525" cap="flat" cmpd="sng" algn="ctr">
            <a:solidFill>
              <a:srgbClr val="FFFF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2" name="TextBox 1">
            <a:extLst>
              <a:ext uri="{FF2B5EF4-FFF2-40B4-BE49-F238E27FC236}">
                <a16:creationId xmlns:a16="http://schemas.microsoft.com/office/drawing/2014/main" id="{7035527B-8BF2-2356-B713-4C9BF17DC529}"/>
              </a:ext>
            </a:extLst>
          </p:cNvPr>
          <p:cNvSpPr txBox="1"/>
          <p:nvPr/>
        </p:nvSpPr>
        <p:spPr bwMode="auto">
          <a:xfrm>
            <a:off x="7848600" y="2863334"/>
            <a:ext cx="335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b="1" kern="0" dirty="0">
                <a:solidFill>
                  <a:schemeClr val="bg1"/>
                </a:solidFill>
              </a:rPr>
              <a:t>Snow Park, Oakland</a:t>
            </a:r>
          </a:p>
        </p:txBody>
      </p:sp>
      <p:sp>
        <p:nvSpPr>
          <p:cNvPr id="6" name="TextBox 5">
            <a:extLst>
              <a:ext uri="{FF2B5EF4-FFF2-40B4-BE49-F238E27FC236}">
                <a16:creationId xmlns:a16="http://schemas.microsoft.com/office/drawing/2014/main" id="{5726086E-2F7E-F1FF-75DE-0A072F81E58A}"/>
              </a:ext>
            </a:extLst>
          </p:cNvPr>
          <p:cNvSpPr txBox="1"/>
          <p:nvPr/>
        </p:nvSpPr>
        <p:spPr bwMode="auto">
          <a:xfrm>
            <a:off x="6164965" y="2309473"/>
            <a:ext cx="290042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i="1" kern="0" dirty="0">
                <a:solidFill>
                  <a:srgbClr val="FFC000"/>
                </a:solidFill>
              </a:rPr>
              <a:t>*elevation constraints may preclude 6” overflow </a:t>
            </a:r>
          </a:p>
        </p:txBody>
      </p:sp>
    </p:spTree>
    <p:extLst>
      <p:ext uri="{BB962C8B-B14F-4D97-AF65-F5344CB8AC3E}">
        <p14:creationId xmlns:p14="http://schemas.microsoft.com/office/powerpoint/2010/main" val="325358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A695C2-781F-293D-B9F3-98F4ACE8220C}"/>
              </a:ext>
            </a:extLst>
          </p:cNvPr>
          <p:cNvSpPr txBox="1"/>
          <p:nvPr/>
        </p:nvSpPr>
        <p:spPr bwMode="auto">
          <a:xfrm>
            <a:off x="5106329" y="2046744"/>
            <a:ext cx="68961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sz="2000" b="1" kern="0" dirty="0">
                <a:solidFill>
                  <a:schemeClr val="bg1"/>
                </a:solidFill>
              </a:rPr>
              <a:t>Overflow drain for various engineering reasons, could not be 6” above surface.</a:t>
            </a:r>
          </a:p>
          <a:p>
            <a:endParaRPr lang="en-US" sz="2000" b="1" kern="0" dirty="0">
              <a:solidFill>
                <a:schemeClr val="bg1"/>
              </a:solidFill>
            </a:endParaRPr>
          </a:p>
          <a:p>
            <a:r>
              <a:rPr lang="en-US" sz="2000" b="1" kern="0" dirty="0">
                <a:solidFill>
                  <a:schemeClr val="bg1"/>
                </a:solidFill>
              </a:rPr>
              <a:t>Facility </a:t>
            </a:r>
            <a:r>
              <a:rPr lang="en-US" sz="2800" b="1" kern="0" dirty="0">
                <a:solidFill>
                  <a:schemeClr val="bg1"/>
                </a:solidFill>
              </a:rPr>
              <a:t>oversized</a:t>
            </a:r>
            <a:r>
              <a:rPr lang="en-US" sz="2000" b="1" kern="0" dirty="0">
                <a:solidFill>
                  <a:schemeClr val="bg1"/>
                </a:solidFill>
              </a:rPr>
              <a:t> compared to the drainage area.</a:t>
            </a:r>
          </a:p>
          <a:p>
            <a:endParaRPr lang="en-US" sz="2000" b="1" kern="0" dirty="0">
              <a:solidFill>
                <a:schemeClr val="bg1"/>
              </a:solidFill>
            </a:endParaRPr>
          </a:p>
          <a:p>
            <a:r>
              <a:rPr lang="en-US" sz="2000" b="1" kern="0" dirty="0">
                <a:solidFill>
                  <a:schemeClr val="bg1"/>
                </a:solidFill>
              </a:rPr>
              <a:t>Instead of ponding, the system has enough surface area and soil infiltration capacity (&gt;</a:t>
            </a:r>
            <a:r>
              <a:rPr lang="en-US" sz="2000" b="1" dirty="0">
                <a:solidFill>
                  <a:schemeClr val="bg1"/>
                </a:solidFill>
              </a:rPr>
              <a:t> 5 inches/hour)</a:t>
            </a:r>
            <a:r>
              <a:rPr lang="en-US" sz="2000" b="1" kern="0" dirty="0">
                <a:solidFill>
                  <a:schemeClr val="bg1"/>
                </a:solidFill>
              </a:rPr>
              <a:t> to accommodate the design storm (</a:t>
            </a:r>
            <a:r>
              <a:rPr lang="en-US" sz="2000" b="1" dirty="0">
                <a:solidFill>
                  <a:schemeClr val="bg1"/>
                </a:solidFill>
              </a:rPr>
              <a:t>.2 inches per hour).</a:t>
            </a:r>
            <a:endParaRPr lang="en-US" sz="2000" b="1" kern="0" dirty="0">
              <a:solidFill>
                <a:schemeClr val="bg1"/>
              </a:solidFill>
            </a:endParaRPr>
          </a:p>
        </p:txBody>
      </p:sp>
      <p:pic>
        <p:nvPicPr>
          <p:cNvPr id="1027" name="x_x_8ADBEC19-7FD7-43FC-8E58-C3F10AE3BE2B" descr="IMG_2868.JPG">
            <a:extLst>
              <a:ext uri="{FF2B5EF4-FFF2-40B4-BE49-F238E27FC236}">
                <a16:creationId xmlns:a16="http://schemas.microsoft.com/office/drawing/2014/main" id="{E01245F4-6C95-DE2A-037A-4CD1035BFA4F}"/>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287256A-9936-FAB2-59BF-F87F10EB2A1A}"/>
              </a:ext>
            </a:extLst>
          </p:cNvPr>
          <p:cNvSpPr txBox="1"/>
          <p:nvPr/>
        </p:nvSpPr>
        <p:spPr bwMode="auto">
          <a:xfrm>
            <a:off x="895350" y="3657600"/>
            <a:ext cx="33528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sz="2000" b="1" kern="0" dirty="0">
                <a:solidFill>
                  <a:schemeClr val="bg1"/>
                </a:solidFill>
              </a:rPr>
              <a:t>Overflow </a:t>
            </a:r>
          </a:p>
          <a:p>
            <a:r>
              <a:rPr lang="en-US" sz="2000" b="1" kern="0" dirty="0">
                <a:solidFill>
                  <a:schemeClr val="bg1"/>
                </a:solidFill>
              </a:rPr>
              <a:t>at surface grade </a:t>
            </a:r>
          </a:p>
        </p:txBody>
      </p:sp>
      <p:sp>
        <p:nvSpPr>
          <p:cNvPr id="2" name="TextBox 1">
            <a:extLst>
              <a:ext uri="{FF2B5EF4-FFF2-40B4-BE49-F238E27FC236}">
                <a16:creationId xmlns:a16="http://schemas.microsoft.com/office/drawing/2014/main" id="{8C03B4CF-C391-8FE0-87A7-A6C2F37384CA}"/>
              </a:ext>
            </a:extLst>
          </p:cNvPr>
          <p:cNvSpPr txBox="1"/>
          <p:nvPr/>
        </p:nvSpPr>
        <p:spPr bwMode="auto">
          <a:xfrm>
            <a:off x="5143500" y="67896"/>
            <a:ext cx="51435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b="1" kern="0" dirty="0">
                <a:solidFill>
                  <a:schemeClr val="bg1"/>
                </a:solidFill>
              </a:rPr>
              <a:t>San Pablo and 16</a:t>
            </a:r>
            <a:r>
              <a:rPr lang="en-US" b="1" kern="0" baseline="30000" dirty="0">
                <a:solidFill>
                  <a:schemeClr val="bg1"/>
                </a:solidFill>
              </a:rPr>
              <a:t>th</a:t>
            </a:r>
            <a:r>
              <a:rPr lang="en-US" b="1" kern="0" dirty="0">
                <a:solidFill>
                  <a:schemeClr val="bg1"/>
                </a:solidFill>
              </a:rPr>
              <a:t> St in front of </a:t>
            </a:r>
            <a:r>
              <a:rPr lang="en-US" b="1" kern="0" dirty="0" err="1">
                <a:solidFill>
                  <a:schemeClr val="bg1"/>
                </a:solidFill>
              </a:rPr>
              <a:t>HOTBOYS</a:t>
            </a:r>
            <a:endParaRPr lang="en-US" b="1" kern="0" dirty="0">
              <a:solidFill>
                <a:schemeClr val="bg1"/>
              </a:solidFill>
            </a:endParaRPr>
          </a:p>
        </p:txBody>
      </p:sp>
      <p:grpSp>
        <p:nvGrpSpPr>
          <p:cNvPr id="6" name="Group 5">
            <a:extLst>
              <a:ext uri="{FF2B5EF4-FFF2-40B4-BE49-F238E27FC236}">
                <a16:creationId xmlns:a16="http://schemas.microsoft.com/office/drawing/2014/main" id="{BB314803-2486-E03F-260C-B2E505E05E0D}"/>
              </a:ext>
            </a:extLst>
          </p:cNvPr>
          <p:cNvGrpSpPr/>
          <p:nvPr/>
        </p:nvGrpSpPr>
        <p:grpSpPr>
          <a:xfrm>
            <a:off x="228600" y="4191000"/>
            <a:ext cx="3352800" cy="1691929"/>
            <a:chOff x="228600" y="4191000"/>
            <a:chExt cx="3352800" cy="1691929"/>
          </a:xfrm>
        </p:grpSpPr>
        <p:sp>
          <p:nvSpPr>
            <p:cNvPr id="3" name="TextBox 2">
              <a:extLst>
                <a:ext uri="{FF2B5EF4-FFF2-40B4-BE49-F238E27FC236}">
                  <a16:creationId xmlns:a16="http://schemas.microsoft.com/office/drawing/2014/main" id="{628AE055-48A6-B7B0-FF57-9D00D5E563D3}"/>
                </a:ext>
              </a:extLst>
            </p:cNvPr>
            <p:cNvSpPr txBox="1"/>
            <p:nvPr/>
          </p:nvSpPr>
          <p:spPr bwMode="auto">
            <a:xfrm>
              <a:off x="228600" y="5482819"/>
              <a:ext cx="33528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sz="2000" b="1" kern="0" dirty="0">
                  <a:solidFill>
                    <a:srgbClr val="FF0000"/>
                  </a:solidFill>
                </a:rPr>
                <a:t>surface grade is eroded </a:t>
              </a:r>
            </a:p>
          </p:txBody>
        </p:sp>
        <p:sp>
          <p:nvSpPr>
            <p:cNvPr id="5" name="Flowchart: Connector 4">
              <a:extLst>
                <a:ext uri="{FF2B5EF4-FFF2-40B4-BE49-F238E27FC236}">
                  <a16:creationId xmlns:a16="http://schemas.microsoft.com/office/drawing/2014/main" id="{0AF61BBB-CF40-BFDB-FAB6-70A602FB1FDE}"/>
                </a:ext>
              </a:extLst>
            </p:cNvPr>
            <p:cNvSpPr/>
            <p:nvPr/>
          </p:nvSpPr>
          <p:spPr bwMode="auto">
            <a:xfrm>
              <a:off x="228600" y="4191000"/>
              <a:ext cx="1066800" cy="990600"/>
            </a:xfrm>
            <a:prstGeom prst="flowChartConnector">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Verdana" pitchFamily="34" charset="0"/>
              </a:endParaRPr>
            </a:p>
          </p:txBody>
        </p:sp>
      </p:grpSp>
    </p:spTree>
    <p:extLst>
      <p:ext uri="{BB962C8B-B14F-4D97-AF65-F5344CB8AC3E}">
        <p14:creationId xmlns:p14="http://schemas.microsoft.com/office/powerpoint/2010/main" val="42763984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San Pablo and 16th St bioretention in rain 20251113 (1)">
            <a:hlinkClick r:id="" action="ppaction://media"/>
            <a:extLst>
              <a:ext uri="{FF2B5EF4-FFF2-40B4-BE49-F238E27FC236}">
                <a16:creationId xmlns:a16="http://schemas.microsoft.com/office/drawing/2014/main" id="{35452265-6960-57A6-5012-9886779A0A4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153400" y="14868"/>
            <a:ext cx="3857625" cy="6858000"/>
          </a:xfrm>
          <a:prstGeom prst="rect">
            <a:avLst/>
          </a:prstGeom>
        </p:spPr>
      </p:pic>
      <p:sp>
        <p:nvSpPr>
          <p:cNvPr id="5" name="TextBox 4">
            <a:extLst>
              <a:ext uri="{FF2B5EF4-FFF2-40B4-BE49-F238E27FC236}">
                <a16:creationId xmlns:a16="http://schemas.microsoft.com/office/drawing/2014/main" id="{EB1A0A9D-FAF8-F6CD-BC3A-D04162DD189C}"/>
              </a:ext>
            </a:extLst>
          </p:cNvPr>
          <p:cNvSpPr txBox="1"/>
          <p:nvPr/>
        </p:nvSpPr>
        <p:spPr bwMode="auto">
          <a:xfrm>
            <a:off x="304800" y="304800"/>
            <a:ext cx="7848600"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sz="2800" kern="0" dirty="0">
                <a:solidFill>
                  <a:schemeClr val="bg1"/>
                </a:solidFill>
              </a:rPr>
              <a:t>November 13, 2025 heavy rainstorm</a:t>
            </a:r>
          </a:p>
          <a:p>
            <a:r>
              <a:rPr lang="en-US" sz="2800" b="1" kern="0" dirty="0">
                <a:solidFill>
                  <a:schemeClr val="bg1"/>
                </a:solidFill>
              </a:rPr>
              <a:t>San Pablo and 16</a:t>
            </a:r>
            <a:r>
              <a:rPr lang="en-US" sz="2800" b="1" kern="0" baseline="30000" dirty="0">
                <a:solidFill>
                  <a:schemeClr val="bg1"/>
                </a:solidFill>
              </a:rPr>
              <a:t>th</a:t>
            </a:r>
            <a:r>
              <a:rPr lang="en-US" sz="2800" b="1" kern="0" dirty="0">
                <a:solidFill>
                  <a:schemeClr val="bg1"/>
                </a:solidFill>
              </a:rPr>
              <a:t> St in front of </a:t>
            </a:r>
            <a:r>
              <a:rPr lang="en-US" sz="2800" b="1" kern="0" dirty="0" err="1">
                <a:solidFill>
                  <a:schemeClr val="bg1"/>
                </a:solidFill>
              </a:rPr>
              <a:t>HOTBOYS</a:t>
            </a:r>
            <a:endParaRPr lang="en-US" sz="2800" b="1" kern="0" dirty="0">
              <a:solidFill>
                <a:schemeClr val="bg1"/>
              </a:solidFill>
            </a:endParaRPr>
          </a:p>
          <a:p>
            <a:endParaRPr lang="en-US" sz="2800" kern="0" dirty="0">
              <a:solidFill>
                <a:schemeClr val="bg1"/>
              </a:solidFill>
            </a:endParaRPr>
          </a:p>
          <a:p>
            <a:endParaRPr lang="en-US" sz="2800" kern="0" dirty="0">
              <a:solidFill>
                <a:schemeClr val="bg1"/>
              </a:solidFill>
            </a:endParaRPr>
          </a:p>
          <a:p>
            <a:r>
              <a:rPr lang="en-US" sz="2800" kern="0" dirty="0">
                <a:solidFill>
                  <a:schemeClr val="bg1"/>
                </a:solidFill>
              </a:rPr>
              <a:t>Water flowing over the top of the surface directly into the overflow and bypassing the system and pollution removal treatment.</a:t>
            </a:r>
          </a:p>
          <a:p>
            <a:endParaRPr lang="en-US" sz="2800" kern="0" dirty="0">
              <a:solidFill>
                <a:schemeClr val="bg1"/>
              </a:solidFill>
            </a:endParaRPr>
          </a:p>
          <a:p>
            <a:r>
              <a:rPr lang="en-US" sz="2800" kern="0" dirty="0">
                <a:solidFill>
                  <a:schemeClr val="bg1"/>
                </a:solidFill>
              </a:rPr>
              <a:t>Mulch is being washed into the overflow.</a:t>
            </a:r>
          </a:p>
          <a:p>
            <a:endParaRPr lang="en-US" sz="2800" kern="0" dirty="0">
              <a:solidFill>
                <a:schemeClr val="bg1"/>
              </a:solidFill>
            </a:endParaRPr>
          </a:p>
          <a:p>
            <a:r>
              <a:rPr lang="en-US" sz="2800" kern="0" dirty="0">
                <a:solidFill>
                  <a:schemeClr val="bg1"/>
                </a:solidFill>
              </a:rPr>
              <a:t>Lack of stormwater treatment may be a design shortcoming, or related to maintenance needed for the soil levels and grading, or a combination.</a:t>
            </a:r>
          </a:p>
        </p:txBody>
      </p:sp>
    </p:spTree>
    <p:extLst>
      <p:ext uri="{BB962C8B-B14F-4D97-AF65-F5344CB8AC3E}">
        <p14:creationId xmlns:p14="http://schemas.microsoft.com/office/powerpoint/2010/main" val="224958047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1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4"/>
                </p:tgtEl>
              </p:cMediaNode>
            </p:video>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00773" y="1066800"/>
            <a:ext cx="10628453" cy="4495800"/>
          </a:xfrm>
        </p:spPr>
        <p:txBody>
          <a:bodyPr/>
          <a:lstStyle/>
          <a:p>
            <a:pPr marL="0" indent="0">
              <a:buNone/>
            </a:pPr>
            <a:r>
              <a:rPr lang="en-US" sz="2800" b="1" dirty="0"/>
              <a:t>Mulch</a:t>
            </a:r>
          </a:p>
          <a:p>
            <a:pPr lvl="1"/>
            <a:r>
              <a:rPr lang="en-US" sz="2200" dirty="0"/>
              <a:t>Suppresses weeds, retains soil moisture, and replenishes soil nutrients</a:t>
            </a:r>
          </a:p>
          <a:p>
            <a:pPr lvl="1"/>
            <a:r>
              <a:rPr lang="en-US" sz="2200" dirty="0"/>
              <a:t>3-inch layer on exposed areas between plants</a:t>
            </a:r>
          </a:p>
          <a:p>
            <a:pPr lvl="1"/>
            <a:r>
              <a:rPr lang="en-US" sz="2200" dirty="0"/>
              <a:t>‘Arbor’, ‘aged’ or ‘composted’ </a:t>
            </a:r>
            <a:br>
              <a:rPr lang="en-US" sz="2200" dirty="0"/>
            </a:br>
            <a:r>
              <a:rPr lang="en-US" sz="2200" dirty="0"/>
              <a:t>mulch or pea gravel, rock cobble </a:t>
            </a:r>
            <a:br>
              <a:rPr lang="en-US" sz="2200" dirty="0"/>
            </a:br>
            <a:r>
              <a:rPr lang="en-US" sz="2200" dirty="0"/>
              <a:t>recommended</a:t>
            </a:r>
          </a:p>
          <a:p>
            <a:pPr lvl="1"/>
            <a:r>
              <a:rPr lang="en-US" sz="2200" dirty="0">
                <a:solidFill>
                  <a:srgbClr val="FF0000"/>
                </a:solidFill>
              </a:rPr>
              <a:t>Bark, ‘gorilla hair’, and dyed mulches</a:t>
            </a:r>
          </a:p>
          <a:p>
            <a:pPr marL="342900" lvl="1" indent="0">
              <a:buNone/>
            </a:pPr>
            <a:r>
              <a:rPr lang="en-US" sz="2200" dirty="0">
                <a:solidFill>
                  <a:srgbClr val="FF0000"/>
                </a:solidFill>
              </a:rPr>
              <a:t>   NOT </a:t>
            </a:r>
            <a:r>
              <a:rPr lang="en-US" sz="2200" i="1" dirty="0">
                <a:solidFill>
                  <a:srgbClr val="FF0000"/>
                </a:solidFill>
              </a:rPr>
              <a:t>recommended</a:t>
            </a:r>
          </a:p>
          <a:p>
            <a:pPr marL="457200" lvl="1" indent="0">
              <a:buNone/>
            </a:pPr>
            <a:endParaRPr lang="en-US" dirty="0"/>
          </a:p>
        </p:txBody>
      </p:sp>
      <p:pic>
        <p:nvPicPr>
          <p:cNvPr id="8" name="Picture 7" descr="A picture containing outdoor, grass, bird, ground&#10;&#10;Description automatically generated">
            <a:extLst>
              <a:ext uri="{FF2B5EF4-FFF2-40B4-BE49-F238E27FC236}">
                <a16:creationId xmlns:a16="http://schemas.microsoft.com/office/drawing/2014/main" id="{F2129109-2487-4687-9D09-06C74F9BEBB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715000" y="2621644"/>
            <a:ext cx="6248400" cy="4157336"/>
          </a:xfrm>
          <a:prstGeom prst="rect">
            <a:avLst/>
          </a:prstGeom>
        </p:spPr>
      </p:pic>
      <p:sp>
        <p:nvSpPr>
          <p:cNvPr id="6" name="Title 3">
            <a:extLst>
              <a:ext uri="{FF2B5EF4-FFF2-40B4-BE49-F238E27FC236}">
                <a16:creationId xmlns:a16="http://schemas.microsoft.com/office/drawing/2014/main" id="{343A8BC4-9AB3-C47E-5E9B-7826000F2307}"/>
              </a:ext>
            </a:extLst>
          </p:cNvPr>
          <p:cNvSpPr>
            <a:spLocks noGrp="1"/>
          </p:cNvSpPr>
          <p:nvPr>
            <p:ph type="title"/>
          </p:nvPr>
        </p:nvSpPr>
        <p:spPr>
          <a:xfrm>
            <a:off x="228600" y="-207962"/>
            <a:ext cx="10972800" cy="1139825"/>
          </a:xfrm>
        </p:spPr>
        <p:txBody>
          <a:bodyPr>
            <a:normAutofit/>
          </a:bodyPr>
          <a:lstStyle/>
          <a:p>
            <a:r>
              <a:rPr lang="en-US" dirty="0"/>
              <a:t>Bioretention Areas System function and components</a:t>
            </a:r>
          </a:p>
        </p:txBody>
      </p:sp>
      <p:grpSp>
        <p:nvGrpSpPr>
          <p:cNvPr id="3" name="Group 2">
            <a:extLst>
              <a:ext uri="{FF2B5EF4-FFF2-40B4-BE49-F238E27FC236}">
                <a16:creationId xmlns:a16="http://schemas.microsoft.com/office/drawing/2014/main" id="{92D5E2ED-F2E9-6A72-D2A3-33A345A9B93A}"/>
              </a:ext>
            </a:extLst>
          </p:cNvPr>
          <p:cNvGrpSpPr/>
          <p:nvPr/>
        </p:nvGrpSpPr>
        <p:grpSpPr>
          <a:xfrm>
            <a:off x="3617874" y="4037190"/>
            <a:ext cx="1887576" cy="2363610"/>
            <a:chOff x="3617874" y="4037190"/>
            <a:chExt cx="1887576" cy="2363610"/>
          </a:xfrm>
        </p:grpSpPr>
        <p:pic>
          <p:nvPicPr>
            <p:cNvPr id="1026" name="Picture 2" descr="Graphite Drawing of a Large Gorilla : r/CharcoalDrawing">
              <a:extLst>
                <a:ext uri="{FF2B5EF4-FFF2-40B4-BE49-F238E27FC236}">
                  <a16:creationId xmlns:a16="http://schemas.microsoft.com/office/drawing/2014/main" id="{BB84B992-CAC2-0D02-47C7-76B41FFAFA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4038600"/>
              <a:ext cx="1771650" cy="2362200"/>
            </a:xfrm>
            <a:prstGeom prst="rect">
              <a:avLst/>
            </a:prstGeom>
            <a:noFill/>
            <a:extLst>
              <a:ext uri="{909E8E84-426E-40DD-AFC4-6F175D3DCCD1}">
                <a14:hiddenFill xmlns:a14="http://schemas.microsoft.com/office/drawing/2010/main">
                  <a:solidFill>
                    <a:srgbClr val="FFFFFF"/>
                  </a:solidFill>
                </a14:hiddenFill>
              </a:ext>
            </a:extLst>
          </p:spPr>
        </p:pic>
        <p:sp>
          <p:nvSpPr>
            <p:cNvPr id="2" name="&quot;Not Allowed&quot; Symbol 1">
              <a:extLst>
                <a:ext uri="{FF2B5EF4-FFF2-40B4-BE49-F238E27FC236}">
                  <a16:creationId xmlns:a16="http://schemas.microsoft.com/office/drawing/2014/main" id="{0E60AA5B-2A2E-89B5-44FB-4C61E6EAB097}"/>
                </a:ext>
              </a:extLst>
            </p:cNvPr>
            <p:cNvSpPr/>
            <p:nvPr/>
          </p:nvSpPr>
          <p:spPr bwMode="auto">
            <a:xfrm>
              <a:off x="3617874" y="4037190"/>
              <a:ext cx="1876425" cy="2133600"/>
            </a:xfrm>
            <a:prstGeom prst="noSmoking">
              <a:avLst>
                <a:gd name="adj" fmla="val 8185"/>
              </a:avLst>
            </a:prstGeom>
            <a:solidFill>
              <a:srgbClr val="FF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grpSp>
    </p:spTree>
    <p:extLst>
      <p:ext uri="{BB962C8B-B14F-4D97-AF65-F5344CB8AC3E}">
        <p14:creationId xmlns:p14="http://schemas.microsoft.com/office/powerpoint/2010/main" val="773831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294409" y="173796"/>
            <a:ext cx="10972800" cy="1139825"/>
          </a:xfrm>
        </p:spPr>
        <p:txBody>
          <a:bodyPr>
            <a:normAutofit/>
          </a:bodyPr>
          <a:lstStyle/>
          <a:p>
            <a:r>
              <a:rPr lang="en-US" dirty="0"/>
              <a:t>Bioretention Areas</a:t>
            </a:r>
            <a:br>
              <a:rPr lang="en-US" dirty="0"/>
            </a:br>
            <a:r>
              <a:rPr lang="en-US" dirty="0"/>
              <a:t>System function and components</a:t>
            </a:r>
          </a:p>
        </p:txBody>
      </p:sp>
      <p:sp>
        <p:nvSpPr>
          <p:cNvPr id="5" name="Content Placeholder 4"/>
          <p:cNvSpPr>
            <a:spLocks noGrp="1"/>
          </p:cNvSpPr>
          <p:nvPr>
            <p:ph idx="1"/>
          </p:nvPr>
        </p:nvSpPr>
        <p:spPr>
          <a:xfrm>
            <a:off x="266700" y="1417645"/>
            <a:ext cx="8610600" cy="4495800"/>
          </a:xfrm>
        </p:spPr>
        <p:txBody>
          <a:bodyPr/>
          <a:lstStyle/>
          <a:p>
            <a:pPr marL="0" indent="0">
              <a:buNone/>
            </a:pPr>
            <a:r>
              <a:rPr lang="en-US" sz="2800" b="1" dirty="0"/>
              <a:t>Plants</a:t>
            </a:r>
          </a:p>
          <a:p>
            <a:pPr lvl="1"/>
            <a:r>
              <a:rPr lang="en-US" dirty="0"/>
              <a:t>Suitable to </a:t>
            </a:r>
            <a:r>
              <a:rPr lang="en-US" b="1" dirty="0"/>
              <a:t>well-drained soils </a:t>
            </a:r>
            <a:r>
              <a:rPr lang="en-US" dirty="0"/>
              <a:t>and </a:t>
            </a:r>
            <a:r>
              <a:rPr lang="en-US" b="1" dirty="0"/>
              <a:t>occasional inundation </a:t>
            </a:r>
            <a:br>
              <a:rPr lang="en-US" b="1" dirty="0"/>
            </a:br>
            <a:r>
              <a:rPr lang="en-US" dirty="0"/>
              <a:t>(see list in Appendix B of C.3 Manual)</a:t>
            </a:r>
          </a:p>
          <a:p>
            <a:pPr lvl="1"/>
            <a:r>
              <a:rPr lang="en-US" dirty="0"/>
              <a:t>May need irrigation, especially during establishment period</a:t>
            </a:r>
          </a:p>
          <a:p>
            <a:pPr lvl="1"/>
            <a:r>
              <a:rPr lang="en-US" dirty="0"/>
              <a:t>Drought-tolerant plants preferred</a:t>
            </a:r>
          </a:p>
          <a:p>
            <a:pPr lvl="1"/>
            <a:r>
              <a:rPr lang="en-US" dirty="0"/>
              <a:t>Use Bay-Friendly Landscaping principles </a:t>
            </a:r>
          </a:p>
          <a:p>
            <a:pPr lvl="1"/>
            <a:r>
              <a:rPr lang="en-US" dirty="0"/>
              <a:t>Calscape native plant database</a:t>
            </a:r>
            <a:br>
              <a:rPr lang="en-US" dirty="0"/>
            </a:br>
            <a:endParaRPr lang="en-US" dirty="0"/>
          </a:p>
          <a:p>
            <a:pPr marL="457200" lvl="1" indent="0">
              <a:buNone/>
            </a:pPr>
            <a:endParaRPr lang="en-US" dirty="0"/>
          </a:p>
        </p:txBody>
      </p:sp>
      <p:pic>
        <p:nvPicPr>
          <p:cNvPr id="7" name="Picture 6">
            <a:extLst>
              <a:ext uri="{FF2B5EF4-FFF2-40B4-BE49-F238E27FC236}">
                <a16:creationId xmlns:a16="http://schemas.microsoft.com/office/drawing/2014/main" id="{D379FB1A-C9F9-205F-2A7A-89E45F79F3D4}"/>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148673" y="4183460"/>
            <a:ext cx="1756577" cy="2514599"/>
          </a:xfrm>
          <a:prstGeom prst="rect">
            <a:avLst/>
          </a:prstGeom>
        </p:spPr>
      </p:pic>
      <p:pic>
        <p:nvPicPr>
          <p:cNvPr id="8" name="Picture 7">
            <a:extLst>
              <a:ext uri="{FF2B5EF4-FFF2-40B4-BE49-F238E27FC236}">
                <a16:creationId xmlns:a16="http://schemas.microsoft.com/office/drawing/2014/main" id="{ACE33D20-0C2A-4E60-6196-CE280CDC6A57}"/>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2093511" y="4042000"/>
            <a:ext cx="1756577" cy="2682079"/>
          </a:xfrm>
          <a:prstGeom prst="rect">
            <a:avLst/>
          </a:prstGeom>
        </p:spPr>
      </p:pic>
      <p:pic>
        <p:nvPicPr>
          <p:cNvPr id="3" name="Picture 2" descr="California Native Plant Society">
            <a:extLst>
              <a:ext uri="{FF2B5EF4-FFF2-40B4-BE49-F238E27FC236}">
                <a16:creationId xmlns:a16="http://schemas.microsoft.com/office/drawing/2014/main" id="{130451A2-0371-F892-19BC-E8FC03F84E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349" y="5614695"/>
            <a:ext cx="4397942" cy="10833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outdoor, ground, sidewalk, curb&#10;&#10;AI-generated content may be incorrect.">
            <a:extLst>
              <a:ext uri="{FF2B5EF4-FFF2-40B4-BE49-F238E27FC236}">
                <a16:creationId xmlns:a16="http://schemas.microsoft.com/office/drawing/2014/main" id="{DA34B3FA-D1DD-A727-0CC4-EFA24E2B8D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9600" y="25477"/>
            <a:ext cx="3962400" cy="2971800"/>
          </a:xfrm>
          <a:prstGeom prst="rect">
            <a:avLst/>
          </a:prstGeom>
        </p:spPr>
      </p:pic>
      <p:pic>
        <p:nvPicPr>
          <p:cNvPr id="12" name="Picture 11" descr="A picture containing tree, outdoor, sidewalk, plant&#10;&#10;AI-generated content may be incorrect.">
            <a:extLst>
              <a:ext uri="{FF2B5EF4-FFF2-40B4-BE49-F238E27FC236}">
                <a16:creationId xmlns:a16="http://schemas.microsoft.com/office/drawing/2014/main" id="{D10568E9-9D9F-16DA-15A8-20EBDB48550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010400" y="3099182"/>
            <a:ext cx="5181600" cy="2457776"/>
          </a:xfrm>
          <a:prstGeom prst="rect">
            <a:avLst/>
          </a:prstGeom>
        </p:spPr>
      </p:pic>
    </p:spTree>
    <p:extLst>
      <p:ext uri="{BB962C8B-B14F-4D97-AF65-F5344CB8AC3E}">
        <p14:creationId xmlns:p14="http://schemas.microsoft.com/office/powerpoint/2010/main" val="3163472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Rectangle 2"/>
          <p:cNvSpPr>
            <a:spLocks noGrp="1" noChangeArrowheads="1"/>
          </p:cNvSpPr>
          <p:nvPr>
            <p:ph type="title" sz="quarter"/>
          </p:nvPr>
        </p:nvSpPr>
        <p:spPr>
          <a:xfrm>
            <a:off x="533400" y="-323850"/>
            <a:ext cx="8229600" cy="1143000"/>
          </a:xfrm>
        </p:spPr>
        <p:txBody>
          <a:bodyPr/>
          <a:lstStyle/>
          <a:p>
            <a:pPr eaLnBrk="1" hangingPunct="1"/>
            <a:r>
              <a:rPr lang="en-US" altLang="en-US" sz="3600" dirty="0"/>
              <a:t>Role of Plants</a:t>
            </a:r>
          </a:p>
        </p:txBody>
      </p:sp>
      <p:sp>
        <p:nvSpPr>
          <p:cNvPr id="2" name="Slide Number Placeholder 1"/>
          <p:cNvSpPr>
            <a:spLocks noGrp="1"/>
          </p:cNvSpPr>
          <p:nvPr>
            <p:ph type="sldNum" sz="quarter" idx="12"/>
          </p:nvPr>
        </p:nvSpPr>
        <p:spPr/>
        <p:txBody>
          <a:bodyPr/>
          <a:lstStyle/>
          <a:p>
            <a:fld id="{80C01AB5-003D-4FB6-B5A8-563156FCBC3E}" type="slidenum">
              <a:rPr lang="en-US" altLang="en-US" smtClean="0">
                <a:solidFill>
                  <a:srgbClr val="000000"/>
                </a:solidFill>
              </a:rPr>
              <a:pPr/>
              <a:t>28</a:t>
            </a:fld>
            <a:endParaRPr lang="en-US" altLang="en-US">
              <a:solidFill>
                <a:srgbClr val="000000"/>
              </a:solidFill>
            </a:endParaRPr>
          </a:p>
        </p:txBody>
      </p:sp>
      <p:pic>
        <p:nvPicPr>
          <p:cNvPr id="3077" name="Picture 2" descr="P:\Digital Photographs\by Project\17000\17166\Pilot Planting\09-21-11 Take Down\email size\DS1-R.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p:blipFill>
        <p:spPr bwMode="auto">
          <a:xfrm>
            <a:off x="8342780" y="0"/>
            <a:ext cx="384922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4800600" y="6400801"/>
            <a:ext cx="4267200" cy="276999"/>
          </a:xfrm>
          <a:prstGeom prst="rect">
            <a:avLst/>
          </a:prstGeom>
          <a:noFill/>
        </p:spPr>
        <p:txBody>
          <a:bodyPr wrap="square" rtlCol="0">
            <a:spAutoFit/>
          </a:bodyPr>
          <a:lstStyle/>
          <a:p>
            <a:pPr eaLnBrk="0" fontAlgn="base" hangingPunct="0">
              <a:spcBef>
                <a:spcPct val="0"/>
              </a:spcBef>
              <a:spcAft>
                <a:spcPct val="0"/>
              </a:spcAft>
            </a:pPr>
            <a:r>
              <a:rPr lang="en-US" sz="1200" dirty="0">
                <a:solidFill>
                  <a:srgbClr val="000000"/>
                </a:solidFill>
                <a:ea typeface="ＭＳ Ｐゴシック" panose="020B0600070205080204" pitchFamily="34" charset="-128"/>
              </a:rPr>
              <a:t>Slide credit: Megan Stromberg, WRA, Inc. </a:t>
            </a:r>
          </a:p>
        </p:txBody>
      </p:sp>
      <p:sp>
        <p:nvSpPr>
          <p:cNvPr id="3" name="Rectangle 12"/>
          <p:cNvSpPr txBox="1">
            <a:spLocks noChangeArrowheads="1"/>
          </p:cNvSpPr>
          <p:nvPr/>
        </p:nvSpPr>
        <p:spPr bwMode="auto">
          <a:xfrm>
            <a:off x="381000" y="990600"/>
            <a:ext cx="8094281"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34950" indent="-23495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Aft>
                <a:spcPct val="0"/>
              </a:spcAft>
            </a:pPr>
            <a:r>
              <a:rPr lang="en-US" altLang="en-US" sz="30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Plant roots penetrate soil creating flow paths</a:t>
            </a:r>
          </a:p>
          <a:p>
            <a:pPr eaLnBrk="1" fontAlgn="base" hangingPunct="1">
              <a:spcAft>
                <a:spcPct val="0"/>
              </a:spcAft>
            </a:pPr>
            <a:r>
              <a:rPr lang="en-US" altLang="en-US" sz="30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Nutrient, metal uptake &amp; volatilization</a:t>
            </a:r>
          </a:p>
          <a:p>
            <a:pPr eaLnBrk="1" fontAlgn="base" hangingPunct="1">
              <a:spcAft>
                <a:spcPct val="0"/>
              </a:spcAft>
            </a:pPr>
            <a:r>
              <a:rPr lang="en-US" altLang="en-US" sz="30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Wildlife habitat &amp; food</a:t>
            </a:r>
          </a:p>
          <a:p>
            <a:pPr eaLnBrk="1" hangingPunct="1"/>
            <a:r>
              <a:rPr lang="en-US" altLang="en-US" sz="30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Feed soil organisms</a:t>
            </a:r>
          </a:p>
          <a:p>
            <a:pPr eaLnBrk="1" fontAlgn="base" hangingPunct="1">
              <a:spcAft>
                <a:spcPct val="0"/>
              </a:spcAft>
            </a:pPr>
            <a:r>
              <a:rPr lang="en-US" altLang="en-US" sz="30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Soil restoration</a:t>
            </a:r>
          </a:p>
          <a:p>
            <a:pPr eaLnBrk="1" fontAlgn="base" hangingPunct="1">
              <a:spcAft>
                <a:spcPct val="0"/>
              </a:spcAft>
            </a:pPr>
            <a:r>
              <a:rPr lang="en-US" altLang="en-US" sz="30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Evapotranspiration</a:t>
            </a:r>
          </a:p>
        </p:txBody>
      </p:sp>
    </p:spTree>
    <p:extLst>
      <p:ext uri="{BB962C8B-B14F-4D97-AF65-F5344CB8AC3E}">
        <p14:creationId xmlns:p14="http://schemas.microsoft.com/office/powerpoint/2010/main" val="413926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35673"/>
            <a:ext cx="10972800" cy="1143000"/>
          </a:xfrm>
        </p:spPr>
        <p:txBody>
          <a:bodyPr>
            <a:normAutofit/>
          </a:bodyPr>
          <a:lstStyle/>
          <a:p>
            <a:r>
              <a:rPr lang="en-US" b="0" i="1" dirty="0"/>
              <a:t>Juncus patens</a:t>
            </a:r>
            <a:br>
              <a:rPr lang="en-US" dirty="0"/>
            </a:br>
            <a:r>
              <a:rPr lang="en-US" b="0" dirty="0"/>
              <a:t>California grey rush, spreading rush, common rush</a:t>
            </a:r>
            <a:endParaRPr lang="en-US" dirty="0"/>
          </a:p>
        </p:txBody>
      </p:sp>
      <p:pic>
        <p:nvPicPr>
          <p:cNvPr id="7" name="Picture 6"/>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152400" y="1828800"/>
            <a:ext cx="8632664" cy="4955788"/>
          </a:xfrm>
          <a:prstGeom prst="rect">
            <a:avLst/>
          </a:prstGeom>
        </p:spPr>
      </p:pic>
      <p:pic>
        <p:nvPicPr>
          <p:cNvPr id="3074" name="Picture 2">
            <a:extLst>
              <a:ext uri="{FF2B5EF4-FFF2-40B4-BE49-F238E27FC236}">
                <a16:creationId xmlns:a16="http://schemas.microsoft.com/office/drawing/2014/main" id="{BB7BC107-F801-E75B-AEC5-534B11CB4B1E}"/>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7315200" y="1828799"/>
            <a:ext cx="4794516" cy="4979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3198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C62CBE6-72AA-FB0F-9747-C1424674BB79}"/>
              </a:ext>
            </a:extLst>
          </p:cNvPr>
          <p:cNvSpPr>
            <a:spLocks noGrp="1"/>
          </p:cNvSpPr>
          <p:nvPr>
            <p:ph type="title"/>
          </p:nvPr>
        </p:nvSpPr>
        <p:spPr/>
        <p:txBody>
          <a:bodyPr>
            <a:normAutofit/>
          </a:bodyPr>
          <a:lstStyle/>
          <a:p>
            <a:br>
              <a:rPr lang="en-US" dirty="0">
                <a:solidFill>
                  <a:schemeClr val="bg1"/>
                </a:solidFill>
              </a:rPr>
            </a:br>
            <a:r>
              <a:rPr lang="en-US" dirty="0">
                <a:solidFill>
                  <a:schemeClr val="bg1"/>
                </a:solidFill>
              </a:rPr>
              <a:t>Outline</a:t>
            </a:r>
            <a:endParaRPr lang="en-US" sz="2200" dirty="0">
              <a:solidFill>
                <a:schemeClr val="bg1"/>
              </a:solidFill>
            </a:endParaRPr>
          </a:p>
        </p:txBody>
      </p:sp>
      <p:sp>
        <p:nvSpPr>
          <p:cNvPr id="5" name="Rectangle 4">
            <a:extLst>
              <a:ext uri="{FF2B5EF4-FFF2-40B4-BE49-F238E27FC236}">
                <a16:creationId xmlns:a16="http://schemas.microsoft.com/office/drawing/2014/main" id="{713EF0A0-7D0F-4115-83B0-0235A69556C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TextBox 8">
            <a:extLst>
              <a:ext uri="{FF2B5EF4-FFF2-40B4-BE49-F238E27FC236}">
                <a16:creationId xmlns:a16="http://schemas.microsoft.com/office/drawing/2014/main" id="{6073DEFC-2FD2-29C8-9E20-7646C915BE88}"/>
              </a:ext>
            </a:extLst>
          </p:cNvPr>
          <p:cNvSpPr txBox="1"/>
          <p:nvPr/>
        </p:nvSpPr>
        <p:spPr bwMode="auto">
          <a:xfrm>
            <a:off x="215394" y="1988088"/>
            <a:ext cx="11214605" cy="2831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514350" indent="-514350">
              <a:buFont typeface="+mj-lt"/>
              <a:buAutoNum type="arabicPeriod"/>
            </a:pPr>
            <a:r>
              <a:rPr lang="en-US" sz="3200" dirty="0">
                <a:solidFill>
                  <a:schemeClr val="bg1"/>
                </a:solidFill>
              </a:rPr>
              <a:t>Why GSI (Green Stormwater Infrastructure)? </a:t>
            </a:r>
          </a:p>
          <a:p>
            <a:pPr marL="514350" indent="-514350">
              <a:buFont typeface="+mj-lt"/>
              <a:buAutoNum type="arabicPeriod"/>
            </a:pPr>
            <a:r>
              <a:rPr lang="en-US" sz="3200" dirty="0">
                <a:solidFill>
                  <a:schemeClr val="bg1"/>
                </a:solidFill>
              </a:rPr>
              <a:t>How Bioretention Works</a:t>
            </a:r>
          </a:p>
          <a:p>
            <a:pPr marL="514350" indent="-514350">
              <a:buFont typeface="+mj-lt"/>
              <a:buAutoNum type="arabicPeriod"/>
            </a:pPr>
            <a:r>
              <a:rPr lang="en-US" sz="3200" dirty="0">
                <a:solidFill>
                  <a:schemeClr val="bg1"/>
                </a:solidFill>
              </a:rPr>
              <a:t>Monitoring</a:t>
            </a:r>
          </a:p>
          <a:p>
            <a:pPr marL="514350" indent="-514350">
              <a:buFont typeface="+mj-lt"/>
              <a:buAutoNum type="arabicPeriod"/>
            </a:pPr>
            <a:r>
              <a:rPr lang="en-US" sz="3200" dirty="0">
                <a:solidFill>
                  <a:schemeClr val="bg1"/>
                </a:solidFill>
              </a:rPr>
              <a:t>Maintenance</a:t>
            </a:r>
          </a:p>
          <a:p>
            <a:pPr marL="514350" indent="-514350">
              <a:buFont typeface="+mj-lt"/>
              <a:buAutoNum type="arabicPeriod"/>
            </a:pPr>
            <a:r>
              <a:rPr lang="en-US" sz="3200" dirty="0">
                <a:solidFill>
                  <a:schemeClr val="bg1"/>
                </a:solidFill>
              </a:rPr>
              <a:t>Reporting</a:t>
            </a:r>
          </a:p>
          <a:p>
            <a:endParaRPr lang="en-US" dirty="0">
              <a:solidFill>
                <a:schemeClr val="bg1"/>
              </a:solidFill>
            </a:endParaRPr>
          </a:p>
        </p:txBody>
      </p:sp>
    </p:spTree>
    <p:extLst>
      <p:ext uri="{BB962C8B-B14F-4D97-AF65-F5344CB8AC3E}">
        <p14:creationId xmlns:p14="http://schemas.microsoft.com/office/powerpoint/2010/main" val="12345712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i="1" dirty="0"/>
              <a:t>Carex </a:t>
            </a:r>
            <a:r>
              <a:rPr lang="en-US" b="0" i="1" dirty="0" err="1"/>
              <a:t>pansa</a:t>
            </a:r>
            <a:br>
              <a:rPr lang="en-US" i="1" dirty="0"/>
            </a:br>
            <a:r>
              <a:rPr lang="en-US" b="0" dirty="0"/>
              <a:t>Meadow or sand dune sedge</a:t>
            </a:r>
            <a:endParaRPr lang="en-US" i="1" dirty="0"/>
          </a:p>
        </p:txBody>
      </p:sp>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09600" y="1524000"/>
            <a:ext cx="9677400" cy="5197122"/>
          </a:xfrm>
          <a:prstGeom prst="rect">
            <a:avLst/>
          </a:prstGeom>
        </p:spPr>
      </p:pic>
    </p:spTree>
    <p:extLst>
      <p:ext uri="{BB962C8B-B14F-4D97-AF65-F5344CB8AC3E}">
        <p14:creationId xmlns:p14="http://schemas.microsoft.com/office/powerpoint/2010/main" val="21902226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49C018-2CD5-D45C-778C-7A1998C2E0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1"/>
            <a:ext cx="12195410" cy="5334000"/>
          </a:xfrm>
          <a:prstGeom prst="rect">
            <a:avLst/>
          </a:prstGeom>
        </p:spPr>
      </p:pic>
      <p:sp>
        <p:nvSpPr>
          <p:cNvPr id="6" name="Title 3">
            <a:extLst>
              <a:ext uri="{FF2B5EF4-FFF2-40B4-BE49-F238E27FC236}">
                <a16:creationId xmlns:a16="http://schemas.microsoft.com/office/drawing/2014/main" id="{7FCDD948-6321-559F-1C2B-9F82D56872B1}"/>
              </a:ext>
            </a:extLst>
          </p:cNvPr>
          <p:cNvSpPr>
            <a:spLocks noGrp="1"/>
          </p:cNvSpPr>
          <p:nvPr>
            <p:ph type="title"/>
          </p:nvPr>
        </p:nvSpPr>
        <p:spPr>
          <a:xfrm>
            <a:off x="228600" y="-207962"/>
            <a:ext cx="10972800" cy="1139825"/>
          </a:xfrm>
        </p:spPr>
        <p:txBody>
          <a:bodyPr>
            <a:normAutofit/>
          </a:bodyPr>
          <a:lstStyle/>
          <a:p>
            <a:r>
              <a:rPr lang="en-US" dirty="0"/>
              <a:t>Plant selection guidance document </a:t>
            </a:r>
            <a:br>
              <a:rPr lang="en-US" dirty="0"/>
            </a:br>
            <a:r>
              <a:rPr lang="en-US" dirty="0"/>
              <a:t>from Alameda Countywide Clean Water Program</a:t>
            </a:r>
          </a:p>
        </p:txBody>
      </p:sp>
      <p:grpSp>
        <p:nvGrpSpPr>
          <p:cNvPr id="7" name="Group 6">
            <a:extLst>
              <a:ext uri="{FF2B5EF4-FFF2-40B4-BE49-F238E27FC236}">
                <a16:creationId xmlns:a16="http://schemas.microsoft.com/office/drawing/2014/main" id="{D8AE2AFE-4AEC-688F-52FD-6FD25E537BD2}"/>
              </a:ext>
            </a:extLst>
          </p:cNvPr>
          <p:cNvGrpSpPr/>
          <p:nvPr/>
        </p:nvGrpSpPr>
        <p:grpSpPr>
          <a:xfrm>
            <a:off x="2971800" y="5274035"/>
            <a:ext cx="9145276" cy="1552792"/>
            <a:chOff x="1523362" y="2652604"/>
            <a:chExt cx="9145276" cy="1552792"/>
          </a:xfrm>
        </p:grpSpPr>
        <p:pic>
          <p:nvPicPr>
            <p:cNvPr id="3" name="Picture 2">
              <a:extLst>
                <a:ext uri="{FF2B5EF4-FFF2-40B4-BE49-F238E27FC236}">
                  <a16:creationId xmlns:a16="http://schemas.microsoft.com/office/drawing/2014/main" id="{7455C0A8-08C2-F2E3-E7A5-A3159EC9D5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362" y="2652604"/>
              <a:ext cx="9145276" cy="1552792"/>
            </a:xfrm>
            <a:prstGeom prst="rect">
              <a:avLst/>
            </a:prstGeom>
            <a:ln w="19050">
              <a:solidFill>
                <a:srgbClr val="FF0000"/>
              </a:solidFill>
            </a:ln>
          </p:spPr>
        </p:pic>
        <p:sp>
          <p:nvSpPr>
            <p:cNvPr id="4" name="TextBox 3">
              <a:extLst>
                <a:ext uri="{FF2B5EF4-FFF2-40B4-BE49-F238E27FC236}">
                  <a16:creationId xmlns:a16="http://schemas.microsoft.com/office/drawing/2014/main" id="{F5C7C1DC-A591-628D-C981-C0BB61D7B41E}"/>
                </a:ext>
              </a:extLst>
            </p:cNvPr>
            <p:cNvSpPr txBox="1"/>
            <p:nvPr/>
          </p:nvSpPr>
          <p:spPr bwMode="auto">
            <a:xfrm>
              <a:off x="4343400" y="2819400"/>
              <a:ext cx="54864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kern="0" dirty="0">
                  <a:solidFill>
                    <a:srgbClr val="FF0000"/>
                  </a:solidFill>
                </a:rPr>
                <a:t>Oaklandca.gov search GSI or Green Stormwater</a:t>
              </a:r>
            </a:p>
          </p:txBody>
        </p:sp>
      </p:grpSp>
    </p:spTree>
    <p:extLst>
      <p:ext uri="{BB962C8B-B14F-4D97-AF65-F5344CB8AC3E}">
        <p14:creationId xmlns:p14="http://schemas.microsoft.com/office/powerpoint/2010/main" val="36394223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85800" y="1676400"/>
            <a:ext cx="6629400" cy="4495800"/>
          </a:xfrm>
        </p:spPr>
        <p:txBody>
          <a:bodyPr/>
          <a:lstStyle/>
          <a:p>
            <a:pPr marL="0" indent="0">
              <a:buNone/>
            </a:pPr>
            <a:r>
              <a:rPr lang="en-US" sz="3200" b="1" dirty="0"/>
              <a:t>Biotreatment soil media (BSM)</a:t>
            </a:r>
          </a:p>
          <a:p>
            <a:pPr lvl="1"/>
            <a:r>
              <a:rPr lang="en-US" dirty="0"/>
              <a:t>18” minimum depth</a:t>
            </a:r>
          </a:p>
          <a:p>
            <a:pPr lvl="1"/>
            <a:r>
              <a:rPr lang="en-US" dirty="0">
                <a:solidFill>
                  <a:schemeClr val="accent6">
                    <a:lumMod val="20000"/>
                    <a:lumOff val="80000"/>
                  </a:schemeClr>
                </a:solidFill>
              </a:rPr>
              <a:t>Sabulous</a:t>
            </a:r>
            <a:r>
              <a:rPr lang="en-US" dirty="0"/>
              <a:t>: 60%-70% sand and 30%-40% compost</a:t>
            </a:r>
            <a:endParaRPr lang="en-US" i="1" dirty="0"/>
          </a:p>
          <a:p>
            <a:pPr lvl="1"/>
            <a:r>
              <a:rPr lang="en-US" dirty="0"/>
              <a:t>Minimum of 5” per hour infiltration rate</a:t>
            </a:r>
          </a:p>
          <a:p>
            <a:pPr lvl="1"/>
            <a:r>
              <a:rPr lang="en-US" dirty="0"/>
              <a:t>Specifications must be verified through testing or certified from provider. </a:t>
            </a:r>
            <a:r>
              <a:rPr lang="en-US" sz="1800" dirty="0"/>
              <a:t>See Appendix K of C.3 Manual for all BSM requirements</a:t>
            </a:r>
          </a:p>
          <a:p>
            <a:pPr lvl="2"/>
            <a:r>
              <a:rPr lang="en-US" sz="1800" dirty="0"/>
              <a:t>See </a:t>
            </a:r>
            <a:r>
              <a:rPr lang="en-US" sz="1800" dirty="0">
                <a:solidFill>
                  <a:srgbClr val="FFFF00"/>
                </a:solidFill>
                <a:hlinkClick r:id="rId3">
                  <a:extLst>
                    <a:ext uri="{A12FA001-AC4F-418D-AE19-62706E023703}">
                      <ahyp:hlinkClr xmlns:ahyp="http://schemas.microsoft.com/office/drawing/2018/hyperlinkcolor" val="tx"/>
                    </a:ext>
                  </a:extLst>
                </a:hlinkClick>
              </a:rPr>
              <a:t>www.cleanwaterprogram.org </a:t>
            </a:r>
            <a:r>
              <a:rPr lang="en-US" sz="1800" dirty="0"/>
              <a:t>for detailed specification, list of BSM providers, provider certification, and verification checklist</a:t>
            </a:r>
          </a:p>
          <a:p>
            <a:pPr lvl="1"/>
            <a:endParaRPr lang="en-US" dirty="0"/>
          </a:p>
        </p:txBody>
      </p:sp>
      <p:pic>
        <p:nvPicPr>
          <p:cNvPr id="6" name="Content Placeholder 6" descr="A screenshot of a cell phone&#10;&#10;Description automatically generated">
            <a:extLst>
              <a:ext uri="{FF2B5EF4-FFF2-40B4-BE49-F238E27FC236}">
                <a16:creationId xmlns:a16="http://schemas.microsoft.com/office/drawing/2014/main" id="{CF783549-6DD3-45CD-8306-3A38E610236F}"/>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bwMode="auto">
          <a:xfrm>
            <a:off x="7239000" y="1264572"/>
            <a:ext cx="4953000" cy="5620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3F420772-1DC2-4D9B-8BD4-7825D67EB8AD}"/>
              </a:ext>
            </a:extLst>
          </p:cNvPr>
          <p:cNvSpPr/>
          <p:nvPr/>
        </p:nvSpPr>
        <p:spPr bwMode="auto">
          <a:xfrm>
            <a:off x="10439400" y="3505200"/>
            <a:ext cx="1600200" cy="914400"/>
          </a:xfrm>
          <a:prstGeom prst="ellipse">
            <a:avLst/>
          </a:prstGeom>
          <a:no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8" name="Title 3">
            <a:extLst>
              <a:ext uri="{FF2B5EF4-FFF2-40B4-BE49-F238E27FC236}">
                <a16:creationId xmlns:a16="http://schemas.microsoft.com/office/drawing/2014/main" id="{7C6DE34D-7339-DB71-A579-EC461DDF2015}"/>
              </a:ext>
            </a:extLst>
          </p:cNvPr>
          <p:cNvSpPr>
            <a:spLocks noGrp="1"/>
          </p:cNvSpPr>
          <p:nvPr>
            <p:ph type="title"/>
          </p:nvPr>
        </p:nvSpPr>
        <p:spPr>
          <a:xfrm>
            <a:off x="228600" y="-207962"/>
            <a:ext cx="10972800" cy="1139825"/>
          </a:xfrm>
        </p:spPr>
        <p:txBody>
          <a:bodyPr>
            <a:normAutofit/>
          </a:bodyPr>
          <a:lstStyle/>
          <a:p>
            <a:r>
              <a:rPr lang="en-US" dirty="0"/>
              <a:t>Bioretention Areas System function and components</a:t>
            </a:r>
          </a:p>
        </p:txBody>
      </p:sp>
      <p:grpSp>
        <p:nvGrpSpPr>
          <p:cNvPr id="9" name="Group 8">
            <a:extLst>
              <a:ext uri="{FF2B5EF4-FFF2-40B4-BE49-F238E27FC236}">
                <a16:creationId xmlns:a16="http://schemas.microsoft.com/office/drawing/2014/main" id="{AB7BA285-8D6B-A6F3-A4BB-D498F8E2BB68}"/>
              </a:ext>
            </a:extLst>
          </p:cNvPr>
          <p:cNvGrpSpPr/>
          <p:nvPr/>
        </p:nvGrpSpPr>
        <p:grpSpPr>
          <a:xfrm>
            <a:off x="17755" y="3862591"/>
            <a:ext cx="6306845" cy="2964236"/>
            <a:chOff x="17755" y="3862591"/>
            <a:chExt cx="6306845" cy="2964236"/>
          </a:xfrm>
        </p:grpSpPr>
        <p:pic>
          <p:nvPicPr>
            <p:cNvPr id="4" name="Picture 3">
              <a:extLst>
                <a:ext uri="{FF2B5EF4-FFF2-40B4-BE49-F238E27FC236}">
                  <a16:creationId xmlns:a16="http://schemas.microsoft.com/office/drawing/2014/main" id="{7F51454F-EED0-5DF7-322C-C80E9D3812F5}"/>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7755" y="3862591"/>
              <a:ext cx="6078245" cy="2964236"/>
            </a:xfrm>
            <a:prstGeom prst="rect">
              <a:avLst/>
            </a:prstGeom>
            <a:ln w="28575">
              <a:solidFill>
                <a:srgbClr val="FF0000"/>
              </a:solidFill>
            </a:ln>
          </p:spPr>
        </p:pic>
        <p:sp>
          <p:nvSpPr>
            <p:cNvPr id="7" name="TextBox 6">
              <a:extLst>
                <a:ext uri="{FF2B5EF4-FFF2-40B4-BE49-F238E27FC236}">
                  <a16:creationId xmlns:a16="http://schemas.microsoft.com/office/drawing/2014/main" id="{3E1A6252-E4D3-E8F9-E6B0-9638F3A08F83}"/>
                </a:ext>
              </a:extLst>
            </p:cNvPr>
            <p:cNvSpPr txBox="1"/>
            <p:nvPr/>
          </p:nvSpPr>
          <p:spPr bwMode="auto">
            <a:xfrm>
              <a:off x="76200" y="4229100"/>
              <a:ext cx="6248400" cy="36933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b="1" kern="0" dirty="0">
                  <a:solidFill>
                    <a:srgbClr val="FF0000"/>
                  </a:solidFill>
                </a:rPr>
                <a:t>On OaklandCA.gov search GSI, or Green Stormwater</a:t>
              </a:r>
            </a:p>
          </p:txBody>
        </p:sp>
      </p:grpSp>
    </p:spTree>
    <p:extLst>
      <p:ext uri="{BB962C8B-B14F-4D97-AF65-F5344CB8AC3E}">
        <p14:creationId xmlns:p14="http://schemas.microsoft.com/office/powerpoint/2010/main" val="300943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DA78B-EA39-F2E6-3902-4C484720EAB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2984F6F-A8C5-1BED-9BC0-CCB8E366BEDE}"/>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97545CC5-BD60-5676-0050-53DC6D8359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3658"/>
            <a:ext cx="7673378" cy="6326521"/>
          </a:xfrm>
          <a:prstGeom prst="rect">
            <a:avLst/>
          </a:prstGeom>
        </p:spPr>
      </p:pic>
      <p:pic>
        <p:nvPicPr>
          <p:cNvPr id="5" name="Picture 4">
            <a:extLst>
              <a:ext uri="{FF2B5EF4-FFF2-40B4-BE49-F238E27FC236}">
                <a16:creationId xmlns:a16="http://schemas.microsoft.com/office/drawing/2014/main" id="{3FD22B2C-6DA5-2DDA-9DC4-BC5DB64FCC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117183"/>
            <a:ext cx="9052933" cy="6960867"/>
          </a:xfrm>
          <a:prstGeom prst="rect">
            <a:avLst/>
          </a:prstGeom>
        </p:spPr>
      </p:pic>
    </p:spTree>
    <p:extLst>
      <p:ext uri="{BB962C8B-B14F-4D97-AF65-F5344CB8AC3E}">
        <p14:creationId xmlns:p14="http://schemas.microsoft.com/office/powerpoint/2010/main" val="25072285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09600" y="1655763"/>
            <a:ext cx="5181600" cy="4495800"/>
          </a:xfrm>
        </p:spPr>
        <p:txBody>
          <a:bodyPr/>
          <a:lstStyle/>
          <a:p>
            <a:pPr marL="0" indent="0">
              <a:buNone/>
            </a:pPr>
            <a:r>
              <a:rPr lang="en-US" sz="2800" b="1" dirty="0"/>
              <a:t>Class 2 Permeable Material </a:t>
            </a:r>
          </a:p>
          <a:p>
            <a:pPr marL="0" indent="0">
              <a:buNone/>
            </a:pPr>
            <a:r>
              <a:rPr lang="en-US" sz="2400" dirty="0"/>
              <a:t>rock per Caltrans specifications</a:t>
            </a:r>
          </a:p>
          <a:p>
            <a:pPr lvl="1"/>
            <a:r>
              <a:rPr lang="en-US" sz="2400" dirty="0"/>
              <a:t>12” minimum depth</a:t>
            </a:r>
          </a:p>
          <a:p>
            <a:pPr lvl="1"/>
            <a:endParaRPr lang="en-US" sz="2400" dirty="0"/>
          </a:p>
          <a:p>
            <a:pPr marL="0" indent="0">
              <a:buNone/>
            </a:pPr>
            <a:r>
              <a:rPr lang="en-US" sz="2400" b="1" dirty="0"/>
              <a:t>Perforated underdrain </a:t>
            </a:r>
          </a:p>
          <a:p>
            <a:pPr lvl="1"/>
            <a:r>
              <a:rPr lang="en-US" sz="2400" dirty="0"/>
              <a:t>Low permeability soils or </a:t>
            </a:r>
            <a:br>
              <a:rPr lang="en-US" sz="2400" dirty="0"/>
            </a:br>
            <a:r>
              <a:rPr lang="en-US" sz="2400" dirty="0"/>
              <a:t>other infiltration constraints </a:t>
            </a:r>
          </a:p>
          <a:p>
            <a:pPr lvl="1"/>
            <a:r>
              <a:rPr lang="en-US" sz="2400" dirty="0"/>
              <a:t>Min 4-inch diameter pipe, </a:t>
            </a:r>
            <a:br>
              <a:rPr lang="en-US" sz="2400" dirty="0"/>
            </a:br>
            <a:r>
              <a:rPr lang="en-US" sz="2400" dirty="0"/>
              <a:t>with downward perforations</a:t>
            </a:r>
          </a:p>
          <a:p>
            <a:pPr lvl="1"/>
            <a:r>
              <a:rPr lang="en-US" sz="2400" dirty="0"/>
              <a:t>Placed on top of gravel layer</a:t>
            </a:r>
          </a:p>
          <a:p>
            <a:endParaRPr lang="en-US" dirty="0"/>
          </a:p>
        </p:txBody>
      </p:sp>
      <p:pic>
        <p:nvPicPr>
          <p:cNvPr id="7" name="Picture 6" descr="A picture containing ground, outdoor, sky, building&#10;&#10;Description automatically generated">
            <a:extLst>
              <a:ext uri="{FF2B5EF4-FFF2-40B4-BE49-F238E27FC236}">
                <a16:creationId xmlns:a16="http://schemas.microsoft.com/office/drawing/2014/main" id="{D159EFCD-BB8B-4565-B187-D00958727BBC}"/>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5562600" y="2066074"/>
            <a:ext cx="6469117" cy="4620790"/>
          </a:xfrm>
          <a:prstGeom prst="rect">
            <a:avLst/>
          </a:prstGeom>
        </p:spPr>
      </p:pic>
      <p:sp>
        <p:nvSpPr>
          <p:cNvPr id="3" name="Arrow: Down 2">
            <a:extLst>
              <a:ext uri="{FF2B5EF4-FFF2-40B4-BE49-F238E27FC236}">
                <a16:creationId xmlns:a16="http://schemas.microsoft.com/office/drawing/2014/main" id="{48F80537-D762-B7BB-5C0E-400F544A4194}"/>
              </a:ext>
            </a:extLst>
          </p:cNvPr>
          <p:cNvSpPr/>
          <p:nvPr/>
        </p:nvSpPr>
        <p:spPr bwMode="auto">
          <a:xfrm>
            <a:off x="5029200" y="4913971"/>
            <a:ext cx="381000" cy="576531"/>
          </a:xfrm>
          <a:prstGeom prst="downArrow">
            <a:avLst/>
          </a:prstGeom>
          <a:solidFill>
            <a:schemeClr val="tx1">
              <a:lumMod val="40000"/>
              <a:lumOff val="60000"/>
            </a:schemeClr>
          </a:solidFill>
          <a:ln w="9525" cap="flat" cmpd="sng" algn="ctr">
            <a:solidFill>
              <a:srgbClr val="FFFF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8" name="Title 3">
            <a:extLst>
              <a:ext uri="{FF2B5EF4-FFF2-40B4-BE49-F238E27FC236}">
                <a16:creationId xmlns:a16="http://schemas.microsoft.com/office/drawing/2014/main" id="{8D11A5EA-842F-963B-F4CF-45ECFB63BB85}"/>
              </a:ext>
            </a:extLst>
          </p:cNvPr>
          <p:cNvSpPr>
            <a:spLocks noGrp="1"/>
          </p:cNvSpPr>
          <p:nvPr>
            <p:ph type="title"/>
          </p:nvPr>
        </p:nvSpPr>
        <p:spPr>
          <a:xfrm>
            <a:off x="228600" y="-207962"/>
            <a:ext cx="10972800" cy="1139825"/>
          </a:xfrm>
        </p:spPr>
        <p:txBody>
          <a:bodyPr>
            <a:normAutofit/>
          </a:bodyPr>
          <a:lstStyle/>
          <a:p>
            <a:r>
              <a:rPr lang="en-US" dirty="0"/>
              <a:t>Bioretention Areas System function and components</a:t>
            </a:r>
          </a:p>
        </p:txBody>
      </p:sp>
      <p:pic>
        <p:nvPicPr>
          <p:cNvPr id="4" name="Picture 3" descr="A picture containing indoor&#10;&#10;AI-generated content may be incorrect.">
            <a:extLst>
              <a:ext uri="{FF2B5EF4-FFF2-40B4-BE49-F238E27FC236}">
                <a16:creationId xmlns:a16="http://schemas.microsoft.com/office/drawing/2014/main" id="{F7DB53C6-BB9A-F832-5451-BE38AE33EAE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5400000">
            <a:off x="8897546" y="1052456"/>
            <a:ext cx="3941765" cy="2560753"/>
          </a:xfrm>
          <a:prstGeom prst="rect">
            <a:avLst/>
          </a:prstGeom>
        </p:spPr>
      </p:pic>
    </p:spTree>
    <p:extLst>
      <p:ext uri="{BB962C8B-B14F-4D97-AF65-F5344CB8AC3E}">
        <p14:creationId xmlns:p14="http://schemas.microsoft.com/office/powerpoint/2010/main" val="1767092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6DD21E-343E-4B3F-9703-C892018295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52" y="443865"/>
            <a:ext cx="8628409" cy="5970270"/>
          </a:xfrm>
          <a:prstGeom prst="rect">
            <a:avLst/>
          </a:prstGeom>
        </p:spPr>
      </p:pic>
      <p:graphicFrame>
        <p:nvGraphicFramePr>
          <p:cNvPr id="4" name="Table 3">
            <a:extLst>
              <a:ext uri="{FF2B5EF4-FFF2-40B4-BE49-F238E27FC236}">
                <a16:creationId xmlns:a16="http://schemas.microsoft.com/office/drawing/2014/main" id="{866388EC-C18A-E42B-0A3D-DC53BC18C270}"/>
              </a:ext>
            </a:extLst>
          </p:cNvPr>
          <p:cNvGraphicFramePr>
            <a:graphicFrameLocks noGrp="1"/>
          </p:cNvGraphicFramePr>
          <p:nvPr>
            <p:extLst>
              <p:ext uri="{D42A27DB-BD31-4B8C-83A1-F6EECF244321}">
                <p14:modId xmlns:p14="http://schemas.microsoft.com/office/powerpoint/2010/main" val="455605397"/>
              </p:ext>
            </p:extLst>
          </p:nvPr>
        </p:nvGraphicFramePr>
        <p:xfrm>
          <a:off x="8763000" y="1295400"/>
          <a:ext cx="3391348" cy="4553329"/>
        </p:xfrm>
        <a:graphic>
          <a:graphicData uri="http://schemas.openxmlformats.org/drawingml/2006/table">
            <a:tbl>
              <a:tblPr firstRow="1" bandRow="1">
                <a:tableStyleId>{073A0DAA-6AF3-43AB-8588-CEC1D06C72B9}</a:tableStyleId>
              </a:tblPr>
              <a:tblGrid>
                <a:gridCol w="1372688">
                  <a:extLst>
                    <a:ext uri="{9D8B030D-6E8A-4147-A177-3AD203B41FA5}">
                      <a16:colId xmlns:a16="http://schemas.microsoft.com/office/drawing/2014/main" val="20000"/>
                    </a:ext>
                  </a:extLst>
                </a:gridCol>
                <a:gridCol w="2018660">
                  <a:extLst>
                    <a:ext uri="{9D8B030D-6E8A-4147-A177-3AD203B41FA5}">
                      <a16:colId xmlns:a16="http://schemas.microsoft.com/office/drawing/2014/main" val="20001"/>
                    </a:ext>
                  </a:extLst>
                </a:gridCol>
              </a:tblGrid>
              <a:tr h="558272">
                <a:tc>
                  <a:txBody>
                    <a:bodyPr/>
                    <a:lstStyle/>
                    <a:p>
                      <a:r>
                        <a:rPr lang="en-US" dirty="0"/>
                        <a:t>Component</a:t>
                      </a:r>
                    </a:p>
                  </a:txBody>
                  <a:tcPr/>
                </a:tc>
                <a:tc>
                  <a:txBody>
                    <a:bodyPr/>
                    <a:lstStyle/>
                    <a:p>
                      <a:r>
                        <a:rPr lang="en-US" dirty="0"/>
                        <a:t>Requirement</a:t>
                      </a:r>
                    </a:p>
                  </a:txBody>
                  <a:tcPr/>
                </a:tc>
                <a:extLst>
                  <a:ext uri="{0D108BD9-81ED-4DB2-BD59-A6C34878D82A}">
                    <a16:rowId xmlns:a16="http://schemas.microsoft.com/office/drawing/2014/main" val="10000"/>
                  </a:ext>
                </a:extLst>
              </a:tr>
              <a:tr h="558272">
                <a:tc>
                  <a:txBody>
                    <a:bodyPr/>
                    <a:lstStyle/>
                    <a:p>
                      <a:r>
                        <a:rPr lang="en-US" dirty="0">
                          <a:solidFill>
                            <a:schemeClr val="tx1"/>
                          </a:solidFill>
                        </a:rPr>
                        <a:t>Side slope</a:t>
                      </a:r>
                    </a:p>
                  </a:txBody>
                  <a:tcPr/>
                </a:tc>
                <a:tc>
                  <a:txBody>
                    <a:bodyPr/>
                    <a:lstStyle/>
                    <a:p>
                      <a:r>
                        <a:rPr lang="en-US" dirty="0">
                          <a:solidFill>
                            <a:schemeClr val="tx1"/>
                          </a:solidFill>
                        </a:rPr>
                        <a:t>3:1 Max</a:t>
                      </a:r>
                    </a:p>
                  </a:txBody>
                  <a:tcPr/>
                </a:tc>
                <a:extLst>
                  <a:ext uri="{0D108BD9-81ED-4DB2-BD59-A6C34878D82A}">
                    <a16:rowId xmlns:a16="http://schemas.microsoft.com/office/drawing/2014/main" val="10001"/>
                  </a:ext>
                </a:extLst>
              </a:tr>
              <a:tr h="558272">
                <a:tc>
                  <a:txBody>
                    <a:bodyPr/>
                    <a:lstStyle/>
                    <a:p>
                      <a:r>
                        <a:rPr lang="en-US" dirty="0">
                          <a:solidFill>
                            <a:schemeClr val="tx1"/>
                          </a:solidFill>
                        </a:rPr>
                        <a:t>Curb cuts, if used</a:t>
                      </a:r>
                    </a:p>
                  </a:txBody>
                  <a:tcPr/>
                </a:tc>
                <a:tc>
                  <a:txBody>
                    <a:bodyPr/>
                    <a:lstStyle/>
                    <a:p>
                      <a:r>
                        <a:rPr lang="en-US" dirty="0">
                          <a:solidFill>
                            <a:schemeClr val="tx1"/>
                          </a:solidFill>
                        </a:rPr>
                        <a:t>Min 18” wide, followed by energy dissipater</a:t>
                      </a:r>
                    </a:p>
                  </a:txBody>
                  <a:tcPr/>
                </a:tc>
                <a:extLst>
                  <a:ext uri="{0D108BD9-81ED-4DB2-BD59-A6C34878D82A}">
                    <a16:rowId xmlns:a16="http://schemas.microsoft.com/office/drawing/2014/main" val="10002"/>
                  </a:ext>
                </a:extLst>
              </a:tr>
              <a:tr h="558272">
                <a:tc>
                  <a:txBody>
                    <a:bodyPr/>
                    <a:lstStyle/>
                    <a:p>
                      <a:r>
                        <a:rPr lang="en-US" dirty="0">
                          <a:solidFill>
                            <a:schemeClr val="tx1"/>
                          </a:solidFill>
                        </a:rPr>
                        <a:t>Overflow inlet height</a:t>
                      </a:r>
                    </a:p>
                  </a:txBody>
                  <a:tcPr/>
                </a:tc>
                <a:tc>
                  <a:txBody>
                    <a:bodyPr/>
                    <a:lstStyle/>
                    <a:p>
                      <a:r>
                        <a:rPr lang="en-US" dirty="0">
                          <a:solidFill>
                            <a:schemeClr val="tx1"/>
                          </a:solidFill>
                        </a:rPr>
                        <a:t>Min 6” above low point of planting media</a:t>
                      </a:r>
                    </a:p>
                  </a:txBody>
                  <a:tcPr/>
                </a:tc>
                <a:extLst>
                  <a:ext uri="{0D108BD9-81ED-4DB2-BD59-A6C34878D82A}">
                    <a16:rowId xmlns:a16="http://schemas.microsoft.com/office/drawing/2014/main" val="10003"/>
                  </a:ext>
                </a:extLst>
              </a:tr>
              <a:tr h="558272">
                <a:tc>
                  <a:txBody>
                    <a:bodyPr/>
                    <a:lstStyle/>
                    <a:p>
                      <a:r>
                        <a:rPr lang="en-US" dirty="0">
                          <a:solidFill>
                            <a:schemeClr val="tx1"/>
                          </a:solidFill>
                        </a:rPr>
                        <a:t>BSM layer</a:t>
                      </a:r>
                    </a:p>
                  </a:txBody>
                  <a:tcPr/>
                </a:tc>
                <a:tc>
                  <a:txBody>
                    <a:bodyPr/>
                    <a:lstStyle/>
                    <a:p>
                      <a:r>
                        <a:rPr lang="en-US" dirty="0">
                          <a:solidFill>
                            <a:schemeClr val="tx1"/>
                          </a:solidFill>
                        </a:rPr>
                        <a:t>Min 18” deep</a:t>
                      </a:r>
                    </a:p>
                  </a:txBody>
                  <a:tcPr/>
                </a:tc>
                <a:extLst>
                  <a:ext uri="{0D108BD9-81ED-4DB2-BD59-A6C34878D82A}">
                    <a16:rowId xmlns:a16="http://schemas.microsoft.com/office/drawing/2014/main" val="10004"/>
                  </a:ext>
                </a:extLst>
              </a:tr>
              <a:tr h="832006">
                <a:tc>
                  <a:txBody>
                    <a:bodyPr/>
                    <a:lstStyle/>
                    <a:p>
                      <a:r>
                        <a:rPr lang="en-US" dirty="0">
                          <a:solidFill>
                            <a:schemeClr val="tx1"/>
                          </a:solidFill>
                        </a:rPr>
                        <a:t>Aggregate layer</a:t>
                      </a:r>
                    </a:p>
                  </a:txBody>
                  <a:tcPr/>
                </a:tc>
                <a:tc>
                  <a:txBody>
                    <a:bodyPr/>
                    <a:lstStyle/>
                    <a:p>
                      <a:r>
                        <a:rPr lang="en-US" dirty="0">
                          <a:solidFill>
                            <a:schemeClr val="tx1"/>
                          </a:solidFill>
                        </a:rPr>
                        <a:t>Min 12” deep, </a:t>
                      </a:r>
                      <a:br>
                        <a:rPr lang="en-US" dirty="0">
                          <a:solidFill>
                            <a:schemeClr val="tx1"/>
                          </a:solidFill>
                        </a:rPr>
                      </a:br>
                      <a:r>
                        <a:rPr lang="en-US" dirty="0">
                          <a:solidFill>
                            <a:schemeClr val="tx1"/>
                          </a:solidFill>
                        </a:rPr>
                        <a:t>Class 2 permeable material, graded rock</a:t>
                      </a:r>
                    </a:p>
                  </a:txBody>
                  <a:tcPr/>
                </a:tc>
                <a:extLst>
                  <a:ext uri="{0D108BD9-81ED-4DB2-BD59-A6C34878D82A}">
                    <a16:rowId xmlns:a16="http://schemas.microsoft.com/office/drawing/2014/main" val="10005"/>
                  </a:ext>
                </a:extLst>
              </a:tr>
              <a:tr h="929963">
                <a:tc>
                  <a:txBody>
                    <a:bodyPr/>
                    <a:lstStyle/>
                    <a:p>
                      <a:r>
                        <a:rPr lang="en-US" dirty="0">
                          <a:solidFill>
                            <a:schemeClr val="tx1"/>
                          </a:solidFill>
                        </a:rPr>
                        <a:t>Perforated underdrain</a:t>
                      </a:r>
                    </a:p>
                  </a:txBody>
                  <a:tcPr/>
                </a:tc>
                <a:tc>
                  <a:txBody>
                    <a:bodyPr/>
                    <a:lstStyle/>
                    <a:p>
                      <a:r>
                        <a:rPr lang="en-US" dirty="0">
                          <a:solidFill>
                            <a:schemeClr val="tx1"/>
                          </a:solidFill>
                        </a:rPr>
                        <a:t>4-in diameter, 0.5% min slope, downward perforations, with cleanout</a:t>
                      </a:r>
                    </a:p>
                  </a:txBody>
                  <a:tcPr/>
                </a:tc>
                <a:extLst>
                  <a:ext uri="{0D108BD9-81ED-4DB2-BD59-A6C34878D82A}">
                    <a16:rowId xmlns:a16="http://schemas.microsoft.com/office/drawing/2014/main" val="10006"/>
                  </a:ext>
                </a:extLst>
              </a:tr>
            </a:tbl>
          </a:graphicData>
        </a:graphic>
      </p:graphicFrame>
      <p:sp>
        <p:nvSpPr>
          <p:cNvPr id="8" name="Rectangle 7">
            <a:extLst>
              <a:ext uri="{FF2B5EF4-FFF2-40B4-BE49-F238E27FC236}">
                <a16:creationId xmlns:a16="http://schemas.microsoft.com/office/drawing/2014/main" id="{0A792528-27E5-8FB2-9645-4D91912766E9}"/>
              </a:ext>
            </a:extLst>
          </p:cNvPr>
          <p:cNvSpPr/>
          <p:nvPr/>
        </p:nvSpPr>
        <p:spPr bwMode="auto">
          <a:xfrm>
            <a:off x="1585731" y="3962400"/>
            <a:ext cx="3680749" cy="437909"/>
          </a:xfrm>
          <a:prstGeom prst="rect">
            <a:avLst/>
          </a:prstGeom>
          <a:solidFill>
            <a:srgbClr val="969696">
              <a:alpha val="50196"/>
            </a:srgb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cxnSp>
        <p:nvCxnSpPr>
          <p:cNvPr id="10" name="Straight Connector 9">
            <a:extLst>
              <a:ext uri="{FF2B5EF4-FFF2-40B4-BE49-F238E27FC236}">
                <a16:creationId xmlns:a16="http://schemas.microsoft.com/office/drawing/2014/main" id="{CC334862-976C-0A21-D63E-D764563CD42C}"/>
              </a:ext>
            </a:extLst>
          </p:cNvPr>
          <p:cNvCxnSpPr>
            <a:cxnSpLocks/>
          </p:cNvCxnSpPr>
          <p:nvPr/>
        </p:nvCxnSpPr>
        <p:spPr bwMode="auto">
          <a:xfrm>
            <a:off x="2362200" y="4191000"/>
            <a:ext cx="2057400" cy="0"/>
          </a:xfrm>
          <a:prstGeom prst="line">
            <a:avLst/>
          </a:prstGeom>
          <a:solidFill>
            <a:schemeClr val="accent1"/>
          </a:solidFill>
          <a:ln w="28575" cap="flat" cmpd="sng" algn="ctr">
            <a:solidFill>
              <a:srgbClr val="000000"/>
            </a:solidFill>
            <a:prstDash val="solid"/>
            <a:round/>
            <a:headEnd type="none" w="med" len="med"/>
            <a:tailEnd type="none" w="med" len="med"/>
          </a:ln>
          <a:effectLst/>
        </p:spPr>
      </p:cxnSp>
      <p:cxnSp>
        <p:nvCxnSpPr>
          <p:cNvPr id="12" name="Straight Connector 11">
            <a:extLst>
              <a:ext uri="{FF2B5EF4-FFF2-40B4-BE49-F238E27FC236}">
                <a16:creationId xmlns:a16="http://schemas.microsoft.com/office/drawing/2014/main" id="{140A085B-F139-A811-09BC-7995BCCD30AF}"/>
              </a:ext>
            </a:extLst>
          </p:cNvPr>
          <p:cNvCxnSpPr>
            <a:cxnSpLocks/>
          </p:cNvCxnSpPr>
          <p:nvPr/>
        </p:nvCxnSpPr>
        <p:spPr bwMode="auto">
          <a:xfrm>
            <a:off x="2362200" y="4343400"/>
            <a:ext cx="2057400" cy="0"/>
          </a:xfrm>
          <a:prstGeom prst="line">
            <a:avLst/>
          </a:prstGeom>
          <a:solidFill>
            <a:schemeClr val="accent1"/>
          </a:solidFill>
          <a:ln w="28575" cap="flat" cmpd="sng" algn="ctr">
            <a:solidFill>
              <a:srgbClr val="000000"/>
            </a:solidFill>
            <a:prstDash val="solid"/>
            <a:round/>
            <a:headEnd type="none" w="med" len="med"/>
            <a:tailEnd type="none" w="med" len="med"/>
          </a:ln>
          <a:effectLst/>
        </p:spPr>
      </p:cxnSp>
      <p:sp>
        <p:nvSpPr>
          <p:cNvPr id="13" name="Rectangle 12">
            <a:extLst>
              <a:ext uri="{FF2B5EF4-FFF2-40B4-BE49-F238E27FC236}">
                <a16:creationId xmlns:a16="http://schemas.microsoft.com/office/drawing/2014/main" id="{34FCF63F-ABFF-EC5B-CA97-AED849334CF1}"/>
              </a:ext>
            </a:extLst>
          </p:cNvPr>
          <p:cNvSpPr/>
          <p:nvPr/>
        </p:nvSpPr>
        <p:spPr bwMode="auto">
          <a:xfrm>
            <a:off x="3124200" y="3071150"/>
            <a:ext cx="1295400" cy="1142998"/>
          </a:xfrm>
          <a:prstGeom prst="rect">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14" name="TextBox 13">
            <a:extLst>
              <a:ext uri="{FF2B5EF4-FFF2-40B4-BE49-F238E27FC236}">
                <a16:creationId xmlns:a16="http://schemas.microsoft.com/office/drawing/2014/main" id="{DF91E404-45E2-7E4C-8E4A-AB14FDB55E4C}"/>
              </a:ext>
            </a:extLst>
          </p:cNvPr>
          <p:cNvSpPr txBox="1"/>
          <p:nvPr/>
        </p:nvSpPr>
        <p:spPr bwMode="auto">
          <a:xfrm>
            <a:off x="3733800" y="2057400"/>
            <a:ext cx="15326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kern="0" dirty="0"/>
              <a:t>overflow</a:t>
            </a:r>
          </a:p>
        </p:txBody>
      </p:sp>
      <p:grpSp>
        <p:nvGrpSpPr>
          <p:cNvPr id="40" name="Group 39">
            <a:extLst>
              <a:ext uri="{FF2B5EF4-FFF2-40B4-BE49-F238E27FC236}">
                <a16:creationId xmlns:a16="http://schemas.microsoft.com/office/drawing/2014/main" id="{26166EA6-07DE-BF6C-A3E8-0C2BD80EDB42}"/>
              </a:ext>
            </a:extLst>
          </p:cNvPr>
          <p:cNvGrpSpPr/>
          <p:nvPr/>
        </p:nvGrpSpPr>
        <p:grpSpPr>
          <a:xfrm>
            <a:off x="2057400" y="2540646"/>
            <a:ext cx="2781300" cy="786108"/>
            <a:chOff x="2057400" y="2540646"/>
            <a:chExt cx="2781300" cy="786108"/>
          </a:xfrm>
        </p:grpSpPr>
        <p:pic>
          <p:nvPicPr>
            <p:cNvPr id="20" name="Picture 19">
              <a:extLst>
                <a:ext uri="{FF2B5EF4-FFF2-40B4-BE49-F238E27FC236}">
                  <a16:creationId xmlns:a16="http://schemas.microsoft.com/office/drawing/2014/main" id="{A84AAD1B-998B-1353-5DEC-2DE038B96FD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431576" y="2573747"/>
              <a:ext cx="407124" cy="735954"/>
            </a:xfrm>
            <a:prstGeom prst="rect">
              <a:avLst/>
            </a:prstGeom>
          </p:spPr>
        </p:pic>
        <p:pic>
          <p:nvPicPr>
            <p:cNvPr id="21" name="Picture 20">
              <a:extLst>
                <a:ext uri="{FF2B5EF4-FFF2-40B4-BE49-F238E27FC236}">
                  <a16:creationId xmlns:a16="http://schemas.microsoft.com/office/drawing/2014/main" id="{AFDBF61A-5560-8B19-4F69-D003CEA45B06}"/>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057400" y="2590800"/>
              <a:ext cx="255609" cy="735954"/>
            </a:xfrm>
            <a:prstGeom prst="rect">
              <a:avLst/>
            </a:prstGeom>
          </p:spPr>
        </p:pic>
        <p:pic>
          <p:nvPicPr>
            <p:cNvPr id="22" name="Picture 21">
              <a:extLst>
                <a:ext uri="{FF2B5EF4-FFF2-40B4-BE49-F238E27FC236}">
                  <a16:creationId xmlns:a16="http://schemas.microsoft.com/office/drawing/2014/main" id="{FAB70E4E-44B8-32D8-2AAB-B1A9C57A4D9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641761" y="2540646"/>
              <a:ext cx="407124" cy="735954"/>
            </a:xfrm>
            <a:prstGeom prst="rect">
              <a:avLst/>
            </a:prstGeom>
          </p:spPr>
        </p:pic>
      </p:grpSp>
      <p:grpSp>
        <p:nvGrpSpPr>
          <p:cNvPr id="18" name="Group 17">
            <a:extLst>
              <a:ext uri="{FF2B5EF4-FFF2-40B4-BE49-F238E27FC236}">
                <a16:creationId xmlns:a16="http://schemas.microsoft.com/office/drawing/2014/main" id="{C1F11005-EA3A-CD9C-F548-1AAD32B06981}"/>
              </a:ext>
            </a:extLst>
          </p:cNvPr>
          <p:cNvGrpSpPr/>
          <p:nvPr/>
        </p:nvGrpSpPr>
        <p:grpSpPr>
          <a:xfrm>
            <a:off x="1488794" y="1600200"/>
            <a:ext cx="3777686" cy="1710160"/>
            <a:chOff x="1488794" y="1600200"/>
            <a:chExt cx="3777686" cy="1710160"/>
          </a:xfrm>
        </p:grpSpPr>
        <p:sp>
          <p:nvSpPr>
            <p:cNvPr id="6" name="Freeform: Shape 5">
              <a:extLst>
                <a:ext uri="{FF2B5EF4-FFF2-40B4-BE49-F238E27FC236}">
                  <a16:creationId xmlns:a16="http://schemas.microsoft.com/office/drawing/2014/main" id="{F93E8E18-CC03-211C-0D38-18BF1BA43A7A}"/>
                </a:ext>
              </a:extLst>
            </p:cNvPr>
            <p:cNvSpPr/>
            <p:nvPr/>
          </p:nvSpPr>
          <p:spPr bwMode="auto">
            <a:xfrm>
              <a:off x="1488794" y="3067294"/>
              <a:ext cx="3777686" cy="243066"/>
            </a:xfrm>
            <a:custGeom>
              <a:avLst/>
              <a:gdLst>
                <a:gd name="connsiteX0" fmla="*/ 0 w 3576577"/>
                <a:gd name="connsiteY0" fmla="*/ 0 h 243069"/>
                <a:gd name="connsiteX1" fmla="*/ 3576577 w 3576577"/>
                <a:gd name="connsiteY1" fmla="*/ 46299 h 243069"/>
                <a:gd name="connsiteX2" fmla="*/ 3055716 w 3576577"/>
                <a:gd name="connsiteY2" fmla="*/ 231494 h 243069"/>
                <a:gd name="connsiteX3" fmla="*/ 555585 w 3576577"/>
                <a:gd name="connsiteY3" fmla="*/ 243069 h 243069"/>
                <a:gd name="connsiteX4" fmla="*/ 0 w 3576577"/>
                <a:gd name="connsiteY4" fmla="*/ 0 h 243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6577" h="243069">
                  <a:moveTo>
                    <a:pt x="0" y="0"/>
                  </a:moveTo>
                  <a:lnTo>
                    <a:pt x="3576577" y="46299"/>
                  </a:lnTo>
                  <a:lnTo>
                    <a:pt x="3055716" y="231494"/>
                  </a:lnTo>
                  <a:lnTo>
                    <a:pt x="555585" y="243069"/>
                  </a:lnTo>
                  <a:lnTo>
                    <a:pt x="0" y="0"/>
                  </a:lnTo>
                  <a:close/>
                </a:path>
              </a:pathLst>
            </a:custGeom>
            <a:solidFill>
              <a:schemeClr val="accent5">
                <a:lumMod val="75000"/>
                <a:alpha val="50196"/>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15" name="TextBox 14">
              <a:extLst>
                <a:ext uri="{FF2B5EF4-FFF2-40B4-BE49-F238E27FC236}">
                  <a16:creationId xmlns:a16="http://schemas.microsoft.com/office/drawing/2014/main" id="{4893C8F7-3E4A-AD91-1FAA-FF0E1D89B309}"/>
                </a:ext>
              </a:extLst>
            </p:cNvPr>
            <p:cNvSpPr txBox="1"/>
            <p:nvPr/>
          </p:nvSpPr>
          <p:spPr bwMode="auto">
            <a:xfrm>
              <a:off x="3496520" y="1600200"/>
              <a:ext cx="15326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kern="0" dirty="0"/>
                <a:t>ponding</a:t>
              </a:r>
            </a:p>
          </p:txBody>
        </p:sp>
        <p:cxnSp>
          <p:nvCxnSpPr>
            <p:cNvPr id="17" name="Straight Arrow Connector 16">
              <a:extLst>
                <a:ext uri="{FF2B5EF4-FFF2-40B4-BE49-F238E27FC236}">
                  <a16:creationId xmlns:a16="http://schemas.microsoft.com/office/drawing/2014/main" id="{F1B11F12-C5F9-EA34-3780-6CEE973BB0F7}"/>
                </a:ext>
              </a:extLst>
            </p:cNvPr>
            <p:cNvCxnSpPr/>
            <p:nvPr/>
          </p:nvCxnSpPr>
          <p:spPr bwMode="auto">
            <a:xfrm flipH="1">
              <a:off x="3377637" y="1905000"/>
              <a:ext cx="203763" cy="1162294"/>
            </a:xfrm>
            <a:prstGeom prst="straightConnector1">
              <a:avLst/>
            </a:prstGeom>
            <a:solidFill>
              <a:schemeClr val="accent1"/>
            </a:solidFill>
            <a:ln w="28575" cap="flat" cmpd="sng" algn="ctr">
              <a:solidFill>
                <a:schemeClr val="accent5">
                  <a:lumMod val="50000"/>
                </a:schemeClr>
              </a:solidFill>
              <a:prstDash val="solid"/>
              <a:round/>
              <a:headEnd type="none" w="med" len="med"/>
              <a:tailEnd type="triangle"/>
            </a:ln>
            <a:effectLst/>
          </p:spPr>
        </p:cxnSp>
      </p:grpSp>
      <p:sp>
        <p:nvSpPr>
          <p:cNvPr id="25" name="Freeform: Shape 24">
            <a:extLst>
              <a:ext uri="{FF2B5EF4-FFF2-40B4-BE49-F238E27FC236}">
                <a16:creationId xmlns:a16="http://schemas.microsoft.com/office/drawing/2014/main" id="{86AC2029-2775-C238-9F6C-22C4A8569E5C}"/>
              </a:ext>
            </a:extLst>
          </p:cNvPr>
          <p:cNvSpPr/>
          <p:nvPr/>
        </p:nvSpPr>
        <p:spPr bwMode="auto">
          <a:xfrm>
            <a:off x="2181808" y="3345180"/>
            <a:ext cx="16642" cy="345596"/>
          </a:xfrm>
          <a:custGeom>
            <a:avLst/>
            <a:gdLst>
              <a:gd name="connsiteX0" fmla="*/ 8942 w 16642"/>
              <a:gd name="connsiteY0" fmla="*/ 0 h 345596"/>
              <a:gd name="connsiteX1" fmla="*/ 5132 w 16642"/>
              <a:gd name="connsiteY1" fmla="*/ 278130 h 345596"/>
              <a:gd name="connsiteX2" fmla="*/ 16562 w 16642"/>
              <a:gd name="connsiteY2" fmla="*/ 323850 h 345596"/>
            </a:gdLst>
            <a:ahLst/>
            <a:cxnLst>
              <a:cxn ang="0">
                <a:pos x="connsiteX0" y="connsiteY0"/>
              </a:cxn>
              <a:cxn ang="0">
                <a:pos x="connsiteX1" y="connsiteY1"/>
              </a:cxn>
              <a:cxn ang="0">
                <a:pos x="connsiteX2" y="connsiteY2"/>
              </a:cxn>
            </a:cxnLst>
            <a:rect l="l" t="t" r="r" b="b"/>
            <a:pathLst>
              <a:path w="16642" h="345596">
                <a:moveTo>
                  <a:pt x="8942" y="0"/>
                </a:moveTo>
                <a:cubicBezTo>
                  <a:pt x="1268" y="115108"/>
                  <a:pt x="-4687" y="152941"/>
                  <a:pt x="5132" y="278130"/>
                </a:cubicBezTo>
                <a:cubicBezTo>
                  <a:pt x="18346" y="446605"/>
                  <a:pt x="16562" y="235382"/>
                  <a:pt x="16562" y="323850"/>
                </a:cubicBezTo>
              </a:path>
            </a:pathLst>
          </a:custGeom>
          <a:no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30" name="Freeform: Shape 29">
            <a:extLst>
              <a:ext uri="{FF2B5EF4-FFF2-40B4-BE49-F238E27FC236}">
                <a16:creationId xmlns:a16="http://schemas.microsoft.com/office/drawing/2014/main" id="{62587581-643E-2ED5-5A74-1F91AD71E156}"/>
              </a:ext>
            </a:extLst>
          </p:cNvPr>
          <p:cNvSpPr/>
          <p:nvPr/>
        </p:nvSpPr>
        <p:spPr bwMode="auto">
          <a:xfrm>
            <a:off x="4428922" y="3308802"/>
            <a:ext cx="196770" cy="347251"/>
          </a:xfrm>
          <a:custGeom>
            <a:avLst/>
            <a:gdLst>
              <a:gd name="connsiteX0" fmla="*/ 196770 w 196770"/>
              <a:gd name="connsiteY0" fmla="*/ 0 h 347251"/>
              <a:gd name="connsiteX1" fmla="*/ 173620 w 196770"/>
              <a:gd name="connsiteY1" fmla="*/ 92598 h 347251"/>
              <a:gd name="connsiteX2" fmla="*/ 150471 w 196770"/>
              <a:gd name="connsiteY2" fmla="*/ 219919 h 347251"/>
              <a:gd name="connsiteX3" fmla="*/ 127321 w 196770"/>
              <a:gd name="connsiteY3" fmla="*/ 312517 h 347251"/>
              <a:gd name="connsiteX4" fmla="*/ 81023 w 196770"/>
              <a:gd name="connsiteY4" fmla="*/ 324092 h 347251"/>
              <a:gd name="connsiteX5" fmla="*/ 0 w 196770"/>
              <a:gd name="connsiteY5" fmla="*/ 347241 h 34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770" h="347251">
                <a:moveTo>
                  <a:pt x="196770" y="0"/>
                </a:moveTo>
                <a:cubicBezTo>
                  <a:pt x="189053" y="30866"/>
                  <a:pt x="180287" y="61488"/>
                  <a:pt x="173620" y="92598"/>
                </a:cubicBezTo>
                <a:cubicBezTo>
                  <a:pt x="138178" y="257992"/>
                  <a:pt x="183943" y="74871"/>
                  <a:pt x="150471" y="219919"/>
                </a:cubicBezTo>
                <a:cubicBezTo>
                  <a:pt x="143317" y="250920"/>
                  <a:pt x="144969" y="286044"/>
                  <a:pt x="127321" y="312517"/>
                </a:cubicBezTo>
                <a:cubicBezTo>
                  <a:pt x="118497" y="325753"/>
                  <a:pt x="96260" y="319521"/>
                  <a:pt x="81023" y="324092"/>
                </a:cubicBezTo>
                <a:cubicBezTo>
                  <a:pt x="-207" y="348461"/>
                  <a:pt x="37261" y="347241"/>
                  <a:pt x="0" y="347241"/>
                </a:cubicBezTo>
              </a:path>
            </a:pathLst>
          </a:custGeom>
          <a:no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grpSp>
        <p:nvGrpSpPr>
          <p:cNvPr id="42" name="Group 41">
            <a:extLst>
              <a:ext uri="{FF2B5EF4-FFF2-40B4-BE49-F238E27FC236}">
                <a16:creationId xmlns:a16="http://schemas.microsoft.com/office/drawing/2014/main" id="{D43CD2BB-B099-A205-C865-815341F245ED}"/>
              </a:ext>
            </a:extLst>
          </p:cNvPr>
          <p:cNvGrpSpPr/>
          <p:nvPr/>
        </p:nvGrpSpPr>
        <p:grpSpPr>
          <a:xfrm>
            <a:off x="2647178" y="3307343"/>
            <a:ext cx="2126573" cy="374104"/>
            <a:chOff x="2647178" y="3307343"/>
            <a:chExt cx="2126573" cy="374104"/>
          </a:xfrm>
        </p:grpSpPr>
        <p:sp>
          <p:nvSpPr>
            <p:cNvPr id="32" name="Freeform: Shape 31">
              <a:extLst>
                <a:ext uri="{FF2B5EF4-FFF2-40B4-BE49-F238E27FC236}">
                  <a16:creationId xmlns:a16="http://schemas.microsoft.com/office/drawing/2014/main" id="{60718632-8CB7-C470-3BA9-FFA1CB7F018A}"/>
                </a:ext>
              </a:extLst>
            </p:cNvPr>
            <p:cNvSpPr/>
            <p:nvPr/>
          </p:nvSpPr>
          <p:spPr bwMode="auto">
            <a:xfrm>
              <a:off x="4682311" y="3316673"/>
              <a:ext cx="91440" cy="125730"/>
            </a:xfrm>
            <a:custGeom>
              <a:avLst/>
              <a:gdLst>
                <a:gd name="connsiteX0" fmla="*/ 0 w 91440"/>
                <a:gd name="connsiteY0" fmla="*/ 0 h 125730"/>
                <a:gd name="connsiteX1" fmla="*/ 7620 w 91440"/>
                <a:gd name="connsiteY1" fmla="*/ 19050 h 125730"/>
                <a:gd name="connsiteX2" fmla="*/ 19050 w 91440"/>
                <a:gd name="connsiteY2" fmla="*/ 41910 h 125730"/>
                <a:gd name="connsiteX3" fmla="*/ 38100 w 91440"/>
                <a:gd name="connsiteY3" fmla="*/ 49530 h 125730"/>
                <a:gd name="connsiteX4" fmla="*/ 53340 w 91440"/>
                <a:gd name="connsiteY4" fmla="*/ 76200 h 125730"/>
                <a:gd name="connsiteX5" fmla="*/ 60960 w 91440"/>
                <a:gd name="connsiteY5" fmla="*/ 87630 h 125730"/>
                <a:gd name="connsiteX6" fmla="*/ 64770 w 91440"/>
                <a:gd name="connsiteY6" fmla="*/ 99060 h 125730"/>
                <a:gd name="connsiteX7" fmla="*/ 80010 w 91440"/>
                <a:gd name="connsiteY7" fmla="*/ 110490 h 125730"/>
                <a:gd name="connsiteX8" fmla="*/ 91440 w 91440"/>
                <a:gd name="connsiteY8" fmla="*/ 125730 h 125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 h="125730">
                  <a:moveTo>
                    <a:pt x="0" y="0"/>
                  </a:moveTo>
                  <a:cubicBezTo>
                    <a:pt x="2540" y="6350"/>
                    <a:pt x="5219" y="12646"/>
                    <a:pt x="7620" y="19050"/>
                  </a:cubicBezTo>
                  <a:cubicBezTo>
                    <a:pt x="10300" y="26196"/>
                    <a:pt x="12142" y="36976"/>
                    <a:pt x="19050" y="41910"/>
                  </a:cubicBezTo>
                  <a:cubicBezTo>
                    <a:pt x="24615" y="45885"/>
                    <a:pt x="31750" y="46990"/>
                    <a:pt x="38100" y="49530"/>
                  </a:cubicBezTo>
                  <a:cubicBezTo>
                    <a:pt x="56665" y="77377"/>
                    <a:pt x="34004" y="42363"/>
                    <a:pt x="53340" y="76200"/>
                  </a:cubicBezTo>
                  <a:cubicBezTo>
                    <a:pt x="55612" y="80176"/>
                    <a:pt x="58912" y="83534"/>
                    <a:pt x="60960" y="87630"/>
                  </a:cubicBezTo>
                  <a:cubicBezTo>
                    <a:pt x="62756" y="91222"/>
                    <a:pt x="62199" y="95975"/>
                    <a:pt x="64770" y="99060"/>
                  </a:cubicBezTo>
                  <a:cubicBezTo>
                    <a:pt x="68835" y="103938"/>
                    <a:pt x="75520" y="106000"/>
                    <a:pt x="80010" y="110490"/>
                  </a:cubicBezTo>
                  <a:cubicBezTo>
                    <a:pt x="84500" y="114980"/>
                    <a:pt x="91440" y="125730"/>
                    <a:pt x="91440" y="125730"/>
                  </a:cubicBezTo>
                </a:path>
              </a:pathLst>
            </a:custGeom>
            <a:no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33" name="Freeform: Shape 32">
              <a:extLst>
                <a:ext uri="{FF2B5EF4-FFF2-40B4-BE49-F238E27FC236}">
                  <a16:creationId xmlns:a16="http://schemas.microsoft.com/office/drawing/2014/main" id="{FE248F75-4798-BD5C-1535-3BDF60A6D910}"/>
                </a:ext>
              </a:extLst>
            </p:cNvPr>
            <p:cNvSpPr/>
            <p:nvPr/>
          </p:nvSpPr>
          <p:spPr bwMode="auto">
            <a:xfrm>
              <a:off x="4487389" y="3316672"/>
              <a:ext cx="137772" cy="299375"/>
            </a:xfrm>
            <a:custGeom>
              <a:avLst/>
              <a:gdLst>
                <a:gd name="connsiteX0" fmla="*/ 293370 w 293370"/>
                <a:gd name="connsiteY0" fmla="*/ 0 h 83820"/>
                <a:gd name="connsiteX1" fmla="*/ 259080 w 293370"/>
                <a:gd name="connsiteY1" fmla="*/ 11430 h 83820"/>
                <a:gd name="connsiteX2" fmla="*/ 228600 w 293370"/>
                <a:gd name="connsiteY2" fmla="*/ 34290 h 83820"/>
                <a:gd name="connsiteX3" fmla="*/ 201930 w 293370"/>
                <a:gd name="connsiteY3" fmla="*/ 41910 h 83820"/>
                <a:gd name="connsiteX4" fmla="*/ 175260 w 293370"/>
                <a:gd name="connsiteY4" fmla="*/ 57150 h 83820"/>
                <a:gd name="connsiteX5" fmla="*/ 160020 w 293370"/>
                <a:gd name="connsiteY5" fmla="*/ 60960 h 83820"/>
                <a:gd name="connsiteX6" fmla="*/ 137160 w 293370"/>
                <a:gd name="connsiteY6" fmla="*/ 72390 h 83820"/>
                <a:gd name="connsiteX7" fmla="*/ 125730 w 293370"/>
                <a:gd name="connsiteY7" fmla="*/ 80010 h 83820"/>
                <a:gd name="connsiteX8" fmla="*/ 99060 w 293370"/>
                <a:gd name="connsiteY8" fmla="*/ 83820 h 83820"/>
                <a:gd name="connsiteX9" fmla="*/ 45720 w 293370"/>
                <a:gd name="connsiteY9" fmla="*/ 76200 h 83820"/>
                <a:gd name="connsiteX10" fmla="*/ 30480 w 293370"/>
                <a:gd name="connsiteY10" fmla="*/ 72390 h 83820"/>
                <a:gd name="connsiteX11" fmla="*/ 3810 w 293370"/>
                <a:gd name="connsiteY11" fmla="*/ 49530 h 83820"/>
                <a:gd name="connsiteX12" fmla="*/ 0 w 293370"/>
                <a:gd name="connsiteY12" fmla="*/ 53340 h 83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3370" h="83820">
                  <a:moveTo>
                    <a:pt x="293370" y="0"/>
                  </a:moveTo>
                  <a:cubicBezTo>
                    <a:pt x="278742" y="2926"/>
                    <a:pt x="271349" y="2667"/>
                    <a:pt x="259080" y="11430"/>
                  </a:cubicBezTo>
                  <a:cubicBezTo>
                    <a:pt x="237023" y="27185"/>
                    <a:pt x="259679" y="21340"/>
                    <a:pt x="228600" y="34290"/>
                  </a:cubicBezTo>
                  <a:cubicBezTo>
                    <a:pt x="220065" y="37846"/>
                    <a:pt x="210619" y="38750"/>
                    <a:pt x="201930" y="41910"/>
                  </a:cubicBezTo>
                  <a:cubicBezTo>
                    <a:pt x="149724" y="60894"/>
                    <a:pt x="217917" y="38869"/>
                    <a:pt x="175260" y="57150"/>
                  </a:cubicBezTo>
                  <a:cubicBezTo>
                    <a:pt x="170447" y="59213"/>
                    <a:pt x="165100" y="59690"/>
                    <a:pt x="160020" y="60960"/>
                  </a:cubicBezTo>
                  <a:cubicBezTo>
                    <a:pt x="127263" y="82798"/>
                    <a:pt x="168708" y="56616"/>
                    <a:pt x="137160" y="72390"/>
                  </a:cubicBezTo>
                  <a:cubicBezTo>
                    <a:pt x="133064" y="74438"/>
                    <a:pt x="130116" y="78694"/>
                    <a:pt x="125730" y="80010"/>
                  </a:cubicBezTo>
                  <a:cubicBezTo>
                    <a:pt x="117128" y="82590"/>
                    <a:pt x="107950" y="82550"/>
                    <a:pt x="99060" y="83820"/>
                  </a:cubicBezTo>
                  <a:cubicBezTo>
                    <a:pt x="81280" y="81280"/>
                    <a:pt x="63436" y="79153"/>
                    <a:pt x="45720" y="76200"/>
                  </a:cubicBezTo>
                  <a:cubicBezTo>
                    <a:pt x="40555" y="75339"/>
                    <a:pt x="35026" y="74988"/>
                    <a:pt x="30480" y="72390"/>
                  </a:cubicBezTo>
                  <a:cubicBezTo>
                    <a:pt x="8629" y="59904"/>
                    <a:pt x="30350" y="60146"/>
                    <a:pt x="3810" y="49530"/>
                  </a:cubicBezTo>
                  <a:cubicBezTo>
                    <a:pt x="2142" y="48863"/>
                    <a:pt x="1270" y="52070"/>
                    <a:pt x="0" y="53340"/>
                  </a:cubicBezTo>
                </a:path>
              </a:pathLst>
            </a:custGeom>
            <a:no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36" name="Freeform: Shape 35">
              <a:extLst>
                <a:ext uri="{FF2B5EF4-FFF2-40B4-BE49-F238E27FC236}">
                  <a16:creationId xmlns:a16="http://schemas.microsoft.com/office/drawing/2014/main" id="{AE93251B-6426-8247-4C8B-88806EFB0E86}"/>
                </a:ext>
              </a:extLst>
            </p:cNvPr>
            <p:cNvSpPr/>
            <p:nvPr/>
          </p:nvSpPr>
          <p:spPr bwMode="auto">
            <a:xfrm>
              <a:off x="2890805" y="3322632"/>
              <a:ext cx="58116" cy="358815"/>
            </a:xfrm>
            <a:custGeom>
              <a:avLst/>
              <a:gdLst>
                <a:gd name="connsiteX0" fmla="*/ 0 w 58116"/>
                <a:gd name="connsiteY0" fmla="*/ 0 h 358815"/>
                <a:gd name="connsiteX1" fmla="*/ 11575 w 58116"/>
                <a:gd name="connsiteY1" fmla="*/ 219919 h 358815"/>
                <a:gd name="connsiteX2" fmla="*/ 34724 w 58116"/>
                <a:gd name="connsiteY2" fmla="*/ 300942 h 358815"/>
                <a:gd name="connsiteX3" fmla="*/ 57874 w 58116"/>
                <a:gd name="connsiteY3" fmla="*/ 358815 h 358815"/>
              </a:gdLst>
              <a:ahLst/>
              <a:cxnLst>
                <a:cxn ang="0">
                  <a:pos x="connsiteX0" y="connsiteY0"/>
                </a:cxn>
                <a:cxn ang="0">
                  <a:pos x="connsiteX1" y="connsiteY1"/>
                </a:cxn>
                <a:cxn ang="0">
                  <a:pos x="connsiteX2" y="connsiteY2"/>
                </a:cxn>
                <a:cxn ang="0">
                  <a:pos x="connsiteX3" y="connsiteY3"/>
                </a:cxn>
              </a:cxnLst>
              <a:rect l="l" t="t" r="r" b="b"/>
              <a:pathLst>
                <a:path w="58116" h="358815">
                  <a:moveTo>
                    <a:pt x="0" y="0"/>
                  </a:moveTo>
                  <a:cubicBezTo>
                    <a:pt x="3858" y="73306"/>
                    <a:pt x="5216" y="146787"/>
                    <a:pt x="11575" y="219919"/>
                  </a:cubicBezTo>
                  <a:cubicBezTo>
                    <a:pt x="12355" y="228894"/>
                    <a:pt x="28668" y="288830"/>
                    <a:pt x="34724" y="300942"/>
                  </a:cubicBezTo>
                  <a:cubicBezTo>
                    <a:pt x="62154" y="355803"/>
                    <a:pt x="57874" y="314147"/>
                    <a:pt x="57874" y="358815"/>
                  </a:cubicBezTo>
                </a:path>
              </a:pathLst>
            </a:custGeom>
            <a:no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38" name="Freeform: Shape 37">
              <a:extLst>
                <a:ext uri="{FF2B5EF4-FFF2-40B4-BE49-F238E27FC236}">
                  <a16:creationId xmlns:a16="http://schemas.microsoft.com/office/drawing/2014/main" id="{20180AF5-A39C-8B29-11F4-A6B1FAC8360B}"/>
                </a:ext>
              </a:extLst>
            </p:cNvPr>
            <p:cNvSpPr/>
            <p:nvPr/>
          </p:nvSpPr>
          <p:spPr bwMode="auto">
            <a:xfrm>
              <a:off x="2647178" y="3307343"/>
              <a:ext cx="196798" cy="274057"/>
            </a:xfrm>
            <a:custGeom>
              <a:avLst/>
              <a:gdLst>
                <a:gd name="connsiteX0" fmla="*/ 293370 w 293370"/>
                <a:gd name="connsiteY0" fmla="*/ 0 h 83820"/>
                <a:gd name="connsiteX1" fmla="*/ 259080 w 293370"/>
                <a:gd name="connsiteY1" fmla="*/ 11430 h 83820"/>
                <a:gd name="connsiteX2" fmla="*/ 228600 w 293370"/>
                <a:gd name="connsiteY2" fmla="*/ 34290 h 83820"/>
                <a:gd name="connsiteX3" fmla="*/ 201930 w 293370"/>
                <a:gd name="connsiteY3" fmla="*/ 41910 h 83820"/>
                <a:gd name="connsiteX4" fmla="*/ 175260 w 293370"/>
                <a:gd name="connsiteY4" fmla="*/ 57150 h 83820"/>
                <a:gd name="connsiteX5" fmla="*/ 160020 w 293370"/>
                <a:gd name="connsiteY5" fmla="*/ 60960 h 83820"/>
                <a:gd name="connsiteX6" fmla="*/ 137160 w 293370"/>
                <a:gd name="connsiteY6" fmla="*/ 72390 h 83820"/>
                <a:gd name="connsiteX7" fmla="*/ 125730 w 293370"/>
                <a:gd name="connsiteY7" fmla="*/ 80010 h 83820"/>
                <a:gd name="connsiteX8" fmla="*/ 99060 w 293370"/>
                <a:gd name="connsiteY8" fmla="*/ 83820 h 83820"/>
                <a:gd name="connsiteX9" fmla="*/ 45720 w 293370"/>
                <a:gd name="connsiteY9" fmla="*/ 76200 h 83820"/>
                <a:gd name="connsiteX10" fmla="*/ 30480 w 293370"/>
                <a:gd name="connsiteY10" fmla="*/ 72390 h 83820"/>
                <a:gd name="connsiteX11" fmla="*/ 3810 w 293370"/>
                <a:gd name="connsiteY11" fmla="*/ 49530 h 83820"/>
                <a:gd name="connsiteX12" fmla="*/ 0 w 293370"/>
                <a:gd name="connsiteY12" fmla="*/ 53340 h 83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3370" h="83820">
                  <a:moveTo>
                    <a:pt x="293370" y="0"/>
                  </a:moveTo>
                  <a:cubicBezTo>
                    <a:pt x="278742" y="2926"/>
                    <a:pt x="271349" y="2667"/>
                    <a:pt x="259080" y="11430"/>
                  </a:cubicBezTo>
                  <a:cubicBezTo>
                    <a:pt x="237023" y="27185"/>
                    <a:pt x="259679" y="21340"/>
                    <a:pt x="228600" y="34290"/>
                  </a:cubicBezTo>
                  <a:cubicBezTo>
                    <a:pt x="220065" y="37846"/>
                    <a:pt x="210619" y="38750"/>
                    <a:pt x="201930" y="41910"/>
                  </a:cubicBezTo>
                  <a:cubicBezTo>
                    <a:pt x="149724" y="60894"/>
                    <a:pt x="217917" y="38869"/>
                    <a:pt x="175260" y="57150"/>
                  </a:cubicBezTo>
                  <a:cubicBezTo>
                    <a:pt x="170447" y="59213"/>
                    <a:pt x="165100" y="59690"/>
                    <a:pt x="160020" y="60960"/>
                  </a:cubicBezTo>
                  <a:cubicBezTo>
                    <a:pt x="127263" y="82798"/>
                    <a:pt x="168708" y="56616"/>
                    <a:pt x="137160" y="72390"/>
                  </a:cubicBezTo>
                  <a:cubicBezTo>
                    <a:pt x="133064" y="74438"/>
                    <a:pt x="130116" y="78694"/>
                    <a:pt x="125730" y="80010"/>
                  </a:cubicBezTo>
                  <a:cubicBezTo>
                    <a:pt x="117128" y="82590"/>
                    <a:pt x="107950" y="82550"/>
                    <a:pt x="99060" y="83820"/>
                  </a:cubicBezTo>
                  <a:cubicBezTo>
                    <a:pt x="81280" y="81280"/>
                    <a:pt x="63436" y="79153"/>
                    <a:pt x="45720" y="76200"/>
                  </a:cubicBezTo>
                  <a:cubicBezTo>
                    <a:pt x="40555" y="75339"/>
                    <a:pt x="35026" y="74988"/>
                    <a:pt x="30480" y="72390"/>
                  </a:cubicBezTo>
                  <a:cubicBezTo>
                    <a:pt x="8629" y="59904"/>
                    <a:pt x="30350" y="60146"/>
                    <a:pt x="3810" y="49530"/>
                  </a:cubicBezTo>
                  <a:cubicBezTo>
                    <a:pt x="2142" y="48863"/>
                    <a:pt x="1270" y="52070"/>
                    <a:pt x="0" y="53340"/>
                  </a:cubicBezTo>
                </a:path>
              </a:pathLst>
            </a:custGeom>
            <a:no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grpSp>
      <p:grpSp>
        <p:nvGrpSpPr>
          <p:cNvPr id="43" name="Group 42">
            <a:extLst>
              <a:ext uri="{FF2B5EF4-FFF2-40B4-BE49-F238E27FC236}">
                <a16:creationId xmlns:a16="http://schemas.microsoft.com/office/drawing/2014/main" id="{A9EE59E4-54A9-CCA9-E2C1-4CD9C26323E9}"/>
              </a:ext>
            </a:extLst>
          </p:cNvPr>
          <p:cNvGrpSpPr/>
          <p:nvPr/>
        </p:nvGrpSpPr>
        <p:grpSpPr>
          <a:xfrm>
            <a:off x="1882140" y="3299473"/>
            <a:ext cx="2847966" cy="416000"/>
            <a:chOff x="1882140" y="3299473"/>
            <a:chExt cx="2847966" cy="416000"/>
          </a:xfrm>
        </p:grpSpPr>
        <p:grpSp>
          <p:nvGrpSpPr>
            <p:cNvPr id="44" name="Group 43">
              <a:extLst>
                <a:ext uri="{FF2B5EF4-FFF2-40B4-BE49-F238E27FC236}">
                  <a16:creationId xmlns:a16="http://schemas.microsoft.com/office/drawing/2014/main" id="{87A1BA0D-5E27-66A9-D11F-AD801FD27473}"/>
                </a:ext>
              </a:extLst>
            </p:cNvPr>
            <p:cNvGrpSpPr/>
            <p:nvPr/>
          </p:nvGrpSpPr>
          <p:grpSpPr>
            <a:xfrm>
              <a:off x="1882140" y="3333499"/>
              <a:ext cx="441960" cy="381974"/>
              <a:chOff x="1882140" y="3333499"/>
              <a:chExt cx="441960" cy="381974"/>
            </a:xfrm>
          </p:grpSpPr>
          <p:sp>
            <p:nvSpPr>
              <p:cNvPr id="48" name="Freeform: Shape 47">
                <a:extLst>
                  <a:ext uri="{FF2B5EF4-FFF2-40B4-BE49-F238E27FC236}">
                    <a16:creationId xmlns:a16="http://schemas.microsoft.com/office/drawing/2014/main" id="{568BE9ED-AD4F-1812-40A6-DBC0CC22DFB6}"/>
                  </a:ext>
                </a:extLst>
              </p:cNvPr>
              <p:cNvSpPr/>
              <p:nvPr/>
            </p:nvSpPr>
            <p:spPr bwMode="auto">
              <a:xfrm>
                <a:off x="1979271" y="3333499"/>
                <a:ext cx="196770" cy="347251"/>
              </a:xfrm>
              <a:custGeom>
                <a:avLst/>
                <a:gdLst>
                  <a:gd name="connsiteX0" fmla="*/ 196770 w 196770"/>
                  <a:gd name="connsiteY0" fmla="*/ 0 h 347251"/>
                  <a:gd name="connsiteX1" fmla="*/ 173620 w 196770"/>
                  <a:gd name="connsiteY1" fmla="*/ 92598 h 347251"/>
                  <a:gd name="connsiteX2" fmla="*/ 150471 w 196770"/>
                  <a:gd name="connsiteY2" fmla="*/ 219919 h 347251"/>
                  <a:gd name="connsiteX3" fmla="*/ 127321 w 196770"/>
                  <a:gd name="connsiteY3" fmla="*/ 312517 h 347251"/>
                  <a:gd name="connsiteX4" fmla="*/ 81023 w 196770"/>
                  <a:gd name="connsiteY4" fmla="*/ 324092 h 347251"/>
                  <a:gd name="connsiteX5" fmla="*/ 0 w 196770"/>
                  <a:gd name="connsiteY5" fmla="*/ 347241 h 34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770" h="347251">
                    <a:moveTo>
                      <a:pt x="196770" y="0"/>
                    </a:moveTo>
                    <a:cubicBezTo>
                      <a:pt x="189053" y="30866"/>
                      <a:pt x="180287" y="61488"/>
                      <a:pt x="173620" y="92598"/>
                    </a:cubicBezTo>
                    <a:cubicBezTo>
                      <a:pt x="138178" y="257992"/>
                      <a:pt x="183943" y="74871"/>
                      <a:pt x="150471" y="219919"/>
                    </a:cubicBezTo>
                    <a:cubicBezTo>
                      <a:pt x="143317" y="250920"/>
                      <a:pt x="144969" y="286044"/>
                      <a:pt x="127321" y="312517"/>
                    </a:cubicBezTo>
                    <a:cubicBezTo>
                      <a:pt x="118497" y="325753"/>
                      <a:pt x="96260" y="319521"/>
                      <a:pt x="81023" y="324092"/>
                    </a:cubicBezTo>
                    <a:cubicBezTo>
                      <a:pt x="-207" y="348461"/>
                      <a:pt x="37261" y="347241"/>
                      <a:pt x="0" y="347241"/>
                    </a:cubicBezTo>
                  </a:path>
                </a:pathLst>
              </a:custGeom>
              <a:no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49" name="Freeform: Shape 48">
                <a:extLst>
                  <a:ext uri="{FF2B5EF4-FFF2-40B4-BE49-F238E27FC236}">
                    <a16:creationId xmlns:a16="http://schemas.microsoft.com/office/drawing/2014/main" id="{D1491088-C77A-FCC4-5F2B-72654E97F995}"/>
                  </a:ext>
                </a:extLst>
              </p:cNvPr>
              <p:cNvSpPr/>
              <p:nvPr/>
            </p:nvSpPr>
            <p:spPr bwMode="auto">
              <a:xfrm>
                <a:off x="2222339" y="3356658"/>
                <a:ext cx="58116" cy="358815"/>
              </a:xfrm>
              <a:custGeom>
                <a:avLst/>
                <a:gdLst>
                  <a:gd name="connsiteX0" fmla="*/ 0 w 58116"/>
                  <a:gd name="connsiteY0" fmla="*/ 0 h 358815"/>
                  <a:gd name="connsiteX1" fmla="*/ 11575 w 58116"/>
                  <a:gd name="connsiteY1" fmla="*/ 219919 h 358815"/>
                  <a:gd name="connsiteX2" fmla="*/ 34724 w 58116"/>
                  <a:gd name="connsiteY2" fmla="*/ 300942 h 358815"/>
                  <a:gd name="connsiteX3" fmla="*/ 57874 w 58116"/>
                  <a:gd name="connsiteY3" fmla="*/ 358815 h 358815"/>
                </a:gdLst>
                <a:ahLst/>
                <a:cxnLst>
                  <a:cxn ang="0">
                    <a:pos x="connsiteX0" y="connsiteY0"/>
                  </a:cxn>
                  <a:cxn ang="0">
                    <a:pos x="connsiteX1" y="connsiteY1"/>
                  </a:cxn>
                  <a:cxn ang="0">
                    <a:pos x="connsiteX2" y="connsiteY2"/>
                  </a:cxn>
                  <a:cxn ang="0">
                    <a:pos x="connsiteX3" y="connsiteY3"/>
                  </a:cxn>
                </a:cxnLst>
                <a:rect l="l" t="t" r="r" b="b"/>
                <a:pathLst>
                  <a:path w="58116" h="358815">
                    <a:moveTo>
                      <a:pt x="0" y="0"/>
                    </a:moveTo>
                    <a:cubicBezTo>
                      <a:pt x="3858" y="73306"/>
                      <a:pt x="5216" y="146787"/>
                      <a:pt x="11575" y="219919"/>
                    </a:cubicBezTo>
                    <a:cubicBezTo>
                      <a:pt x="12355" y="228894"/>
                      <a:pt x="28668" y="288830"/>
                      <a:pt x="34724" y="300942"/>
                    </a:cubicBezTo>
                    <a:cubicBezTo>
                      <a:pt x="62154" y="355803"/>
                      <a:pt x="57874" y="314147"/>
                      <a:pt x="57874" y="358815"/>
                    </a:cubicBezTo>
                  </a:path>
                </a:pathLst>
              </a:custGeom>
              <a:no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50" name="Freeform: Shape 49">
                <a:extLst>
                  <a:ext uri="{FF2B5EF4-FFF2-40B4-BE49-F238E27FC236}">
                    <a16:creationId xmlns:a16="http://schemas.microsoft.com/office/drawing/2014/main" id="{8633FDD0-B8FD-EC1E-4707-AD620CC0746B}"/>
                  </a:ext>
                </a:extLst>
              </p:cNvPr>
              <p:cNvSpPr/>
              <p:nvPr/>
            </p:nvSpPr>
            <p:spPr bwMode="auto">
              <a:xfrm>
                <a:off x="2232660" y="3341370"/>
                <a:ext cx="91440" cy="125730"/>
              </a:xfrm>
              <a:custGeom>
                <a:avLst/>
                <a:gdLst>
                  <a:gd name="connsiteX0" fmla="*/ 0 w 91440"/>
                  <a:gd name="connsiteY0" fmla="*/ 0 h 125730"/>
                  <a:gd name="connsiteX1" fmla="*/ 7620 w 91440"/>
                  <a:gd name="connsiteY1" fmla="*/ 19050 h 125730"/>
                  <a:gd name="connsiteX2" fmla="*/ 19050 w 91440"/>
                  <a:gd name="connsiteY2" fmla="*/ 41910 h 125730"/>
                  <a:gd name="connsiteX3" fmla="*/ 38100 w 91440"/>
                  <a:gd name="connsiteY3" fmla="*/ 49530 h 125730"/>
                  <a:gd name="connsiteX4" fmla="*/ 53340 w 91440"/>
                  <a:gd name="connsiteY4" fmla="*/ 76200 h 125730"/>
                  <a:gd name="connsiteX5" fmla="*/ 60960 w 91440"/>
                  <a:gd name="connsiteY5" fmla="*/ 87630 h 125730"/>
                  <a:gd name="connsiteX6" fmla="*/ 64770 w 91440"/>
                  <a:gd name="connsiteY6" fmla="*/ 99060 h 125730"/>
                  <a:gd name="connsiteX7" fmla="*/ 80010 w 91440"/>
                  <a:gd name="connsiteY7" fmla="*/ 110490 h 125730"/>
                  <a:gd name="connsiteX8" fmla="*/ 91440 w 91440"/>
                  <a:gd name="connsiteY8" fmla="*/ 125730 h 125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 h="125730">
                    <a:moveTo>
                      <a:pt x="0" y="0"/>
                    </a:moveTo>
                    <a:cubicBezTo>
                      <a:pt x="2540" y="6350"/>
                      <a:pt x="5219" y="12646"/>
                      <a:pt x="7620" y="19050"/>
                    </a:cubicBezTo>
                    <a:cubicBezTo>
                      <a:pt x="10300" y="26196"/>
                      <a:pt x="12142" y="36976"/>
                      <a:pt x="19050" y="41910"/>
                    </a:cubicBezTo>
                    <a:cubicBezTo>
                      <a:pt x="24615" y="45885"/>
                      <a:pt x="31750" y="46990"/>
                      <a:pt x="38100" y="49530"/>
                    </a:cubicBezTo>
                    <a:cubicBezTo>
                      <a:pt x="56665" y="77377"/>
                      <a:pt x="34004" y="42363"/>
                      <a:pt x="53340" y="76200"/>
                    </a:cubicBezTo>
                    <a:cubicBezTo>
                      <a:pt x="55612" y="80176"/>
                      <a:pt x="58912" y="83534"/>
                      <a:pt x="60960" y="87630"/>
                    </a:cubicBezTo>
                    <a:cubicBezTo>
                      <a:pt x="62756" y="91222"/>
                      <a:pt x="62199" y="95975"/>
                      <a:pt x="64770" y="99060"/>
                    </a:cubicBezTo>
                    <a:cubicBezTo>
                      <a:pt x="68835" y="103938"/>
                      <a:pt x="75520" y="106000"/>
                      <a:pt x="80010" y="110490"/>
                    </a:cubicBezTo>
                    <a:cubicBezTo>
                      <a:pt x="84500" y="114980"/>
                      <a:pt x="91440" y="125730"/>
                      <a:pt x="91440" y="125730"/>
                    </a:cubicBezTo>
                  </a:path>
                </a:pathLst>
              </a:custGeom>
              <a:no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51" name="Freeform: Shape 50">
                <a:extLst>
                  <a:ext uri="{FF2B5EF4-FFF2-40B4-BE49-F238E27FC236}">
                    <a16:creationId xmlns:a16="http://schemas.microsoft.com/office/drawing/2014/main" id="{025175E9-AB24-D517-5B9A-FE65552F5AE4}"/>
                  </a:ext>
                </a:extLst>
              </p:cNvPr>
              <p:cNvSpPr/>
              <p:nvPr/>
            </p:nvSpPr>
            <p:spPr bwMode="auto">
              <a:xfrm>
                <a:off x="1882140" y="3341370"/>
                <a:ext cx="293370" cy="83820"/>
              </a:xfrm>
              <a:custGeom>
                <a:avLst/>
                <a:gdLst>
                  <a:gd name="connsiteX0" fmla="*/ 293370 w 293370"/>
                  <a:gd name="connsiteY0" fmla="*/ 0 h 83820"/>
                  <a:gd name="connsiteX1" fmla="*/ 259080 w 293370"/>
                  <a:gd name="connsiteY1" fmla="*/ 11430 h 83820"/>
                  <a:gd name="connsiteX2" fmla="*/ 228600 w 293370"/>
                  <a:gd name="connsiteY2" fmla="*/ 34290 h 83820"/>
                  <a:gd name="connsiteX3" fmla="*/ 201930 w 293370"/>
                  <a:gd name="connsiteY3" fmla="*/ 41910 h 83820"/>
                  <a:gd name="connsiteX4" fmla="*/ 175260 w 293370"/>
                  <a:gd name="connsiteY4" fmla="*/ 57150 h 83820"/>
                  <a:gd name="connsiteX5" fmla="*/ 160020 w 293370"/>
                  <a:gd name="connsiteY5" fmla="*/ 60960 h 83820"/>
                  <a:gd name="connsiteX6" fmla="*/ 137160 w 293370"/>
                  <a:gd name="connsiteY6" fmla="*/ 72390 h 83820"/>
                  <a:gd name="connsiteX7" fmla="*/ 125730 w 293370"/>
                  <a:gd name="connsiteY7" fmla="*/ 80010 h 83820"/>
                  <a:gd name="connsiteX8" fmla="*/ 99060 w 293370"/>
                  <a:gd name="connsiteY8" fmla="*/ 83820 h 83820"/>
                  <a:gd name="connsiteX9" fmla="*/ 45720 w 293370"/>
                  <a:gd name="connsiteY9" fmla="*/ 76200 h 83820"/>
                  <a:gd name="connsiteX10" fmla="*/ 30480 w 293370"/>
                  <a:gd name="connsiteY10" fmla="*/ 72390 h 83820"/>
                  <a:gd name="connsiteX11" fmla="*/ 3810 w 293370"/>
                  <a:gd name="connsiteY11" fmla="*/ 49530 h 83820"/>
                  <a:gd name="connsiteX12" fmla="*/ 0 w 293370"/>
                  <a:gd name="connsiteY12" fmla="*/ 53340 h 83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3370" h="83820">
                    <a:moveTo>
                      <a:pt x="293370" y="0"/>
                    </a:moveTo>
                    <a:cubicBezTo>
                      <a:pt x="278742" y="2926"/>
                      <a:pt x="271349" y="2667"/>
                      <a:pt x="259080" y="11430"/>
                    </a:cubicBezTo>
                    <a:cubicBezTo>
                      <a:pt x="237023" y="27185"/>
                      <a:pt x="259679" y="21340"/>
                      <a:pt x="228600" y="34290"/>
                    </a:cubicBezTo>
                    <a:cubicBezTo>
                      <a:pt x="220065" y="37846"/>
                      <a:pt x="210619" y="38750"/>
                      <a:pt x="201930" y="41910"/>
                    </a:cubicBezTo>
                    <a:cubicBezTo>
                      <a:pt x="149724" y="60894"/>
                      <a:pt x="217917" y="38869"/>
                      <a:pt x="175260" y="57150"/>
                    </a:cubicBezTo>
                    <a:cubicBezTo>
                      <a:pt x="170447" y="59213"/>
                      <a:pt x="165100" y="59690"/>
                      <a:pt x="160020" y="60960"/>
                    </a:cubicBezTo>
                    <a:cubicBezTo>
                      <a:pt x="127263" y="82798"/>
                      <a:pt x="168708" y="56616"/>
                      <a:pt x="137160" y="72390"/>
                    </a:cubicBezTo>
                    <a:cubicBezTo>
                      <a:pt x="133064" y="74438"/>
                      <a:pt x="130116" y="78694"/>
                      <a:pt x="125730" y="80010"/>
                    </a:cubicBezTo>
                    <a:cubicBezTo>
                      <a:pt x="117128" y="82590"/>
                      <a:pt x="107950" y="82550"/>
                      <a:pt x="99060" y="83820"/>
                    </a:cubicBezTo>
                    <a:cubicBezTo>
                      <a:pt x="81280" y="81280"/>
                      <a:pt x="63436" y="79153"/>
                      <a:pt x="45720" y="76200"/>
                    </a:cubicBezTo>
                    <a:cubicBezTo>
                      <a:pt x="40555" y="75339"/>
                      <a:pt x="35026" y="74988"/>
                      <a:pt x="30480" y="72390"/>
                    </a:cubicBezTo>
                    <a:cubicBezTo>
                      <a:pt x="8629" y="59904"/>
                      <a:pt x="30350" y="60146"/>
                      <a:pt x="3810" y="49530"/>
                    </a:cubicBezTo>
                    <a:cubicBezTo>
                      <a:pt x="2142" y="48863"/>
                      <a:pt x="1270" y="52070"/>
                      <a:pt x="0" y="53340"/>
                    </a:cubicBezTo>
                  </a:path>
                </a:pathLst>
              </a:custGeom>
              <a:no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grpSp>
        <p:sp>
          <p:nvSpPr>
            <p:cNvPr id="45" name="Freeform: Shape 44">
              <a:extLst>
                <a:ext uri="{FF2B5EF4-FFF2-40B4-BE49-F238E27FC236}">
                  <a16:creationId xmlns:a16="http://schemas.microsoft.com/office/drawing/2014/main" id="{E2E5F01E-A0CF-0776-98CF-263F8F24ED4D}"/>
                </a:ext>
              </a:extLst>
            </p:cNvPr>
            <p:cNvSpPr/>
            <p:nvPr/>
          </p:nvSpPr>
          <p:spPr bwMode="auto">
            <a:xfrm>
              <a:off x="4671990" y="3331961"/>
              <a:ext cx="58116" cy="358815"/>
            </a:xfrm>
            <a:custGeom>
              <a:avLst/>
              <a:gdLst>
                <a:gd name="connsiteX0" fmla="*/ 0 w 58116"/>
                <a:gd name="connsiteY0" fmla="*/ 0 h 358815"/>
                <a:gd name="connsiteX1" fmla="*/ 11575 w 58116"/>
                <a:gd name="connsiteY1" fmla="*/ 219919 h 358815"/>
                <a:gd name="connsiteX2" fmla="*/ 34724 w 58116"/>
                <a:gd name="connsiteY2" fmla="*/ 300942 h 358815"/>
                <a:gd name="connsiteX3" fmla="*/ 57874 w 58116"/>
                <a:gd name="connsiteY3" fmla="*/ 358815 h 358815"/>
              </a:gdLst>
              <a:ahLst/>
              <a:cxnLst>
                <a:cxn ang="0">
                  <a:pos x="connsiteX0" y="connsiteY0"/>
                </a:cxn>
                <a:cxn ang="0">
                  <a:pos x="connsiteX1" y="connsiteY1"/>
                </a:cxn>
                <a:cxn ang="0">
                  <a:pos x="connsiteX2" y="connsiteY2"/>
                </a:cxn>
                <a:cxn ang="0">
                  <a:pos x="connsiteX3" y="connsiteY3"/>
                </a:cxn>
              </a:cxnLst>
              <a:rect l="l" t="t" r="r" b="b"/>
              <a:pathLst>
                <a:path w="58116" h="358815">
                  <a:moveTo>
                    <a:pt x="0" y="0"/>
                  </a:moveTo>
                  <a:cubicBezTo>
                    <a:pt x="3858" y="73306"/>
                    <a:pt x="5216" y="146787"/>
                    <a:pt x="11575" y="219919"/>
                  </a:cubicBezTo>
                  <a:cubicBezTo>
                    <a:pt x="12355" y="228894"/>
                    <a:pt x="28668" y="288830"/>
                    <a:pt x="34724" y="300942"/>
                  </a:cubicBezTo>
                  <a:cubicBezTo>
                    <a:pt x="62154" y="355803"/>
                    <a:pt x="57874" y="314147"/>
                    <a:pt x="57874" y="358815"/>
                  </a:cubicBezTo>
                </a:path>
              </a:pathLst>
            </a:custGeom>
            <a:no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46" name="Freeform: Shape 45">
              <a:extLst>
                <a:ext uri="{FF2B5EF4-FFF2-40B4-BE49-F238E27FC236}">
                  <a16:creationId xmlns:a16="http://schemas.microsoft.com/office/drawing/2014/main" id="{C9F2AD6F-76C7-55D7-EB2A-E926ED932B59}"/>
                </a:ext>
              </a:extLst>
            </p:cNvPr>
            <p:cNvSpPr/>
            <p:nvPr/>
          </p:nvSpPr>
          <p:spPr bwMode="auto">
            <a:xfrm>
              <a:off x="2647737" y="3299473"/>
              <a:ext cx="196770" cy="347251"/>
            </a:xfrm>
            <a:custGeom>
              <a:avLst/>
              <a:gdLst>
                <a:gd name="connsiteX0" fmla="*/ 196770 w 196770"/>
                <a:gd name="connsiteY0" fmla="*/ 0 h 347251"/>
                <a:gd name="connsiteX1" fmla="*/ 173620 w 196770"/>
                <a:gd name="connsiteY1" fmla="*/ 92598 h 347251"/>
                <a:gd name="connsiteX2" fmla="*/ 150471 w 196770"/>
                <a:gd name="connsiteY2" fmla="*/ 219919 h 347251"/>
                <a:gd name="connsiteX3" fmla="*/ 127321 w 196770"/>
                <a:gd name="connsiteY3" fmla="*/ 312517 h 347251"/>
                <a:gd name="connsiteX4" fmla="*/ 81023 w 196770"/>
                <a:gd name="connsiteY4" fmla="*/ 324092 h 347251"/>
                <a:gd name="connsiteX5" fmla="*/ 0 w 196770"/>
                <a:gd name="connsiteY5" fmla="*/ 347241 h 34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770" h="347251">
                  <a:moveTo>
                    <a:pt x="196770" y="0"/>
                  </a:moveTo>
                  <a:cubicBezTo>
                    <a:pt x="189053" y="30866"/>
                    <a:pt x="180287" y="61488"/>
                    <a:pt x="173620" y="92598"/>
                  </a:cubicBezTo>
                  <a:cubicBezTo>
                    <a:pt x="138178" y="257992"/>
                    <a:pt x="183943" y="74871"/>
                    <a:pt x="150471" y="219919"/>
                  </a:cubicBezTo>
                  <a:cubicBezTo>
                    <a:pt x="143317" y="250920"/>
                    <a:pt x="144969" y="286044"/>
                    <a:pt x="127321" y="312517"/>
                  </a:cubicBezTo>
                  <a:cubicBezTo>
                    <a:pt x="118497" y="325753"/>
                    <a:pt x="96260" y="319521"/>
                    <a:pt x="81023" y="324092"/>
                  </a:cubicBezTo>
                  <a:cubicBezTo>
                    <a:pt x="-207" y="348461"/>
                    <a:pt x="37261" y="347241"/>
                    <a:pt x="0" y="347241"/>
                  </a:cubicBezTo>
                </a:path>
              </a:pathLst>
            </a:custGeom>
            <a:no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47" name="Freeform: Shape 46">
              <a:extLst>
                <a:ext uri="{FF2B5EF4-FFF2-40B4-BE49-F238E27FC236}">
                  <a16:creationId xmlns:a16="http://schemas.microsoft.com/office/drawing/2014/main" id="{B19FEC60-571B-DF62-110D-58CD220F50C6}"/>
                </a:ext>
              </a:extLst>
            </p:cNvPr>
            <p:cNvSpPr/>
            <p:nvPr/>
          </p:nvSpPr>
          <p:spPr bwMode="auto">
            <a:xfrm>
              <a:off x="2901126" y="3307344"/>
              <a:ext cx="91440" cy="125730"/>
            </a:xfrm>
            <a:custGeom>
              <a:avLst/>
              <a:gdLst>
                <a:gd name="connsiteX0" fmla="*/ 0 w 91440"/>
                <a:gd name="connsiteY0" fmla="*/ 0 h 125730"/>
                <a:gd name="connsiteX1" fmla="*/ 7620 w 91440"/>
                <a:gd name="connsiteY1" fmla="*/ 19050 h 125730"/>
                <a:gd name="connsiteX2" fmla="*/ 19050 w 91440"/>
                <a:gd name="connsiteY2" fmla="*/ 41910 h 125730"/>
                <a:gd name="connsiteX3" fmla="*/ 38100 w 91440"/>
                <a:gd name="connsiteY3" fmla="*/ 49530 h 125730"/>
                <a:gd name="connsiteX4" fmla="*/ 53340 w 91440"/>
                <a:gd name="connsiteY4" fmla="*/ 76200 h 125730"/>
                <a:gd name="connsiteX5" fmla="*/ 60960 w 91440"/>
                <a:gd name="connsiteY5" fmla="*/ 87630 h 125730"/>
                <a:gd name="connsiteX6" fmla="*/ 64770 w 91440"/>
                <a:gd name="connsiteY6" fmla="*/ 99060 h 125730"/>
                <a:gd name="connsiteX7" fmla="*/ 80010 w 91440"/>
                <a:gd name="connsiteY7" fmla="*/ 110490 h 125730"/>
                <a:gd name="connsiteX8" fmla="*/ 91440 w 91440"/>
                <a:gd name="connsiteY8" fmla="*/ 125730 h 125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 h="125730">
                  <a:moveTo>
                    <a:pt x="0" y="0"/>
                  </a:moveTo>
                  <a:cubicBezTo>
                    <a:pt x="2540" y="6350"/>
                    <a:pt x="5219" y="12646"/>
                    <a:pt x="7620" y="19050"/>
                  </a:cubicBezTo>
                  <a:cubicBezTo>
                    <a:pt x="10300" y="26196"/>
                    <a:pt x="12142" y="36976"/>
                    <a:pt x="19050" y="41910"/>
                  </a:cubicBezTo>
                  <a:cubicBezTo>
                    <a:pt x="24615" y="45885"/>
                    <a:pt x="31750" y="46990"/>
                    <a:pt x="38100" y="49530"/>
                  </a:cubicBezTo>
                  <a:cubicBezTo>
                    <a:pt x="56665" y="77377"/>
                    <a:pt x="34004" y="42363"/>
                    <a:pt x="53340" y="76200"/>
                  </a:cubicBezTo>
                  <a:cubicBezTo>
                    <a:pt x="55612" y="80176"/>
                    <a:pt x="58912" y="83534"/>
                    <a:pt x="60960" y="87630"/>
                  </a:cubicBezTo>
                  <a:cubicBezTo>
                    <a:pt x="62756" y="91222"/>
                    <a:pt x="62199" y="95975"/>
                    <a:pt x="64770" y="99060"/>
                  </a:cubicBezTo>
                  <a:cubicBezTo>
                    <a:pt x="68835" y="103938"/>
                    <a:pt x="75520" y="106000"/>
                    <a:pt x="80010" y="110490"/>
                  </a:cubicBezTo>
                  <a:cubicBezTo>
                    <a:pt x="84500" y="114980"/>
                    <a:pt x="91440" y="125730"/>
                    <a:pt x="91440" y="125730"/>
                  </a:cubicBezTo>
                </a:path>
              </a:pathLst>
            </a:custGeom>
            <a:no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grpSp>
      <p:sp>
        <p:nvSpPr>
          <p:cNvPr id="70" name="Freeform: Shape 69">
            <a:extLst>
              <a:ext uri="{FF2B5EF4-FFF2-40B4-BE49-F238E27FC236}">
                <a16:creationId xmlns:a16="http://schemas.microsoft.com/office/drawing/2014/main" id="{8C14076D-7D85-3137-4E1E-858E6054C04D}"/>
              </a:ext>
            </a:extLst>
          </p:cNvPr>
          <p:cNvSpPr/>
          <p:nvPr/>
        </p:nvSpPr>
        <p:spPr bwMode="auto">
          <a:xfrm>
            <a:off x="1577051" y="3071150"/>
            <a:ext cx="3680749" cy="891250"/>
          </a:xfrm>
          <a:custGeom>
            <a:avLst/>
            <a:gdLst>
              <a:gd name="connsiteX0" fmla="*/ 0 w 3680749"/>
              <a:gd name="connsiteY0" fmla="*/ 0 h 891250"/>
              <a:gd name="connsiteX1" fmla="*/ 11574 w 3680749"/>
              <a:gd name="connsiteY1" fmla="*/ 856526 h 891250"/>
              <a:gd name="connsiteX2" fmla="*/ 3680749 w 3680749"/>
              <a:gd name="connsiteY2" fmla="*/ 891250 h 891250"/>
              <a:gd name="connsiteX3" fmla="*/ 3646025 w 3680749"/>
              <a:gd name="connsiteY3" fmla="*/ 0 h 891250"/>
              <a:gd name="connsiteX4" fmla="*/ 3148314 w 3680749"/>
              <a:gd name="connsiteY4" fmla="*/ 219918 h 891250"/>
              <a:gd name="connsiteX5" fmla="*/ 567159 w 3680749"/>
              <a:gd name="connsiteY5" fmla="*/ 231493 h 891250"/>
              <a:gd name="connsiteX6" fmla="*/ 0 w 3680749"/>
              <a:gd name="connsiteY6" fmla="*/ 0 h 8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0749" h="891250">
                <a:moveTo>
                  <a:pt x="0" y="0"/>
                </a:moveTo>
                <a:lnTo>
                  <a:pt x="11574" y="856526"/>
                </a:lnTo>
                <a:lnTo>
                  <a:pt x="3680749" y="891250"/>
                </a:lnTo>
                <a:lnTo>
                  <a:pt x="3646025" y="0"/>
                </a:lnTo>
                <a:lnTo>
                  <a:pt x="3148314" y="219918"/>
                </a:lnTo>
                <a:lnTo>
                  <a:pt x="567159" y="231493"/>
                </a:lnTo>
                <a:lnTo>
                  <a:pt x="0" y="0"/>
                </a:lnTo>
                <a:close/>
              </a:path>
            </a:pathLst>
          </a:custGeom>
          <a:solidFill>
            <a:srgbClr val="7F4010">
              <a:alpha val="40000"/>
            </a:srgb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grpSp>
        <p:nvGrpSpPr>
          <p:cNvPr id="71" name="Group 70">
            <a:extLst>
              <a:ext uri="{FF2B5EF4-FFF2-40B4-BE49-F238E27FC236}">
                <a16:creationId xmlns:a16="http://schemas.microsoft.com/office/drawing/2014/main" id="{C0E4AAF5-300F-7A5D-71FC-CF94E56B5E77}"/>
              </a:ext>
            </a:extLst>
          </p:cNvPr>
          <p:cNvGrpSpPr/>
          <p:nvPr/>
        </p:nvGrpSpPr>
        <p:grpSpPr>
          <a:xfrm>
            <a:off x="1886480" y="3291754"/>
            <a:ext cx="2847966" cy="416000"/>
            <a:chOff x="8945742" y="513832"/>
            <a:chExt cx="2847966" cy="416000"/>
          </a:xfrm>
        </p:grpSpPr>
        <p:grpSp>
          <p:nvGrpSpPr>
            <p:cNvPr id="55" name="Group 54">
              <a:extLst>
                <a:ext uri="{FF2B5EF4-FFF2-40B4-BE49-F238E27FC236}">
                  <a16:creationId xmlns:a16="http://schemas.microsoft.com/office/drawing/2014/main" id="{A9EE59E4-54A9-CCA9-E2C1-4CD9C26323E9}"/>
                </a:ext>
              </a:extLst>
            </p:cNvPr>
            <p:cNvGrpSpPr/>
            <p:nvPr/>
          </p:nvGrpSpPr>
          <p:grpSpPr>
            <a:xfrm>
              <a:off x="8945742" y="513832"/>
              <a:ext cx="2847966" cy="416000"/>
              <a:chOff x="1882140" y="3299473"/>
              <a:chExt cx="2847966" cy="416000"/>
            </a:xfrm>
          </p:grpSpPr>
          <p:grpSp>
            <p:nvGrpSpPr>
              <p:cNvPr id="56" name="Group 55">
                <a:extLst>
                  <a:ext uri="{FF2B5EF4-FFF2-40B4-BE49-F238E27FC236}">
                    <a16:creationId xmlns:a16="http://schemas.microsoft.com/office/drawing/2014/main" id="{87A1BA0D-5E27-66A9-D11F-AD801FD27473}"/>
                  </a:ext>
                </a:extLst>
              </p:cNvPr>
              <p:cNvGrpSpPr/>
              <p:nvPr/>
            </p:nvGrpSpPr>
            <p:grpSpPr>
              <a:xfrm>
                <a:off x="1882140" y="3333499"/>
                <a:ext cx="441960" cy="381974"/>
                <a:chOff x="1882140" y="3333499"/>
                <a:chExt cx="441960" cy="381974"/>
              </a:xfrm>
            </p:grpSpPr>
            <p:sp>
              <p:nvSpPr>
                <p:cNvPr id="60" name="Freeform: Shape 59">
                  <a:extLst>
                    <a:ext uri="{FF2B5EF4-FFF2-40B4-BE49-F238E27FC236}">
                      <a16:creationId xmlns:a16="http://schemas.microsoft.com/office/drawing/2014/main" id="{568BE9ED-AD4F-1812-40A6-DBC0CC22DFB6}"/>
                    </a:ext>
                  </a:extLst>
                </p:cNvPr>
                <p:cNvSpPr/>
                <p:nvPr/>
              </p:nvSpPr>
              <p:spPr bwMode="auto">
                <a:xfrm>
                  <a:off x="1979271" y="3333499"/>
                  <a:ext cx="196770" cy="347251"/>
                </a:xfrm>
                <a:custGeom>
                  <a:avLst/>
                  <a:gdLst>
                    <a:gd name="connsiteX0" fmla="*/ 196770 w 196770"/>
                    <a:gd name="connsiteY0" fmla="*/ 0 h 347251"/>
                    <a:gd name="connsiteX1" fmla="*/ 173620 w 196770"/>
                    <a:gd name="connsiteY1" fmla="*/ 92598 h 347251"/>
                    <a:gd name="connsiteX2" fmla="*/ 150471 w 196770"/>
                    <a:gd name="connsiteY2" fmla="*/ 219919 h 347251"/>
                    <a:gd name="connsiteX3" fmla="*/ 127321 w 196770"/>
                    <a:gd name="connsiteY3" fmla="*/ 312517 h 347251"/>
                    <a:gd name="connsiteX4" fmla="*/ 81023 w 196770"/>
                    <a:gd name="connsiteY4" fmla="*/ 324092 h 347251"/>
                    <a:gd name="connsiteX5" fmla="*/ 0 w 196770"/>
                    <a:gd name="connsiteY5" fmla="*/ 347241 h 34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770" h="347251">
                      <a:moveTo>
                        <a:pt x="196770" y="0"/>
                      </a:moveTo>
                      <a:cubicBezTo>
                        <a:pt x="189053" y="30866"/>
                        <a:pt x="180287" y="61488"/>
                        <a:pt x="173620" y="92598"/>
                      </a:cubicBezTo>
                      <a:cubicBezTo>
                        <a:pt x="138178" y="257992"/>
                        <a:pt x="183943" y="74871"/>
                        <a:pt x="150471" y="219919"/>
                      </a:cubicBezTo>
                      <a:cubicBezTo>
                        <a:pt x="143317" y="250920"/>
                        <a:pt x="144969" y="286044"/>
                        <a:pt x="127321" y="312517"/>
                      </a:cubicBezTo>
                      <a:cubicBezTo>
                        <a:pt x="118497" y="325753"/>
                        <a:pt x="96260" y="319521"/>
                        <a:pt x="81023" y="324092"/>
                      </a:cubicBezTo>
                      <a:cubicBezTo>
                        <a:pt x="-207" y="348461"/>
                        <a:pt x="37261" y="347241"/>
                        <a:pt x="0" y="347241"/>
                      </a:cubicBezTo>
                    </a:path>
                  </a:pathLst>
                </a:custGeom>
                <a:no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61" name="Freeform: Shape 60">
                  <a:extLst>
                    <a:ext uri="{FF2B5EF4-FFF2-40B4-BE49-F238E27FC236}">
                      <a16:creationId xmlns:a16="http://schemas.microsoft.com/office/drawing/2014/main" id="{D1491088-C77A-FCC4-5F2B-72654E97F995}"/>
                    </a:ext>
                  </a:extLst>
                </p:cNvPr>
                <p:cNvSpPr/>
                <p:nvPr/>
              </p:nvSpPr>
              <p:spPr bwMode="auto">
                <a:xfrm>
                  <a:off x="2222339" y="3356658"/>
                  <a:ext cx="58116" cy="358815"/>
                </a:xfrm>
                <a:custGeom>
                  <a:avLst/>
                  <a:gdLst>
                    <a:gd name="connsiteX0" fmla="*/ 0 w 58116"/>
                    <a:gd name="connsiteY0" fmla="*/ 0 h 358815"/>
                    <a:gd name="connsiteX1" fmla="*/ 11575 w 58116"/>
                    <a:gd name="connsiteY1" fmla="*/ 219919 h 358815"/>
                    <a:gd name="connsiteX2" fmla="*/ 34724 w 58116"/>
                    <a:gd name="connsiteY2" fmla="*/ 300942 h 358815"/>
                    <a:gd name="connsiteX3" fmla="*/ 57874 w 58116"/>
                    <a:gd name="connsiteY3" fmla="*/ 358815 h 358815"/>
                  </a:gdLst>
                  <a:ahLst/>
                  <a:cxnLst>
                    <a:cxn ang="0">
                      <a:pos x="connsiteX0" y="connsiteY0"/>
                    </a:cxn>
                    <a:cxn ang="0">
                      <a:pos x="connsiteX1" y="connsiteY1"/>
                    </a:cxn>
                    <a:cxn ang="0">
                      <a:pos x="connsiteX2" y="connsiteY2"/>
                    </a:cxn>
                    <a:cxn ang="0">
                      <a:pos x="connsiteX3" y="connsiteY3"/>
                    </a:cxn>
                  </a:cxnLst>
                  <a:rect l="l" t="t" r="r" b="b"/>
                  <a:pathLst>
                    <a:path w="58116" h="358815">
                      <a:moveTo>
                        <a:pt x="0" y="0"/>
                      </a:moveTo>
                      <a:cubicBezTo>
                        <a:pt x="3858" y="73306"/>
                        <a:pt x="5216" y="146787"/>
                        <a:pt x="11575" y="219919"/>
                      </a:cubicBezTo>
                      <a:cubicBezTo>
                        <a:pt x="12355" y="228894"/>
                        <a:pt x="28668" y="288830"/>
                        <a:pt x="34724" y="300942"/>
                      </a:cubicBezTo>
                      <a:cubicBezTo>
                        <a:pt x="62154" y="355803"/>
                        <a:pt x="57874" y="314147"/>
                        <a:pt x="57874" y="358815"/>
                      </a:cubicBezTo>
                    </a:path>
                  </a:pathLst>
                </a:custGeom>
                <a:no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62" name="Freeform: Shape 61">
                  <a:extLst>
                    <a:ext uri="{FF2B5EF4-FFF2-40B4-BE49-F238E27FC236}">
                      <a16:creationId xmlns:a16="http://schemas.microsoft.com/office/drawing/2014/main" id="{8633FDD0-B8FD-EC1E-4707-AD620CC0746B}"/>
                    </a:ext>
                  </a:extLst>
                </p:cNvPr>
                <p:cNvSpPr/>
                <p:nvPr/>
              </p:nvSpPr>
              <p:spPr bwMode="auto">
                <a:xfrm>
                  <a:off x="2232660" y="3341370"/>
                  <a:ext cx="91440" cy="125730"/>
                </a:xfrm>
                <a:custGeom>
                  <a:avLst/>
                  <a:gdLst>
                    <a:gd name="connsiteX0" fmla="*/ 0 w 91440"/>
                    <a:gd name="connsiteY0" fmla="*/ 0 h 125730"/>
                    <a:gd name="connsiteX1" fmla="*/ 7620 w 91440"/>
                    <a:gd name="connsiteY1" fmla="*/ 19050 h 125730"/>
                    <a:gd name="connsiteX2" fmla="*/ 19050 w 91440"/>
                    <a:gd name="connsiteY2" fmla="*/ 41910 h 125730"/>
                    <a:gd name="connsiteX3" fmla="*/ 38100 w 91440"/>
                    <a:gd name="connsiteY3" fmla="*/ 49530 h 125730"/>
                    <a:gd name="connsiteX4" fmla="*/ 53340 w 91440"/>
                    <a:gd name="connsiteY4" fmla="*/ 76200 h 125730"/>
                    <a:gd name="connsiteX5" fmla="*/ 60960 w 91440"/>
                    <a:gd name="connsiteY5" fmla="*/ 87630 h 125730"/>
                    <a:gd name="connsiteX6" fmla="*/ 64770 w 91440"/>
                    <a:gd name="connsiteY6" fmla="*/ 99060 h 125730"/>
                    <a:gd name="connsiteX7" fmla="*/ 80010 w 91440"/>
                    <a:gd name="connsiteY7" fmla="*/ 110490 h 125730"/>
                    <a:gd name="connsiteX8" fmla="*/ 91440 w 91440"/>
                    <a:gd name="connsiteY8" fmla="*/ 125730 h 125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 h="125730">
                      <a:moveTo>
                        <a:pt x="0" y="0"/>
                      </a:moveTo>
                      <a:cubicBezTo>
                        <a:pt x="2540" y="6350"/>
                        <a:pt x="5219" y="12646"/>
                        <a:pt x="7620" y="19050"/>
                      </a:cubicBezTo>
                      <a:cubicBezTo>
                        <a:pt x="10300" y="26196"/>
                        <a:pt x="12142" y="36976"/>
                        <a:pt x="19050" y="41910"/>
                      </a:cubicBezTo>
                      <a:cubicBezTo>
                        <a:pt x="24615" y="45885"/>
                        <a:pt x="31750" y="46990"/>
                        <a:pt x="38100" y="49530"/>
                      </a:cubicBezTo>
                      <a:cubicBezTo>
                        <a:pt x="56665" y="77377"/>
                        <a:pt x="34004" y="42363"/>
                        <a:pt x="53340" y="76200"/>
                      </a:cubicBezTo>
                      <a:cubicBezTo>
                        <a:pt x="55612" y="80176"/>
                        <a:pt x="58912" y="83534"/>
                        <a:pt x="60960" y="87630"/>
                      </a:cubicBezTo>
                      <a:cubicBezTo>
                        <a:pt x="62756" y="91222"/>
                        <a:pt x="62199" y="95975"/>
                        <a:pt x="64770" y="99060"/>
                      </a:cubicBezTo>
                      <a:cubicBezTo>
                        <a:pt x="68835" y="103938"/>
                        <a:pt x="75520" y="106000"/>
                        <a:pt x="80010" y="110490"/>
                      </a:cubicBezTo>
                      <a:cubicBezTo>
                        <a:pt x="84500" y="114980"/>
                        <a:pt x="91440" y="125730"/>
                        <a:pt x="91440" y="125730"/>
                      </a:cubicBezTo>
                    </a:path>
                  </a:pathLst>
                </a:custGeom>
                <a:no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63" name="Freeform: Shape 62">
                  <a:extLst>
                    <a:ext uri="{FF2B5EF4-FFF2-40B4-BE49-F238E27FC236}">
                      <a16:creationId xmlns:a16="http://schemas.microsoft.com/office/drawing/2014/main" id="{025175E9-AB24-D517-5B9A-FE65552F5AE4}"/>
                    </a:ext>
                  </a:extLst>
                </p:cNvPr>
                <p:cNvSpPr/>
                <p:nvPr/>
              </p:nvSpPr>
              <p:spPr bwMode="auto">
                <a:xfrm>
                  <a:off x="1882140" y="3341370"/>
                  <a:ext cx="293370" cy="83820"/>
                </a:xfrm>
                <a:custGeom>
                  <a:avLst/>
                  <a:gdLst>
                    <a:gd name="connsiteX0" fmla="*/ 293370 w 293370"/>
                    <a:gd name="connsiteY0" fmla="*/ 0 h 83820"/>
                    <a:gd name="connsiteX1" fmla="*/ 259080 w 293370"/>
                    <a:gd name="connsiteY1" fmla="*/ 11430 h 83820"/>
                    <a:gd name="connsiteX2" fmla="*/ 228600 w 293370"/>
                    <a:gd name="connsiteY2" fmla="*/ 34290 h 83820"/>
                    <a:gd name="connsiteX3" fmla="*/ 201930 w 293370"/>
                    <a:gd name="connsiteY3" fmla="*/ 41910 h 83820"/>
                    <a:gd name="connsiteX4" fmla="*/ 175260 w 293370"/>
                    <a:gd name="connsiteY4" fmla="*/ 57150 h 83820"/>
                    <a:gd name="connsiteX5" fmla="*/ 160020 w 293370"/>
                    <a:gd name="connsiteY5" fmla="*/ 60960 h 83820"/>
                    <a:gd name="connsiteX6" fmla="*/ 137160 w 293370"/>
                    <a:gd name="connsiteY6" fmla="*/ 72390 h 83820"/>
                    <a:gd name="connsiteX7" fmla="*/ 125730 w 293370"/>
                    <a:gd name="connsiteY7" fmla="*/ 80010 h 83820"/>
                    <a:gd name="connsiteX8" fmla="*/ 99060 w 293370"/>
                    <a:gd name="connsiteY8" fmla="*/ 83820 h 83820"/>
                    <a:gd name="connsiteX9" fmla="*/ 45720 w 293370"/>
                    <a:gd name="connsiteY9" fmla="*/ 76200 h 83820"/>
                    <a:gd name="connsiteX10" fmla="*/ 30480 w 293370"/>
                    <a:gd name="connsiteY10" fmla="*/ 72390 h 83820"/>
                    <a:gd name="connsiteX11" fmla="*/ 3810 w 293370"/>
                    <a:gd name="connsiteY11" fmla="*/ 49530 h 83820"/>
                    <a:gd name="connsiteX12" fmla="*/ 0 w 293370"/>
                    <a:gd name="connsiteY12" fmla="*/ 53340 h 83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3370" h="83820">
                      <a:moveTo>
                        <a:pt x="293370" y="0"/>
                      </a:moveTo>
                      <a:cubicBezTo>
                        <a:pt x="278742" y="2926"/>
                        <a:pt x="271349" y="2667"/>
                        <a:pt x="259080" y="11430"/>
                      </a:cubicBezTo>
                      <a:cubicBezTo>
                        <a:pt x="237023" y="27185"/>
                        <a:pt x="259679" y="21340"/>
                        <a:pt x="228600" y="34290"/>
                      </a:cubicBezTo>
                      <a:cubicBezTo>
                        <a:pt x="220065" y="37846"/>
                        <a:pt x="210619" y="38750"/>
                        <a:pt x="201930" y="41910"/>
                      </a:cubicBezTo>
                      <a:cubicBezTo>
                        <a:pt x="149724" y="60894"/>
                        <a:pt x="217917" y="38869"/>
                        <a:pt x="175260" y="57150"/>
                      </a:cubicBezTo>
                      <a:cubicBezTo>
                        <a:pt x="170447" y="59213"/>
                        <a:pt x="165100" y="59690"/>
                        <a:pt x="160020" y="60960"/>
                      </a:cubicBezTo>
                      <a:cubicBezTo>
                        <a:pt x="127263" y="82798"/>
                        <a:pt x="168708" y="56616"/>
                        <a:pt x="137160" y="72390"/>
                      </a:cubicBezTo>
                      <a:cubicBezTo>
                        <a:pt x="133064" y="74438"/>
                        <a:pt x="130116" y="78694"/>
                        <a:pt x="125730" y="80010"/>
                      </a:cubicBezTo>
                      <a:cubicBezTo>
                        <a:pt x="117128" y="82590"/>
                        <a:pt x="107950" y="82550"/>
                        <a:pt x="99060" y="83820"/>
                      </a:cubicBezTo>
                      <a:cubicBezTo>
                        <a:pt x="81280" y="81280"/>
                        <a:pt x="63436" y="79153"/>
                        <a:pt x="45720" y="76200"/>
                      </a:cubicBezTo>
                      <a:cubicBezTo>
                        <a:pt x="40555" y="75339"/>
                        <a:pt x="35026" y="74988"/>
                        <a:pt x="30480" y="72390"/>
                      </a:cubicBezTo>
                      <a:cubicBezTo>
                        <a:pt x="8629" y="59904"/>
                        <a:pt x="30350" y="60146"/>
                        <a:pt x="3810" y="49530"/>
                      </a:cubicBezTo>
                      <a:cubicBezTo>
                        <a:pt x="2142" y="48863"/>
                        <a:pt x="1270" y="52070"/>
                        <a:pt x="0" y="53340"/>
                      </a:cubicBezTo>
                    </a:path>
                  </a:pathLst>
                </a:custGeom>
                <a:no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grpSp>
          <p:sp>
            <p:nvSpPr>
              <p:cNvPr id="57" name="Freeform: Shape 56">
                <a:extLst>
                  <a:ext uri="{FF2B5EF4-FFF2-40B4-BE49-F238E27FC236}">
                    <a16:creationId xmlns:a16="http://schemas.microsoft.com/office/drawing/2014/main" id="{E2E5F01E-A0CF-0776-98CF-263F8F24ED4D}"/>
                  </a:ext>
                </a:extLst>
              </p:cNvPr>
              <p:cNvSpPr/>
              <p:nvPr/>
            </p:nvSpPr>
            <p:spPr bwMode="auto">
              <a:xfrm>
                <a:off x="4671990" y="3331961"/>
                <a:ext cx="58116" cy="358815"/>
              </a:xfrm>
              <a:custGeom>
                <a:avLst/>
                <a:gdLst>
                  <a:gd name="connsiteX0" fmla="*/ 0 w 58116"/>
                  <a:gd name="connsiteY0" fmla="*/ 0 h 358815"/>
                  <a:gd name="connsiteX1" fmla="*/ 11575 w 58116"/>
                  <a:gd name="connsiteY1" fmla="*/ 219919 h 358815"/>
                  <a:gd name="connsiteX2" fmla="*/ 34724 w 58116"/>
                  <a:gd name="connsiteY2" fmla="*/ 300942 h 358815"/>
                  <a:gd name="connsiteX3" fmla="*/ 57874 w 58116"/>
                  <a:gd name="connsiteY3" fmla="*/ 358815 h 358815"/>
                </a:gdLst>
                <a:ahLst/>
                <a:cxnLst>
                  <a:cxn ang="0">
                    <a:pos x="connsiteX0" y="connsiteY0"/>
                  </a:cxn>
                  <a:cxn ang="0">
                    <a:pos x="connsiteX1" y="connsiteY1"/>
                  </a:cxn>
                  <a:cxn ang="0">
                    <a:pos x="connsiteX2" y="connsiteY2"/>
                  </a:cxn>
                  <a:cxn ang="0">
                    <a:pos x="connsiteX3" y="connsiteY3"/>
                  </a:cxn>
                </a:cxnLst>
                <a:rect l="l" t="t" r="r" b="b"/>
                <a:pathLst>
                  <a:path w="58116" h="358815">
                    <a:moveTo>
                      <a:pt x="0" y="0"/>
                    </a:moveTo>
                    <a:cubicBezTo>
                      <a:pt x="3858" y="73306"/>
                      <a:pt x="5216" y="146787"/>
                      <a:pt x="11575" y="219919"/>
                    </a:cubicBezTo>
                    <a:cubicBezTo>
                      <a:pt x="12355" y="228894"/>
                      <a:pt x="28668" y="288830"/>
                      <a:pt x="34724" y="300942"/>
                    </a:cubicBezTo>
                    <a:cubicBezTo>
                      <a:pt x="62154" y="355803"/>
                      <a:pt x="57874" y="314147"/>
                      <a:pt x="57874" y="358815"/>
                    </a:cubicBezTo>
                  </a:path>
                </a:pathLst>
              </a:custGeom>
              <a:no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58" name="Freeform: Shape 57">
                <a:extLst>
                  <a:ext uri="{FF2B5EF4-FFF2-40B4-BE49-F238E27FC236}">
                    <a16:creationId xmlns:a16="http://schemas.microsoft.com/office/drawing/2014/main" id="{C9F2AD6F-76C7-55D7-EB2A-E926ED932B59}"/>
                  </a:ext>
                </a:extLst>
              </p:cNvPr>
              <p:cNvSpPr/>
              <p:nvPr/>
            </p:nvSpPr>
            <p:spPr bwMode="auto">
              <a:xfrm>
                <a:off x="2647737" y="3299473"/>
                <a:ext cx="196770" cy="347251"/>
              </a:xfrm>
              <a:custGeom>
                <a:avLst/>
                <a:gdLst>
                  <a:gd name="connsiteX0" fmla="*/ 196770 w 196770"/>
                  <a:gd name="connsiteY0" fmla="*/ 0 h 347251"/>
                  <a:gd name="connsiteX1" fmla="*/ 173620 w 196770"/>
                  <a:gd name="connsiteY1" fmla="*/ 92598 h 347251"/>
                  <a:gd name="connsiteX2" fmla="*/ 150471 w 196770"/>
                  <a:gd name="connsiteY2" fmla="*/ 219919 h 347251"/>
                  <a:gd name="connsiteX3" fmla="*/ 127321 w 196770"/>
                  <a:gd name="connsiteY3" fmla="*/ 312517 h 347251"/>
                  <a:gd name="connsiteX4" fmla="*/ 81023 w 196770"/>
                  <a:gd name="connsiteY4" fmla="*/ 324092 h 347251"/>
                  <a:gd name="connsiteX5" fmla="*/ 0 w 196770"/>
                  <a:gd name="connsiteY5" fmla="*/ 347241 h 34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770" h="347251">
                    <a:moveTo>
                      <a:pt x="196770" y="0"/>
                    </a:moveTo>
                    <a:cubicBezTo>
                      <a:pt x="189053" y="30866"/>
                      <a:pt x="180287" y="61488"/>
                      <a:pt x="173620" y="92598"/>
                    </a:cubicBezTo>
                    <a:cubicBezTo>
                      <a:pt x="138178" y="257992"/>
                      <a:pt x="183943" y="74871"/>
                      <a:pt x="150471" y="219919"/>
                    </a:cubicBezTo>
                    <a:cubicBezTo>
                      <a:pt x="143317" y="250920"/>
                      <a:pt x="144969" y="286044"/>
                      <a:pt x="127321" y="312517"/>
                    </a:cubicBezTo>
                    <a:cubicBezTo>
                      <a:pt x="118497" y="325753"/>
                      <a:pt x="96260" y="319521"/>
                      <a:pt x="81023" y="324092"/>
                    </a:cubicBezTo>
                    <a:cubicBezTo>
                      <a:pt x="-207" y="348461"/>
                      <a:pt x="37261" y="347241"/>
                      <a:pt x="0" y="347241"/>
                    </a:cubicBezTo>
                  </a:path>
                </a:pathLst>
              </a:custGeom>
              <a:no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59" name="Freeform: Shape 58">
                <a:extLst>
                  <a:ext uri="{FF2B5EF4-FFF2-40B4-BE49-F238E27FC236}">
                    <a16:creationId xmlns:a16="http://schemas.microsoft.com/office/drawing/2014/main" id="{B19FEC60-571B-DF62-110D-58CD220F50C6}"/>
                  </a:ext>
                </a:extLst>
              </p:cNvPr>
              <p:cNvSpPr/>
              <p:nvPr/>
            </p:nvSpPr>
            <p:spPr bwMode="auto">
              <a:xfrm>
                <a:off x="2901126" y="3307344"/>
                <a:ext cx="91440" cy="125730"/>
              </a:xfrm>
              <a:custGeom>
                <a:avLst/>
                <a:gdLst>
                  <a:gd name="connsiteX0" fmla="*/ 0 w 91440"/>
                  <a:gd name="connsiteY0" fmla="*/ 0 h 125730"/>
                  <a:gd name="connsiteX1" fmla="*/ 7620 w 91440"/>
                  <a:gd name="connsiteY1" fmla="*/ 19050 h 125730"/>
                  <a:gd name="connsiteX2" fmla="*/ 19050 w 91440"/>
                  <a:gd name="connsiteY2" fmla="*/ 41910 h 125730"/>
                  <a:gd name="connsiteX3" fmla="*/ 38100 w 91440"/>
                  <a:gd name="connsiteY3" fmla="*/ 49530 h 125730"/>
                  <a:gd name="connsiteX4" fmla="*/ 53340 w 91440"/>
                  <a:gd name="connsiteY4" fmla="*/ 76200 h 125730"/>
                  <a:gd name="connsiteX5" fmla="*/ 60960 w 91440"/>
                  <a:gd name="connsiteY5" fmla="*/ 87630 h 125730"/>
                  <a:gd name="connsiteX6" fmla="*/ 64770 w 91440"/>
                  <a:gd name="connsiteY6" fmla="*/ 99060 h 125730"/>
                  <a:gd name="connsiteX7" fmla="*/ 80010 w 91440"/>
                  <a:gd name="connsiteY7" fmla="*/ 110490 h 125730"/>
                  <a:gd name="connsiteX8" fmla="*/ 91440 w 91440"/>
                  <a:gd name="connsiteY8" fmla="*/ 125730 h 125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 h="125730">
                    <a:moveTo>
                      <a:pt x="0" y="0"/>
                    </a:moveTo>
                    <a:cubicBezTo>
                      <a:pt x="2540" y="6350"/>
                      <a:pt x="5219" y="12646"/>
                      <a:pt x="7620" y="19050"/>
                    </a:cubicBezTo>
                    <a:cubicBezTo>
                      <a:pt x="10300" y="26196"/>
                      <a:pt x="12142" y="36976"/>
                      <a:pt x="19050" y="41910"/>
                    </a:cubicBezTo>
                    <a:cubicBezTo>
                      <a:pt x="24615" y="45885"/>
                      <a:pt x="31750" y="46990"/>
                      <a:pt x="38100" y="49530"/>
                    </a:cubicBezTo>
                    <a:cubicBezTo>
                      <a:pt x="56665" y="77377"/>
                      <a:pt x="34004" y="42363"/>
                      <a:pt x="53340" y="76200"/>
                    </a:cubicBezTo>
                    <a:cubicBezTo>
                      <a:pt x="55612" y="80176"/>
                      <a:pt x="58912" y="83534"/>
                      <a:pt x="60960" y="87630"/>
                    </a:cubicBezTo>
                    <a:cubicBezTo>
                      <a:pt x="62756" y="91222"/>
                      <a:pt x="62199" y="95975"/>
                      <a:pt x="64770" y="99060"/>
                    </a:cubicBezTo>
                    <a:cubicBezTo>
                      <a:pt x="68835" y="103938"/>
                      <a:pt x="75520" y="106000"/>
                      <a:pt x="80010" y="110490"/>
                    </a:cubicBezTo>
                    <a:cubicBezTo>
                      <a:pt x="84500" y="114980"/>
                      <a:pt x="91440" y="125730"/>
                      <a:pt x="91440" y="125730"/>
                    </a:cubicBezTo>
                  </a:path>
                </a:pathLst>
              </a:custGeom>
              <a:no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grpSp>
        <p:sp>
          <p:nvSpPr>
            <p:cNvPr id="64" name="Freeform: Shape 63">
              <a:extLst>
                <a:ext uri="{FF2B5EF4-FFF2-40B4-BE49-F238E27FC236}">
                  <a16:creationId xmlns:a16="http://schemas.microsoft.com/office/drawing/2014/main" id="{73602A08-0D41-6915-E124-436189243D24}"/>
                </a:ext>
              </a:extLst>
            </p:cNvPr>
            <p:cNvSpPr/>
            <p:nvPr/>
          </p:nvSpPr>
          <p:spPr bwMode="auto">
            <a:xfrm>
              <a:off x="9913434" y="602166"/>
              <a:ext cx="23570" cy="267629"/>
            </a:xfrm>
            <a:custGeom>
              <a:avLst/>
              <a:gdLst>
                <a:gd name="connsiteX0" fmla="*/ 0 w 23570"/>
                <a:gd name="connsiteY0" fmla="*/ 0 h 267629"/>
                <a:gd name="connsiteX1" fmla="*/ 11151 w 23570"/>
                <a:gd name="connsiteY1" fmla="*/ 122663 h 267629"/>
                <a:gd name="connsiteX2" fmla="*/ 22303 w 23570"/>
                <a:gd name="connsiteY2" fmla="*/ 156117 h 267629"/>
                <a:gd name="connsiteX3" fmla="*/ 22303 w 23570"/>
                <a:gd name="connsiteY3" fmla="*/ 267629 h 267629"/>
              </a:gdLst>
              <a:ahLst/>
              <a:cxnLst>
                <a:cxn ang="0">
                  <a:pos x="connsiteX0" y="connsiteY0"/>
                </a:cxn>
                <a:cxn ang="0">
                  <a:pos x="connsiteX1" y="connsiteY1"/>
                </a:cxn>
                <a:cxn ang="0">
                  <a:pos x="connsiteX2" y="connsiteY2"/>
                </a:cxn>
                <a:cxn ang="0">
                  <a:pos x="connsiteX3" y="connsiteY3"/>
                </a:cxn>
              </a:cxnLst>
              <a:rect l="l" t="t" r="r" b="b"/>
              <a:pathLst>
                <a:path w="23570" h="267629">
                  <a:moveTo>
                    <a:pt x="0" y="0"/>
                  </a:moveTo>
                  <a:cubicBezTo>
                    <a:pt x="3717" y="40888"/>
                    <a:pt x="5345" y="82019"/>
                    <a:pt x="11151" y="122663"/>
                  </a:cubicBezTo>
                  <a:cubicBezTo>
                    <a:pt x="12813" y="134299"/>
                    <a:pt x="21401" y="144397"/>
                    <a:pt x="22303" y="156117"/>
                  </a:cubicBezTo>
                  <a:cubicBezTo>
                    <a:pt x="25154" y="193178"/>
                    <a:pt x="22303" y="230458"/>
                    <a:pt x="22303" y="267629"/>
                  </a:cubicBezTo>
                </a:path>
              </a:pathLst>
            </a:custGeom>
            <a:no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65" name="Freeform: Shape 64">
              <a:extLst>
                <a:ext uri="{FF2B5EF4-FFF2-40B4-BE49-F238E27FC236}">
                  <a16:creationId xmlns:a16="http://schemas.microsoft.com/office/drawing/2014/main" id="{27493078-E0E0-3ED2-7AE4-1DF66DF54097}"/>
                </a:ext>
              </a:extLst>
            </p:cNvPr>
            <p:cNvSpPr/>
            <p:nvPr/>
          </p:nvSpPr>
          <p:spPr bwMode="auto">
            <a:xfrm>
              <a:off x="11658600" y="570571"/>
              <a:ext cx="23570" cy="267629"/>
            </a:xfrm>
            <a:custGeom>
              <a:avLst/>
              <a:gdLst>
                <a:gd name="connsiteX0" fmla="*/ 0 w 23570"/>
                <a:gd name="connsiteY0" fmla="*/ 0 h 267629"/>
                <a:gd name="connsiteX1" fmla="*/ 11151 w 23570"/>
                <a:gd name="connsiteY1" fmla="*/ 122663 h 267629"/>
                <a:gd name="connsiteX2" fmla="*/ 22303 w 23570"/>
                <a:gd name="connsiteY2" fmla="*/ 156117 h 267629"/>
                <a:gd name="connsiteX3" fmla="*/ 22303 w 23570"/>
                <a:gd name="connsiteY3" fmla="*/ 267629 h 267629"/>
              </a:gdLst>
              <a:ahLst/>
              <a:cxnLst>
                <a:cxn ang="0">
                  <a:pos x="connsiteX0" y="connsiteY0"/>
                </a:cxn>
                <a:cxn ang="0">
                  <a:pos x="connsiteX1" y="connsiteY1"/>
                </a:cxn>
                <a:cxn ang="0">
                  <a:pos x="connsiteX2" y="connsiteY2"/>
                </a:cxn>
                <a:cxn ang="0">
                  <a:pos x="connsiteX3" y="connsiteY3"/>
                </a:cxn>
              </a:cxnLst>
              <a:rect l="l" t="t" r="r" b="b"/>
              <a:pathLst>
                <a:path w="23570" h="267629">
                  <a:moveTo>
                    <a:pt x="0" y="0"/>
                  </a:moveTo>
                  <a:cubicBezTo>
                    <a:pt x="3717" y="40888"/>
                    <a:pt x="5345" y="82019"/>
                    <a:pt x="11151" y="122663"/>
                  </a:cubicBezTo>
                  <a:cubicBezTo>
                    <a:pt x="12813" y="134299"/>
                    <a:pt x="21401" y="144397"/>
                    <a:pt x="22303" y="156117"/>
                  </a:cubicBezTo>
                  <a:cubicBezTo>
                    <a:pt x="25154" y="193178"/>
                    <a:pt x="22303" y="230458"/>
                    <a:pt x="22303" y="267629"/>
                  </a:cubicBezTo>
                </a:path>
              </a:pathLst>
            </a:custGeom>
            <a:no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66" name="Freeform: Shape 65">
              <a:extLst>
                <a:ext uri="{FF2B5EF4-FFF2-40B4-BE49-F238E27FC236}">
                  <a16:creationId xmlns:a16="http://schemas.microsoft.com/office/drawing/2014/main" id="{BAEB9374-F3A6-E9A0-E146-E82AFD842316}"/>
                </a:ext>
              </a:extLst>
            </p:cNvPr>
            <p:cNvSpPr/>
            <p:nvPr/>
          </p:nvSpPr>
          <p:spPr bwMode="auto">
            <a:xfrm rot="1410040">
              <a:off x="11582647" y="603201"/>
              <a:ext cx="23570" cy="267629"/>
            </a:xfrm>
            <a:custGeom>
              <a:avLst/>
              <a:gdLst>
                <a:gd name="connsiteX0" fmla="*/ 0 w 23570"/>
                <a:gd name="connsiteY0" fmla="*/ 0 h 267629"/>
                <a:gd name="connsiteX1" fmla="*/ 11151 w 23570"/>
                <a:gd name="connsiteY1" fmla="*/ 122663 h 267629"/>
                <a:gd name="connsiteX2" fmla="*/ 22303 w 23570"/>
                <a:gd name="connsiteY2" fmla="*/ 156117 h 267629"/>
                <a:gd name="connsiteX3" fmla="*/ 22303 w 23570"/>
                <a:gd name="connsiteY3" fmla="*/ 267629 h 267629"/>
              </a:gdLst>
              <a:ahLst/>
              <a:cxnLst>
                <a:cxn ang="0">
                  <a:pos x="connsiteX0" y="connsiteY0"/>
                </a:cxn>
                <a:cxn ang="0">
                  <a:pos x="connsiteX1" y="connsiteY1"/>
                </a:cxn>
                <a:cxn ang="0">
                  <a:pos x="connsiteX2" y="connsiteY2"/>
                </a:cxn>
                <a:cxn ang="0">
                  <a:pos x="connsiteX3" y="connsiteY3"/>
                </a:cxn>
              </a:cxnLst>
              <a:rect l="l" t="t" r="r" b="b"/>
              <a:pathLst>
                <a:path w="23570" h="267629">
                  <a:moveTo>
                    <a:pt x="0" y="0"/>
                  </a:moveTo>
                  <a:cubicBezTo>
                    <a:pt x="3717" y="40888"/>
                    <a:pt x="5345" y="82019"/>
                    <a:pt x="11151" y="122663"/>
                  </a:cubicBezTo>
                  <a:cubicBezTo>
                    <a:pt x="12813" y="134299"/>
                    <a:pt x="21401" y="144397"/>
                    <a:pt x="22303" y="156117"/>
                  </a:cubicBezTo>
                  <a:cubicBezTo>
                    <a:pt x="25154" y="193178"/>
                    <a:pt x="22303" y="230458"/>
                    <a:pt x="22303" y="267629"/>
                  </a:cubicBezTo>
                </a:path>
              </a:pathLst>
            </a:custGeom>
            <a:no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67" name="Freeform: Shape 66">
              <a:extLst>
                <a:ext uri="{FF2B5EF4-FFF2-40B4-BE49-F238E27FC236}">
                  <a16:creationId xmlns:a16="http://schemas.microsoft.com/office/drawing/2014/main" id="{D4D9608C-5661-32BC-5657-1150F99D7D15}"/>
                </a:ext>
              </a:extLst>
            </p:cNvPr>
            <p:cNvSpPr/>
            <p:nvPr/>
          </p:nvSpPr>
          <p:spPr bwMode="auto">
            <a:xfrm rot="1421935">
              <a:off x="11582400" y="526853"/>
              <a:ext cx="23570" cy="267629"/>
            </a:xfrm>
            <a:custGeom>
              <a:avLst/>
              <a:gdLst>
                <a:gd name="connsiteX0" fmla="*/ 0 w 23570"/>
                <a:gd name="connsiteY0" fmla="*/ 0 h 267629"/>
                <a:gd name="connsiteX1" fmla="*/ 11151 w 23570"/>
                <a:gd name="connsiteY1" fmla="*/ 122663 h 267629"/>
                <a:gd name="connsiteX2" fmla="*/ 22303 w 23570"/>
                <a:gd name="connsiteY2" fmla="*/ 156117 h 267629"/>
                <a:gd name="connsiteX3" fmla="*/ 22303 w 23570"/>
                <a:gd name="connsiteY3" fmla="*/ 267629 h 267629"/>
              </a:gdLst>
              <a:ahLst/>
              <a:cxnLst>
                <a:cxn ang="0">
                  <a:pos x="connsiteX0" y="connsiteY0"/>
                </a:cxn>
                <a:cxn ang="0">
                  <a:pos x="connsiteX1" y="connsiteY1"/>
                </a:cxn>
                <a:cxn ang="0">
                  <a:pos x="connsiteX2" y="connsiteY2"/>
                </a:cxn>
                <a:cxn ang="0">
                  <a:pos x="connsiteX3" y="connsiteY3"/>
                </a:cxn>
              </a:cxnLst>
              <a:rect l="l" t="t" r="r" b="b"/>
              <a:pathLst>
                <a:path w="23570" h="267629">
                  <a:moveTo>
                    <a:pt x="0" y="0"/>
                  </a:moveTo>
                  <a:cubicBezTo>
                    <a:pt x="3717" y="40888"/>
                    <a:pt x="5345" y="82019"/>
                    <a:pt x="11151" y="122663"/>
                  </a:cubicBezTo>
                  <a:cubicBezTo>
                    <a:pt x="12813" y="134299"/>
                    <a:pt x="21401" y="144397"/>
                    <a:pt x="22303" y="156117"/>
                  </a:cubicBezTo>
                  <a:cubicBezTo>
                    <a:pt x="25154" y="193178"/>
                    <a:pt x="22303" y="230458"/>
                    <a:pt x="22303" y="267629"/>
                  </a:cubicBezTo>
                </a:path>
              </a:pathLst>
            </a:custGeom>
            <a:no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68" name="Freeform: Shape 67">
              <a:extLst>
                <a:ext uri="{FF2B5EF4-FFF2-40B4-BE49-F238E27FC236}">
                  <a16:creationId xmlns:a16="http://schemas.microsoft.com/office/drawing/2014/main" id="{01ED29FB-C82C-477F-9EB1-0A08955FFC8F}"/>
                </a:ext>
              </a:extLst>
            </p:cNvPr>
            <p:cNvSpPr/>
            <p:nvPr/>
          </p:nvSpPr>
          <p:spPr bwMode="auto">
            <a:xfrm>
              <a:off x="9913434" y="579863"/>
              <a:ext cx="191840" cy="312235"/>
            </a:xfrm>
            <a:custGeom>
              <a:avLst/>
              <a:gdLst>
                <a:gd name="connsiteX0" fmla="*/ 0 w 191840"/>
                <a:gd name="connsiteY0" fmla="*/ 0 h 312235"/>
                <a:gd name="connsiteX1" fmla="*/ 44605 w 191840"/>
                <a:gd name="connsiteY1" fmla="*/ 100361 h 312235"/>
                <a:gd name="connsiteX2" fmla="*/ 66907 w 191840"/>
                <a:gd name="connsiteY2" fmla="*/ 122664 h 312235"/>
                <a:gd name="connsiteX3" fmla="*/ 122664 w 191840"/>
                <a:gd name="connsiteY3" fmla="*/ 167269 h 312235"/>
                <a:gd name="connsiteX4" fmla="*/ 167268 w 191840"/>
                <a:gd name="connsiteY4" fmla="*/ 234176 h 312235"/>
                <a:gd name="connsiteX5" fmla="*/ 189571 w 191840"/>
                <a:gd name="connsiteY5" fmla="*/ 256478 h 312235"/>
                <a:gd name="connsiteX6" fmla="*/ 189571 w 191840"/>
                <a:gd name="connsiteY6" fmla="*/ 312235 h 31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840" h="312235">
                  <a:moveTo>
                    <a:pt x="0" y="0"/>
                  </a:moveTo>
                  <a:cubicBezTo>
                    <a:pt x="14868" y="33454"/>
                    <a:pt x="27075" y="68222"/>
                    <a:pt x="44605" y="100361"/>
                  </a:cubicBezTo>
                  <a:cubicBezTo>
                    <a:pt x="49639" y="109591"/>
                    <a:pt x="58925" y="115822"/>
                    <a:pt x="66907" y="122664"/>
                  </a:cubicBezTo>
                  <a:cubicBezTo>
                    <a:pt x="84978" y="138154"/>
                    <a:pt x="106742" y="149578"/>
                    <a:pt x="122664" y="167269"/>
                  </a:cubicBezTo>
                  <a:cubicBezTo>
                    <a:pt x="140595" y="187192"/>
                    <a:pt x="148314" y="215223"/>
                    <a:pt x="167268" y="234176"/>
                  </a:cubicBezTo>
                  <a:cubicBezTo>
                    <a:pt x="174702" y="241610"/>
                    <a:pt x="186683" y="246369"/>
                    <a:pt x="189571" y="256478"/>
                  </a:cubicBezTo>
                  <a:cubicBezTo>
                    <a:pt x="194677" y="274349"/>
                    <a:pt x="189571" y="293649"/>
                    <a:pt x="189571" y="312235"/>
                  </a:cubicBezTo>
                </a:path>
              </a:pathLst>
            </a:custGeom>
            <a:no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69" name="Freeform: Shape 68">
              <a:extLst>
                <a:ext uri="{FF2B5EF4-FFF2-40B4-BE49-F238E27FC236}">
                  <a16:creationId xmlns:a16="http://schemas.microsoft.com/office/drawing/2014/main" id="{B40BEE1C-14CE-DCD9-FCA2-D8F7E1239D42}"/>
                </a:ext>
              </a:extLst>
            </p:cNvPr>
            <p:cNvSpPr/>
            <p:nvPr/>
          </p:nvSpPr>
          <p:spPr bwMode="auto">
            <a:xfrm>
              <a:off x="9244361" y="613317"/>
              <a:ext cx="20733" cy="129350"/>
            </a:xfrm>
            <a:custGeom>
              <a:avLst/>
              <a:gdLst>
                <a:gd name="connsiteX0" fmla="*/ 0 w 20733"/>
                <a:gd name="connsiteY0" fmla="*/ 0 h 129350"/>
                <a:gd name="connsiteX1" fmla="*/ 0 w 20733"/>
                <a:gd name="connsiteY1" fmla="*/ 111512 h 129350"/>
              </a:gdLst>
              <a:ahLst/>
              <a:cxnLst>
                <a:cxn ang="0">
                  <a:pos x="connsiteX0" y="connsiteY0"/>
                </a:cxn>
                <a:cxn ang="0">
                  <a:pos x="connsiteX1" y="connsiteY1"/>
                </a:cxn>
              </a:cxnLst>
              <a:rect l="l" t="t" r="r" b="b"/>
              <a:pathLst>
                <a:path w="20733" h="129350">
                  <a:moveTo>
                    <a:pt x="0" y="0"/>
                  </a:moveTo>
                  <a:cubicBezTo>
                    <a:pt x="11627" y="127898"/>
                    <a:pt x="40182" y="151694"/>
                    <a:pt x="0" y="111512"/>
                  </a:cubicBezTo>
                </a:path>
              </a:pathLst>
            </a:custGeom>
            <a:no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grpSp>
      <p:sp>
        <p:nvSpPr>
          <p:cNvPr id="73" name="Rectangle 72">
            <a:extLst>
              <a:ext uri="{FF2B5EF4-FFF2-40B4-BE49-F238E27FC236}">
                <a16:creationId xmlns:a16="http://schemas.microsoft.com/office/drawing/2014/main" id="{143BA4C1-3B2E-6D24-66FC-6F1C828BC848}"/>
              </a:ext>
            </a:extLst>
          </p:cNvPr>
          <p:cNvSpPr/>
          <p:nvPr/>
        </p:nvSpPr>
        <p:spPr bwMode="auto">
          <a:xfrm>
            <a:off x="3124200" y="3067294"/>
            <a:ext cx="1304722" cy="871959"/>
          </a:xfrm>
          <a:prstGeom prst="rect">
            <a:avLst/>
          </a:prstGeom>
          <a:solidFill>
            <a:srgbClr val="969696">
              <a:alpha val="50196"/>
            </a:srgb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Verdana" pitchFamily="34" charset="0"/>
            </a:endParaRPr>
          </a:p>
        </p:txBody>
      </p:sp>
      <p:sp>
        <p:nvSpPr>
          <p:cNvPr id="72" name="Rectangle 71">
            <a:extLst>
              <a:ext uri="{FF2B5EF4-FFF2-40B4-BE49-F238E27FC236}">
                <a16:creationId xmlns:a16="http://schemas.microsoft.com/office/drawing/2014/main" id="{DF058602-D436-0240-7B34-C59D6776E750}"/>
              </a:ext>
            </a:extLst>
          </p:cNvPr>
          <p:cNvSpPr/>
          <p:nvPr/>
        </p:nvSpPr>
        <p:spPr bwMode="auto">
          <a:xfrm>
            <a:off x="2362200" y="4214148"/>
            <a:ext cx="2057400" cy="119339"/>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3166781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57BA2E8-4EA3-32EE-62B2-79FEB1EDFE0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C92555B-C9AE-30C8-1E6D-14B463D6D8EE}"/>
              </a:ext>
            </a:extLst>
          </p:cNvPr>
          <p:cNvSpPr txBox="1"/>
          <p:nvPr/>
        </p:nvSpPr>
        <p:spPr bwMode="auto">
          <a:xfrm>
            <a:off x="152400" y="128656"/>
            <a:ext cx="88392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sz="3600" b="1" kern="0" dirty="0">
                <a:solidFill>
                  <a:schemeClr val="bg1"/>
                </a:solidFill>
              </a:rPr>
              <a:t>Check the specs!</a:t>
            </a:r>
          </a:p>
          <a:p>
            <a:r>
              <a:rPr lang="en-US" sz="2800" kern="0" dirty="0">
                <a:solidFill>
                  <a:schemeClr val="bg1"/>
                </a:solidFill>
              </a:rPr>
              <a:t>In the Alameda Countywide C.3 Technical Manual</a:t>
            </a:r>
          </a:p>
        </p:txBody>
      </p:sp>
      <p:pic>
        <p:nvPicPr>
          <p:cNvPr id="7" name="Picture 6">
            <a:extLst>
              <a:ext uri="{FF2B5EF4-FFF2-40B4-BE49-F238E27FC236}">
                <a16:creationId xmlns:a16="http://schemas.microsoft.com/office/drawing/2014/main" id="{5A1D8EBB-6695-1112-D754-81A07B88358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025309" y="1205874"/>
            <a:ext cx="5051461" cy="5558782"/>
          </a:xfrm>
          <a:prstGeom prst="rect">
            <a:avLst/>
          </a:prstGeom>
        </p:spPr>
      </p:pic>
      <p:grpSp>
        <p:nvGrpSpPr>
          <p:cNvPr id="3" name="Group 2">
            <a:extLst>
              <a:ext uri="{FF2B5EF4-FFF2-40B4-BE49-F238E27FC236}">
                <a16:creationId xmlns:a16="http://schemas.microsoft.com/office/drawing/2014/main" id="{AD826B9F-514C-09F0-7788-9E275C778DC0}"/>
              </a:ext>
            </a:extLst>
          </p:cNvPr>
          <p:cNvGrpSpPr/>
          <p:nvPr/>
        </p:nvGrpSpPr>
        <p:grpSpPr>
          <a:xfrm>
            <a:off x="17755" y="3862591"/>
            <a:ext cx="6306845" cy="2964236"/>
            <a:chOff x="17755" y="3862591"/>
            <a:chExt cx="6306845" cy="2964236"/>
          </a:xfrm>
        </p:grpSpPr>
        <p:pic>
          <p:nvPicPr>
            <p:cNvPr id="4" name="Picture 3">
              <a:extLst>
                <a:ext uri="{FF2B5EF4-FFF2-40B4-BE49-F238E27FC236}">
                  <a16:creationId xmlns:a16="http://schemas.microsoft.com/office/drawing/2014/main" id="{A5F320E2-14B6-5813-3046-3ED9812A19A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7755" y="3862591"/>
              <a:ext cx="6078245" cy="2964236"/>
            </a:xfrm>
            <a:prstGeom prst="rect">
              <a:avLst/>
            </a:prstGeom>
            <a:ln w="28575">
              <a:solidFill>
                <a:srgbClr val="FF0000"/>
              </a:solidFill>
            </a:ln>
          </p:spPr>
        </p:pic>
        <p:sp>
          <p:nvSpPr>
            <p:cNvPr id="5" name="TextBox 4">
              <a:extLst>
                <a:ext uri="{FF2B5EF4-FFF2-40B4-BE49-F238E27FC236}">
                  <a16:creationId xmlns:a16="http://schemas.microsoft.com/office/drawing/2014/main" id="{A2628916-D890-2B6B-79C6-D0EDC8162B6E}"/>
                </a:ext>
              </a:extLst>
            </p:cNvPr>
            <p:cNvSpPr txBox="1"/>
            <p:nvPr/>
          </p:nvSpPr>
          <p:spPr bwMode="auto">
            <a:xfrm>
              <a:off x="76200" y="4229100"/>
              <a:ext cx="6248400" cy="36933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b="1" kern="0" dirty="0">
                  <a:solidFill>
                    <a:srgbClr val="FF0000"/>
                  </a:solidFill>
                </a:rPr>
                <a:t>On OaklandCA.gov search GSI, or Green Stormwater</a:t>
              </a:r>
            </a:p>
          </p:txBody>
        </p:sp>
      </p:grpSp>
    </p:spTree>
    <p:extLst>
      <p:ext uri="{BB962C8B-B14F-4D97-AF65-F5344CB8AC3E}">
        <p14:creationId xmlns:p14="http://schemas.microsoft.com/office/powerpoint/2010/main" val="190112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42662-F747-D82C-E9F4-37ED4B9E0558}"/>
              </a:ext>
            </a:extLst>
          </p:cNvPr>
          <p:cNvSpPr>
            <a:spLocks noGrp="1"/>
          </p:cNvSpPr>
          <p:nvPr>
            <p:ph type="title"/>
          </p:nvPr>
        </p:nvSpPr>
        <p:spPr>
          <a:xfrm>
            <a:off x="609600" y="1752600"/>
            <a:ext cx="10972800" cy="1371600"/>
          </a:xfrm>
        </p:spPr>
        <p:txBody>
          <a:bodyPr>
            <a:noAutofit/>
          </a:bodyPr>
          <a:lstStyle/>
          <a:p>
            <a:r>
              <a:rPr lang="en-US" sz="3200" dirty="0"/>
              <a:t>Getting Bioretention done right</a:t>
            </a:r>
            <a:br>
              <a:rPr lang="en-US" sz="3200" dirty="0"/>
            </a:br>
            <a:br>
              <a:rPr lang="en-US" sz="3200" dirty="0"/>
            </a:br>
            <a:r>
              <a:rPr lang="en-US" sz="3200" i="1" dirty="0"/>
              <a:t>(and learning from past mistakes)</a:t>
            </a:r>
            <a:br>
              <a:rPr lang="en-US" sz="3200" i="1" dirty="0"/>
            </a:br>
            <a:br>
              <a:rPr lang="en-US" sz="3200" i="1" dirty="0"/>
            </a:br>
            <a:endParaRPr lang="en-US" sz="3200" i="1" dirty="0"/>
          </a:p>
        </p:txBody>
      </p:sp>
      <p:sp>
        <p:nvSpPr>
          <p:cNvPr id="4" name="Title 1">
            <a:extLst>
              <a:ext uri="{FF2B5EF4-FFF2-40B4-BE49-F238E27FC236}">
                <a16:creationId xmlns:a16="http://schemas.microsoft.com/office/drawing/2014/main" id="{8D23B09B-8FB2-53F0-A86E-2F16DE030006}"/>
              </a:ext>
            </a:extLst>
          </p:cNvPr>
          <p:cNvSpPr txBox="1">
            <a:spLocks/>
          </p:cNvSpPr>
          <p:nvPr/>
        </p:nvSpPr>
        <p:spPr bwMode="auto">
          <a:xfrm>
            <a:off x="609600" y="3373832"/>
            <a:ext cx="10972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rtl="0" eaLnBrk="1" fontAlgn="base" hangingPunct="1">
              <a:spcBef>
                <a:spcPct val="0"/>
              </a:spcBef>
              <a:spcAft>
                <a:spcPct val="0"/>
              </a:spcAft>
              <a:defRPr sz="2700" b="1" kern="1200" spc="75" baseline="0">
                <a:solidFill>
                  <a:schemeClr val="bg1"/>
                </a:solidFill>
                <a:latin typeface="+mj-lt"/>
                <a:ea typeface="+mj-ea"/>
                <a:cs typeface="+mj-cs"/>
              </a:defRPr>
            </a:lvl1pPr>
            <a:lvl2pPr algn="l" rtl="0" eaLnBrk="1" fontAlgn="base" hangingPunct="1">
              <a:spcBef>
                <a:spcPct val="0"/>
              </a:spcBef>
              <a:spcAft>
                <a:spcPct val="0"/>
              </a:spcAft>
              <a:defRPr sz="3000" b="1">
                <a:solidFill>
                  <a:srgbClr val="000080"/>
                </a:solidFill>
                <a:latin typeface="Arial" pitchFamily="34" charset="0"/>
              </a:defRPr>
            </a:lvl2pPr>
            <a:lvl3pPr algn="l" rtl="0" eaLnBrk="1" fontAlgn="base" hangingPunct="1">
              <a:spcBef>
                <a:spcPct val="0"/>
              </a:spcBef>
              <a:spcAft>
                <a:spcPct val="0"/>
              </a:spcAft>
              <a:defRPr sz="3000" b="1">
                <a:solidFill>
                  <a:srgbClr val="000080"/>
                </a:solidFill>
                <a:latin typeface="Arial" pitchFamily="34" charset="0"/>
              </a:defRPr>
            </a:lvl3pPr>
            <a:lvl4pPr algn="l" rtl="0" eaLnBrk="1" fontAlgn="base" hangingPunct="1">
              <a:spcBef>
                <a:spcPct val="0"/>
              </a:spcBef>
              <a:spcAft>
                <a:spcPct val="0"/>
              </a:spcAft>
              <a:defRPr sz="3000" b="1">
                <a:solidFill>
                  <a:srgbClr val="000080"/>
                </a:solidFill>
                <a:latin typeface="Arial" pitchFamily="34" charset="0"/>
              </a:defRPr>
            </a:lvl4pPr>
            <a:lvl5pPr algn="l" rtl="0" eaLnBrk="1" fontAlgn="base" hangingPunct="1">
              <a:spcBef>
                <a:spcPct val="0"/>
              </a:spcBef>
              <a:spcAft>
                <a:spcPct val="0"/>
              </a:spcAft>
              <a:defRPr sz="3000" b="1">
                <a:solidFill>
                  <a:srgbClr val="000080"/>
                </a:solidFill>
                <a:latin typeface="Arial" pitchFamily="34" charset="0"/>
              </a:defRPr>
            </a:lvl5pPr>
            <a:lvl6pPr marL="342900" algn="l" rtl="0" eaLnBrk="1" fontAlgn="base" hangingPunct="1">
              <a:spcBef>
                <a:spcPct val="0"/>
              </a:spcBef>
              <a:spcAft>
                <a:spcPct val="0"/>
              </a:spcAft>
              <a:defRPr sz="3000" b="1">
                <a:solidFill>
                  <a:srgbClr val="000080"/>
                </a:solidFill>
                <a:latin typeface="Arial" pitchFamily="34" charset="0"/>
              </a:defRPr>
            </a:lvl6pPr>
            <a:lvl7pPr marL="685800" algn="l" rtl="0" eaLnBrk="1" fontAlgn="base" hangingPunct="1">
              <a:spcBef>
                <a:spcPct val="0"/>
              </a:spcBef>
              <a:spcAft>
                <a:spcPct val="0"/>
              </a:spcAft>
              <a:defRPr sz="3000" b="1">
                <a:solidFill>
                  <a:srgbClr val="000080"/>
                </a:solidFill>
                <a:latin typeface="Arial" pitchFamily="34" charset="0"/>
              </a:defRPr>
            </a:lvl7pPr>
            <a:lvl8pPr marL="1028700" algn="l" rtl="0" eaLnBrk="1" fontAlgn="base" hangingPunct="1">
              <a:spcBef>
                <a:spcPct val="0"/>
              </a:spcBef>
              <a:spcAft>
                <a:spcPct val="0"/>
              </a:spcAft>
              <a:defRPr sz="3000" b="1">
                <a:solidFill>
                  <a:srgbClr val="000080"/>
                </a:solidFill>
                <a:latin typeface="Arial" pitchFamily="34" charset="0"/>
              </a:defRPr>
            </a:lvl8pPr>
            <a:lvl9pPr marL="1371600" algn="l" rtl="0" eaLnBrk="1" fontAlgn="base" hangingPunct="1">
              <a:spcBef>
                <a:spcPct val="0"/>
              </a:spcBef>
              <a:spcAft>
                <a:spcPct val="0"/>
              </a:spcAft>
              <a:defRPr sz="3000" b="1">
                <a:solidFill>
                  <a:srgbClr val="000080"/>
                </a:solidFill>
                <a:latin typeface="Arial" pitchFamily="34" charset="0"/>
              </a:defRPr>
            </a:lvl9pPr>
          </a:lstStyle>
          <a:p>
            <a:r>
              <a:rPr lang="en-US" sz="3200" dirty="0"/>
              <a:t>Calibrating quiz for construction requirements</a:t>
            </a:r>
          </a:p>
          <a:p>
            <a:r>
              <a:rPr lang="en-US" sz="3200" i="1" dirty="0"/>
              <a:t>(Some things to inspect for)</a:t>
            </a:r>
          </a:p>
        </p:txBody>
      </p:sp>
      <p:pic>
        <p:nvPicPr>
          <p:cNvPr id="8" name="Picture 7">
            <a:extLst>
              <a:ext uri="{FF2B5EF4-FFF2-40B4-BE49-F238E27FC236}">
                <a16:creationId xmlns:a16="http://schemas.microsoft.com/office/drawing/2014/main" id="{9B4649C4-6511-21DD-68E1-41E2C18A5685}"/>
              </a:ext>
            </a:extLst>
          </p:cNvPr>
          <p:cNvPicPr>
            <a:picLocks noChangeAspect="1"/>
          </p:cNvPicPr>
          <p:nvPr/>
        </p:nvPicPr>
        <p:blipFill>
          <a:blip r:embed="rId2" cstate="email">
            <a:clrChange>
              <a:clrFrom>
                <a:srgbClr val="171E24"/>
              </a:clrFrom>
              <a:clrTo>
                <a:srgbClr val="171E24">
                  <a:alpha val="0"/>
                </a:srgbClr>
              </a:clrTo>
            </a:clrChange>
            <a:duotone>
              <a:prstClr val="black"/>
              <a:srgbClr val="000000">
                <a:tint val="45000"/>
                <a:satMod val="40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7183" t="6959" r="6792" b="9530"/>
          <a:stretch/>
        </p:blipFill>
        <p:spPr>
          <a:xfrm>
            <a:off x="9144000" y="3866146"/>
            <a:ext cx="3310467" cy="3136231"/>
          </a:xfrm>
          <a:prstGeom prst="flowChartConnector">
            <a:avLst/>
          </a:prstGeom>
        </p:spPr>
      </p:pic>
    </p:spTree>
    <p:extLst>
      <p:ext uri="{BB962C8B-B14F-4D97-AF65-F5344CB8AC3E}">
        <p14:creationId xmlns:p14="http://schemas.microsoft.com/office/powerpoint/2010/main" val="1147220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346364" y="126827"/>
            <a:ext cx="10972800" cy="1139825"/>
          </a:xfrm>
        </p:spPr>
        <p:txBody>
          <a:bodyPr>
            <a:normAutofit/>
          </a:bodyPr>
          <a:lstStyle/>
          <a:p>
            <a:r>
              <a:rPr lang="en-US" dirty="0"/>
              <a:t>Bioretention Construction Phase – </a:t>
            </a:r>
            <a:br>
              <a:rPr lang="en-US" dirty="0"/>
            </a:br>
            <a:r>
              <a:rPr lang="en-US" dirty="0"/>
              <a:t>Protection</a:t>
            </a:r>
          </a:p>
        </p:txBody>
      </p:sp>
      <p:sp>
        <p:nvSpPr>
          <p:cNvPr id="10" name="Content Placeholder 4">
            <a:extLst>
              <a:ext uri="{FF2B5EF4-FFF2-40B4-BE49-F238E27FC236}">
                <a16:creationId xmlns:a16="http://schemas.microsoft.com/office/drawing/2014/main" id="{703FA534-40F3-45F1-89C0-788FD6A38FEC}"/>
              </a:ext>
            </a:extLst>
          </p:cNvPr>
          <p:cNvSpPr>
            <a:spLocks noGrp="1"/>
          </p:cNvSpPr>
          <p:nvPr>
            <p:ph idx="1"/>
          </p:nvPr>
        </p:nvSpPr>
        <p:spPr>
          <a:xfrm>
            <a:off x="228600" y="1752600"/>
            <a:ext cx="6096000" cy="4495800"/>
          </a:xfrm>
        </p:spPr>
        <p:txBody>
          <a:bodyPr/>
          <a:lstStyle/>
          <a:p>
            <a:r>
              <a:rPr lang="en-US" dirty="0">
                <a:solidFill>
                  <a:srgbClr val="FF0000"/>
                </a:solidFill>
              </a:rPr>
              <a:t>Minimize compaction of soils </a:t>
            </a:r>
            <a:r>
              <a:rPr lang="en-US" dirty="0"/>
              <a:t>and materials. </a:t>
            </a:r>
            <a:br>
              <a:rPr lang="en-US" dirty="0"/>
            </a:br>
            <a:r>
              <a:rPr lang="en-US" dirty="0"/>
              <a:t>Keep heavy equipment off facility footprint at all times.</a:t>
            </a:r>
          </a:p>
          <a:p>
            <a:endParaRPr lang="en-US" dirty="0"/>
          </a:p>
          <a:p>
            <a:r>
              <a:rPr lang="en-US" dirty="0"/>
              <a:t>Protect area from construction site runoff to avoid silt and fines deposition in the facility.</a:t>
            </a:r>
          </a:p>
          <a:p>
            <a:endParaRPr lang="en-US" dirty="0"/>
          </a:p>
          <a:p>
            <a:r>
              <a:rPr lang="en-US" dirty="0"/>
              <a:t>Protect integrity of construction materials prior to installation.  Example: prevent BSM pile from washing into downstream stone pile.</a:t>
            </a:r>
          </a:p>
          <a:p>
            <a:endParaRPr lang="en-US" dirty="0"/>
          </a:p>
          <a:p>
            <a:r>
              <a:rPr lang="en-US" dirty="0"/>
              <a:t>Block off inlets until system is ready and surrounding construction is completed. </a:t>
            </a:r>
          </a:p>
          <a:p>
            <a:endParaRPr lang="en-US" dirty="0"/>
          </a:p>
          <a:p>
            <a:endParaRPr lang="en-US" dirty="0"/>
          </a:p>
          <a:p>
            <a:endParaRPr lang="en-US" dirty="0"/>
          </a:p>
        </p:txBody>
      </p:sp>
      <p:pic>
        <p:nvPicPr>
          <p:cNvPr id="13" name="Picture 12">
            <a:extLst>
              <a:ext uri="{FF2B5EF4-FFF2-40B4-BE49-F238E27FC236}">
                <a16:creationId xmlns:a16="http://schemas.microsoft.com/office/drawing/2014/main" id="{5E819BA1-0E49-4E72-84D5-C1411E60C8C8}"/>
              </a:ext>
            </a:extLst>
          </p:cNvPr>
          <p:cNvPicPr>
            <a:picLocks noChangeAspect="1"/>
          </p:cNvPicPr>
          <p:nvPr/>
        </p:nvPicPr>
        <p:blipFill rotWithShape="1">
          <a:blip r:embed="rId3"/>
          <a:srcRect l="6103" t="-595" r="8982" b="15205"/>
          <a:stretch/>
        </p:blipFill>
        <p:spPr>
          <a:xfrm>
            <a:off x="8305800" y="76200"/>
            <a:ext cx="3581400" cy="3018937"/>
          </a:xfrm>
          <a:prstGeom prst="rect">
            <a:avLst/>
          </a:prstGeom>
        </p:spPr>
      </p:pic>
      <p:pic>
        <p:nvPicPr>
          <p:cNvPr id="3" name="Picture 2" descr="A picture containing sky, outdoor, shore, sandy&#10;&#10;AI-generated content may be incorrect.">
            <a:extLst>
              <a:ext uri="{FF2B5EF4-FFF2-40B4-BE49-F238E27FC236}">
                <a16:creationId xmlns:a16="http://schemas.microsoft.com/office/drawing/2014/main" id="{3F5D607D-2B7F-5904-AE70-8FD2B8A72A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445488" y="3145764"/>
            <a:ext cx="5626884" cy="3620013"/>
          </a:xfrm>
          <a:prstGeom prst="rect">
            <a:avLst/>
          </a:prstGeom>
        </p:spPr>
      </p:pic>
    </p:spTree>
    <p:extLst>
      <p:ext uri="{BB962C8B-B14F-4D97-AF65-F5344CB8AC3E}">
        <p14:creationId xmlns:p14="http://schemas.microsoft.com/office/powerpoint/2010/main" val="3090247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6F27705-3857-418E-861B-C68FBA265961}"/>
            </a:ext>
          </a:extLst>
        </p:cNvPr>
        <p:cNvGrpSpPr/>
        <p:nvPr/>
      </p:nvGrpSpPr>
      <p:grpSpPr>
        <a:xfrm>
          <a:off x="0" y="0"/>
          <a:ext cx="0" cy="0"/>
          <a:chOff x="0" y="0"/>
          <a:chExt cx="0" cy="0"/>
        </a:xfrm>
      </p:grpSpPr>
      <p:sp>
        <p:nvSpPr>
          <p:cNvPr id="10" name="Title 3">
            <a:extLst>
              <a:ext uri="{FF2B5EF4-FFF2-40B4-BE49-F238E27FC236}">
                <a16:creationId xmlns:a16="http://schemas.microsoft.com/office/drawing/2014/main" id="{95FFCD45-5EAC-3B34-A8AF-DD5C5E2F2E18}"/>
              </a:ext>
            </a:extLst>
          </p:cNvPr>
          <p:cNvSpPr>
            <a:spLocks noGrp="1"/>
          </p:cNvSpPr>
          <p:nvPr>
            <p:ph type="title"/>
          </p:nvPr>
        </p:nvSpPr>
        <p:spPr>
          <a:xfrm>
            <a:off x="76200" y="-569913"/>
            <a:ext cx="10972800" cy="1139825"/>
          </a:xfrm>
        </p:spPr>
        <p:txBody>
          <a:bodyPr>
            <a:normAutofit/>
          </a:bodyPr>
          <a:lstStyle/>
          <a:p>
            <a:r>
              <a:rPr lang="en-US" dirty="0"/>
              <a:t>Bioretention Construction Phase - Protection</a:t>
            </a:r>
          </a:p>
        </p:txBody>
      </p:sp>
      <p:sp>
        <p:nvSpPr>
          <p:cNvPr id="2" name="TextBox 1">
            <a:extLst>
              <a:ext uri="{FF2B5EF4-FFF2-40B4-BE49-F238E27FC236}">
                <a16:creationId xmlns:a16="http://schemas.microsoft.com/office/drawing/2014/main" id="{B6DFFD03-F1F5-8AC2-45D3-5C5DB531459D}"/>
              </a:ext>
            </a:extLst>
          </p:cNvPr>
          <p:cNvSpPr txBox="1"/>
          <p:nvPr/>
        </p:nvSpPr>
        <p:spPr bwMode="auto">
          <a:xfrm>
            <a:off x="6400800" y="5380672"/>
            <a:ext cx="602982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dirty="0">
                <a:solidFill>
                  <a:srgbClr val="00B050"/>
                </a:solidFill>
              </a:rPr>
              <a:t>The plastic on the slopes protects from erosion until landscaping is installed.  </a:t>
            </a:r>
          </a:p>
          <a:p>
            <a:r>
              <a:rPr lang="en-US" dirty="0">
                <a:solidFill>
                  <a:srgbClr val="00B050"/>
                </a:solidFill>
              </a:rPr>
              <a:t>Protects the basin from sedimentation that would compromise infiltration capability.</a:t>
            </a:r>
          </a:p>
          <a:p>
            <a:endParaRPr lang="en-US" kern="0" dirty="0">
              <a:solidFill>
                <a:schemeClr val="bg1"/>
              </a:solidFill>
            </a:endParaRPr>
          </a:p>
        </p:txBody>
      </p:sp>
      <p:sp>
        <p:nvSpPr>
          <p:cNvPr id="4" name="TextBox 3">
            <a:extLst>
              <a:ext uri="{FF2B5EF4-FFF2-40B4-BE49-F238E27FC236}">
                <a16:creationId xmlns:a16="http://schemas.microsoft.com/office/drawing/2014/main" id="{31C6F4F4-D97D-60D8-314F-B88A06AF2665}"/>
              </a:ext>
            </a:extLst>
          </p:cNvPr>
          <p:cNvSpPr txBox="1"/>
          <p:nvPr/>
        </p:nvSpPr>
        <p:spPr bwMode="auto">
          <a:xfrm>
            <a:off x="179541" y="5380672"/>
            <a:ext cx="5181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a:solidFill>
                  <a:srgbClr val="FF0000"/>
                </a:solidFill>
              </a:rPr>
              <a:t>Unprotected slopes. </a:t>
            </a:r>
          </a:p>
          <a:p>
            <a:r>
              <a:rPr lang="en-US" dirty="0">
                <a:solidFill>
                  <a:srgbClr val="FF0000"/>
                </a:solidFill>
              </a:rPr>
              <a:t>Rutted with erosion</a:t>
            </a:r>
          </a:p>
        </p:txBody>
      </p:sp>
      <p:sp>
        <p:nvSpPr>
          <p:cNvPr id="5" name="TextBox 4">
            <a:extLst>
              <a:ext uri="{FF2B5EF4-FFF2-40B4-BE49-F238E27FC236}">
                <a16:creationId xmlns:a16="http://schemas.microsoft.com/office/drawing/2014/main" id="{36649834-0EE3-9643-971D-68251050D9EF}"/>
              </a:ext>
            </a:extLst>
          </p:cNvPr>
          <p:cNvSpPr txBox="1"/>
          <p:nvPr/>
        </p:nvSpPr>
        <p:spPr bwMode="auto">
          <a:xfrm>
            <a:off x="-284357" y="848380"/>
            <a:ext cx="64119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lvl="1" indent="0">
              <a:buNone/>
            </a:pPr>
            <a:r>
              <a:rPr lang="en-US" sz="2800" dirty="0">
                <a:solidFill>
                  <a:schemeClr val="bg1"/>
                </a:solidFill>
              </a:rPr>
              <a:t>What’s wrong with this picture?</a:t>
            </a:r>
          </a:p>
        </p:txBody>
      </p:sp>
      <p:sp>
        <p:nvSpPr>
          <p:cNvPr id="6" name="TextBox 5">
            <a:extLst>
              <a:ext uri="{FF2B5EF4-FFF2-40B4-BE49-F238E27FC236}">
                <a16:creationId xmlns:a16="http://schemas.microsoft.com/office/drawing/2014/main" id="{783E2FA4-ACAC-BEF6-9E7C-12B9DECB22E4}"/>
              </a:ext>
            </a:extLst>
          </p:cNvPr>
          <p:cNvSpPr txBox="1"/>
          <p:nvPr/>
        </p:nvSpPr>
        <p:spPr bwMode="auto">
          <a:xfrm>
            <a:off x="5856250" y="838200"/>
            <a:ext cx="64119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lvl="1" indent="0">
              <a:buNone/>
            </a:pPr>
            <a:r>
              <a:rPr lang="en-US" sz="2800" dirty="0">
                <a:solidFill>
                  <a:schemeClr val="bg1"/>
                </a:solidFill>
              </a:rPr>
              <a:t>What’s right with this picture?</a:t>
            </a:r>
          </a:p>
        </p:txBody>
      </p:sp>
      <p:pic>
        <p:nvPicPr>
          <p:cNvPr id="11" name="Picture 10" descr="A picture containing text, ground, outdoor, dirt&#10;&#10;AI-generated content may be incorrect.">
            <a:extLst>
              <a:ext uri="{FF2B5EF4-FFF2-40B4-BE49-F238E27FC236}">
                <a16:creationId xmlns:a16="http://schemas.microsoft.com/office/drawing/2014/main" id="{1C79004D-7A50-D96F-202E-49B5B7D7B8E4}"/>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81778" y="1419404"/>
            <a:ext cx="6045816" cy="3795385"/>
          </a:xfrm>
          <a:prstGeom prst="rect">
            <a:avLst/>
          </a:prstGeom>
          <a:ln w="38100">
            <a:solidFill>
              <a:srgbClr val="FF0000"/>
            </a:solidFill>
          </a:ln>
        </p:spPr>
      </p:pic>
      <p:pic>
        <p:nvPicPr>
          <p:cNvPr id="13" name="Picture 12" descr="A picture containing outdoor, ground, sandy&#10;&#10;AI-generated content may be incorrect.">
            <a:extLst>
              <a:ext uri="{FF2B5EF4-FFF2-40B4-BE49-F238E27FC236}">
                <a16:creationId xmlns:a16="http://schemas.microsoft.com/office/drawing/2014/main" id="{E26B01F8-952E-EDF5-3EA7-3C324ABA733F}"/>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6272856" y="1400819"/>
            <a:ext cx="5809491" cy="3780781"/>
          </a:xfrm>
          <a:prstGeom prst="rect">
            <a:avLst/>
          </a:prstGeom>
          <a:ln w="38100">
            <a:solidFill>
              <a:srgbClr val="00B050"/>
            </a:solidFill>
          </a:ln>
        </p:spPr>
      </p:pic>
    </p:spTree>
    <p:extLst>
      <p:ext uri="{BB962C8B-B14F-4D97-AF65-F5344CB8AC3E}">
        <p14:creationId xmlns:p14="http://schemas.microsoft.com/office/powerpoint/2010/main" val="849290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13F5CCB-FF00-B826-F33C-119E11D59EE2}"/>
              </a:ext>
            </a:extLst>
          </p:cNvPr>
          <p:cNvSpPr txBox="1"/>
          <p:nvPr/>
        </p:nvSpPr>
        <p:spPr bwMode="auto">
          <a:xfrm>
            <a:off x="190500" y="662243"/>
            <a:ext cx="11811000" cy="60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dirty="0">
                <a:solidFill>
                  <a:schemeClr val="bg1"/>
                </a:solidFill>
              </a:rPr>
              <a:t>for slide content to</a:t>
            </a:r>
          </a:p>
          <a:p>
            <a:pPr marL="457200" indent="-457200">
              <a:buFont typeface="Arial" panose="020B0604020202020204" pitchFamily="34" charset="0"/>
              <a:buChar char="•"/>
            </a:pPr>
            <a:r>
              <a:rPr lang="en-US" sz="2400" dirty="0">
                <a:solidFill>
                  <a:schemeClr val="bg1"/>
                </a:solidFill>
              </a:rPr>
              <a:t>Alina Constantinescu, P.E., Larry Walker Associates</a:t>
            </a:r>
          </a:p>
          <a:p>
            <a:pPr marL="457200" indent="-457200">
              <a:buFont typeface="Arial" panose="020B0604020202020204" pitchFamily="34" charset="0"/>
              <a:buChar char="•"/>
            </a:pPr>
            <a:r>
              <a:rPr lang="en-US" sz="2400" dirty="0">
                <a:solidFill>
                  <a:schemeClr val="bg1"/>
                </a:solidFill>
              </a:rPr>
              <a:t>Peter Schultze-Allen, EOA</a:t>
            </a:r>
          </a:p>
          <a:p>
            <a:pPr marL="457200" indent="-457200">
              <a:buFont typeface="Arial" panose="020B0604020202020204" pitchFamily="34" charset="0"/>
              <a:buChar char="•"/>
            </a:pPr>
            <a:r>
              <a:rPr lang="en-US" sz="2400" dirty="0">
                <a:solidFill>
                  <a:schemeClr val="bg1"/>
                </a:solidFill>
              </a:rPr>
              <a:t>Emily Meyers, Kelly Havens, Lisa Austin, Geosyntech</a:t>
            </a:r>
          </a:p>
          <a:p>
            <a:pPr marL="457200" indent="-457200">
              <a:buFont typeface="Arial" panose="020B0604020202020204" pitchFamily="34" charset="0"/>
              <a:buChar char="•"/>
            </a:pPr>
            <a:r>
              <a:rPr lang="en-US" sz="2400" dirty="0">
                <a:solidFill>
                  <a:schemeClr val="bg1"/>
                </a:solidFill>
              </a:rPr>
              <a:t>Jim Scanlin, City of Newark</a:t>
            </a:r>
          </a:p>
          <a:p>
            <a:pPr marL="457200" indent="-457200">
              <a:buFont typeface="Arial" panose="020B0604020202020204" pitchFamily="34" charset="0"/>
              <a:buChar char="•"/>
            </a:pPr>
            <a:r>
              <a:rPr lang="en-US" sz="2400" dirty="0">
                <a:solidFill>
                  <a:schemeClr val="bg1"/>
                </a:solidFill>
              </a:rPr>
              <a:t>Alameda Countywide Clean Water Program</a:t>
            </a:r>
          </a:p>
          <a:p>
            <a:pPr marL="457200" indent="-457200">
              <a:buFont typeface="Arial" panose="020B0604020202020204" pitchFamily="34" charset="0"/>
              <a:buChar char="•"/>
            </a:pPr>
            <a:endParaRPr lang="en-US" sz="2400" dirty="0">
              <a:solidFill>
                <a:schemeClr val="bg1"/>
              </a:solidFill>
            </a:endParaRPr>
          </a:p>
          <a:p>
            <a:r>
              <a:rPr lang="en-US" sz="2400" dirty="0">
                <a:solidFill>
                  <a:schemeClr val="bg1"/>
                </a:solidFill>
              </a:rPr>
              <a:t>for past training from </a:t>
            </a:r>
          </a:p>
          <a:p>
            <a:pPr marL="457200" indent="-457200">
              <a:buFont typeface="Arial" panose="020B0604020202020204" pitchFamily="34" charset="0"/>
              <a:buChar char="•"/>
            </a:pPr>
            <a:r>
              <a:rPr lang="en-US" sz="2400" dirty="0">
                <a:solidFill>
                  <a:schemeClr val="bg1"/>
                </a:solidFill>
              </a:rPr>
              <a:t>Terri Fashing – Watershed and Stormwater Division Manager</a:t>
            </a:r>
          </a:p>
          <a:p>
            <a:pPr marL="457200" indent="-457200">
              <a:buFont typeface="Arial" panose="020B0604020202020204" pitchFamily="34" charset="0"/>
              <a:buChar char="•"/>
            </a:pPr>
            <a:r>
              <a:rPr lang="en-US" sz="2400" dirty="0">
                <a:solidFill>
                  <a:schemeClr val="bg1"/>
                </a:solidFill>
              </a:rPr>
              <a:t>Alameda Countywide Clean Water Program colleagues</a:t>
            </a:r>
          </a:p>
          <a:p>
            <a:pPr marL="457200" indent="-457200">
              <a:buFont typeface="Arial" panose="020B0604020202020204" pitchFamily="34" charset="0"/>
              <a:buChar char="•"/>
            </a:pPr>
            <a:endParaRPr lang="en-US" sz="2400" dirty="0">
              <a:solidFill>
                <a:schemeClr val="bg1"/>
              </a:solidFill>
            </a:endParaRPr>
          </a:p>
          <a:p>
            <a:r>
              <a:rPr lang="en-US" sz="2400" dirty="0">
                <a:solidFill>
                  <a:schemeClr val="bg1"/>
                </a:solidFill>
              </a:rPr>
              <a:t>collaborating colleagues from </a:t>
            </a:r>
          </a:p>
          <a:p>
            <a:pPr marL="457200" indent="-457200">
              <a:buFont typeface="Arial" panose="020B0604020202020204" pitchFamily="34" charset="0"/>
              <a:buChar char="•"/>
            </a:pPr>
            <a:r>
              <a:rPr lang="en-US" sz="2400" dirty="0">
                <a:solidFill>
                  <a:schemeClr val="bg1"/>
                </a:solidFill>
              </a:rPr>
              <a:t>Planning and Building</a:t>
            </a:r>
          </a:p>
          <a:p>
            <a:pPr marL="457200" indent="-457200">
              <a:buFont typeface="Arial" panose="020B0604020202020204" pitchFamily="34" charset="0"/>
              <a:buChar char="•"/>
            </a:pPr>
            <a:r>
              <a:rPr lang="en-US" sz="2400" dirty="0">
                <a:solidFill>
                  <a:schemeClr val="bg1"/>
                </a:solidFill>
              </a:rPr>
              <a:t>Parks and Tree Services</a:t>
            </a:r>
          </a:p>
          <a:p>
            <a:pPr marL="457200" indent="-457200">
              <a:buFont typeface="Arial" panose="020B0604020202020204" pitchFamily="34" charset="0"/>
              <a:buChar char="•"/>
            </a:pPr>
            <a:r>
              <a:rPr lang="en-US" sz="2400" dirty="0">
                <a:solidFill>
                  <a:schemeClr val="bg1"/>
                </a:solidFill>
              </a:rPr>
              <a:t>Project Delivery</a:t>
            </a:r>
          </a:p>
          <a:p>
            <a:pPr marL="457200" indent="-457200">
              <a:buFont typeface="Arial" panose="020B0604020202020204" pitchFamily="34" charset="0"/>
              <a:buChar char="•"/>
            </a:pPr>
            <a:r>
              <a:rPr lang="en-US" sz="2400" dirty="0">
                <a:solidFill>
                  <a:schemeClr val="bg1"/>
                </a:solidFill>
              </a:rPr>
              <a:t>Watershed and Stormwater Management </a:t>
            </a:r>
            <a:endParaRPr lang="en-US" sz="2400" dirty="0"/>
          </a:p>
        </p:txBody>
      </p:sp>
      <p:sp>
        <p:nvSpPr>
          <p:cNvPr id="7" name="TextBox 6">
            <a:extLst>
              <a:ext uri="{FF2B5EF4-FFF2-40B4-BE49-F238E27FC236}">
                <a16:creationId xmlns:a16="http://schemas.microsoft.com/office/drawing/2014/main" id="{1C268499-1D9F-27DB-3116-AB14D3BBF68B}"/>
              </a:ext>
            </a:extLst>
          </p:cNvPr>
          <p:cNvSpPr txBox="1"/>
          <p:nvPr/>
        </p:nvSpPr>
        <p:spPr bwMode="auto">
          <a:xfrm>
            <a:off x="223954" y="-25199"/>
            <a:ext cx="4953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sz="4000" dirty="0">
                <a:solidFill>
                  <a:schemeClr val="bg1"/>
                </a:solidFill>
              </a:rPr>
              <a:t>Gratitude</a:t>
            </a:r>
            <a:endParaRPr lang="en-US" sz="4000" kern="0" dirty="0"/>
          </a:p>
        </p:txBody>
      </p:sp>
    </p:spTree>
    <p:extLst>
      <p:ext uri="{BB962C8B-B14F-4D97-AF65-F5344CB8AC3E}">
        <p14:creationId xmlns:p14="http://schemas.microsoft.com/office/powerpoint/2010/main" val="363020004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298185A-4142-7403-B9C8-DF3FD50A260C}"/>
            </a:ext>
          </a:extLst>
        </p:cNvPr>
        <p:cNvGrpSpPr/>
        <p:nvPr/>
      </p:nvGrpSpPr>
      <p:grpSpPr>
        <a:xfrm>
          <a:off x="0" y="0"/>
          <a:ext cx="0" cy="0"/>
          <a:chOff x="0" y="0"/>
          <a:chExt cx="0" cy="0"/>
        </a:xfrm>
      </p:grpSpPr>
      <p:sp>
        <p:nvSpPr>
          <p:cNvPr id="10" name="Title 3">
            <a:extLst>
              <a:ext uri="{FF2B5EF4-FFF2-40B4-BE49-F238E27FC236}">
                <a16:creationId xmlns:a16="http://schemas.microsoft.com/office/drawing/2014/main" id="{A9AAFDE4-A759-A47C-42AC-B593A31BF594}"/>
              </a:ext>
            </a:extLst>
          </p:cNvPr>
          <p:cNvSpPr>
            <a:spLocks noGrp="1"/>
          </p:cNvSpPr>
          <p:nvPr>
            <p:ph type="title"/>
          </p:nvPr>
        </p:nvSpPr>
        <p:spPr>
          <a:xfrm>
            <a:off x="11151" y="-609600"/>
            <a:ext cx="10972800" cy="1139825"/>
          </a:xfrm>
        </p:spPr>
        <p:txBody>
          <a:bodyPr>
            <a:normAutofit/>
          </a:bodyPr>
          <a:lstStyle/>
          <a:p>
            <a:r>
              <a:rPr lang="en-US" dirty="0"/>
              <a:t>Permeable Pavers construction </a:t>
            </a:r>
            <a:r>
              <a:rPr lang="en-US" i="1" u="sng" dirty="0"/>
              <a:t>oops</a:t>
            </a:r>
          </a:p>
        </p:txBody>
      </p:sp>
      <p:sp>
        <p:nvSpPr>
          <p:cNvPr id="2" name="Content Placeholder 4">
            <a:extLst>
              <a:ext uri="{FF2B5EF4-FFF2-40B4-BE49-F238E27FC236}">
                <a16:creationId xmlns:a16="http://schemas.microsoft.com/office/drawing/2014/main" id="{C42584B8-C6F1-ACAD-B24D-5AD85C9C6E3C}"/>
              </a:ext>
            </a:extLst>
          </p:cNvPr>
          <p:cNvSpPr>
            <a:spLocks noGrp="1"/>
          </p:cNvSpPr>
          <p:nvPr>
            <p:ph idx="1"/>
          </p:nvPr>
        </p:nvSpPr>
        <p:spPr>
          <a:xfrm>
            <a:off x="-228599" y="1953032"/>
            <a:ext cx="2770857" cy="4495800"/>
          </a:xfrm>
        </p:spPr>
        <p:txBody>
          <a:bodyPr/>
          <a:lstStyle/>
          <a:p>
            <a:pPr marL="342900" lvl="1" indent="0">
              <a:buNone/>
            </a:pPr>
            <a:r>
              <a:rPr lang="en-US" sz="2000" dirty="0">
                <a:solidFill>
                  <a:srgbClr val="FF0000"/>
                </a:solidFill>
              </a:rPr>
              <a:t>Material pile stored on permeable pavers, </a:t>
            </a:r>
          </a:p>
          <a:p>
            <a:pPr marL="342900" lvl="1" indent="0">
              <a:buNone/>
            </a:pPr>
            <a:r>
              <a:rPr lang="en-US" sz="2000" dirty="0">
                <a:solidFill>
                  <a:srgbClr val="FF0000"/>
                </a:solidFill>
              </a:rPr>
              <a:t>clogging the spaces </a:t>
            </a:r>
          </a:p>
          <a:p>
            <a:pPr marL="342900" lvl="1" indent="0">
              <a:buNone/>
            </a:pPr>
            <a:r>
              <a:rPr lang="en-US" sz="2000" dirty="0">
                <a:solidFill>
                  <a:srgbClr val="FF0000"/>
                </a:solidFill>
              </a:rPr>
              <a:t>where </a:t>
            </a:r>
          </a:p>
          <a:p>
            <a:pPr marL="342900" lvl="1" indent="0">
              <a:buNone/>
            </a:pPr>
            <a:r>
              <a:rPr lang="en-US" sz="2000" dirty="0">
                <a:solidFill>
                  <a:srgbClr val="FF0000"/>
                </a:solidFill>
              </a:rPr>
              <a:t>water would drain.</a:t>
            </a:r>
          </a:p>
          <a:p>
            <a:pPr marL="342900" lvl="1" indent="0">
              <a:buNone/>
            </a:pPr>
            <a:endParaRPr lang="en-US" sz="2000" dirty="0">
              <a:solidFill>
                <a:srgbClr val="FF0000"/>
              </a:solidFill>
            </a:endParaRPr>
          </a:p>
          <a:p>
            <a:pPr marL="342900" lvl="1" indent="0">
              <a:buNone/>
            </a:pPr>
            <a:r>
              <a:rPr lang="en-US" sz="2000" dirty="0">
                <a:solidFill>
                  <a:srgbClr val="FF0000"/>
                </a:solidFill>
              </a:rPr>
              <a:t>Contractor instructed to remove pile and vacuum clean the pavers. </a:t>
            </a:r>
          </a:p>
          <a:p>
            <a:endParaRPr lang="en-US" dirty="0"/>
          </a:p>
        </p:txBody>
      </p:sp>
      <p:sp>
        <p:nvSpPr>
          <p:cNvPr id="4" name="TextBox 3">
            <a:extLst>
              <a:ext uri="{FF2B5EF4-FFF2-40B4-BE49-F238E27FC236}">
                <a16:creationId xmlns:a16="http://schemas.microsoft.com/office/drawing/2014/main" id="{FDCC1EF5-795E-32FD-6C13-05ACB56FE530}"/>
              </a:ext>
            </a:extLst>
          </p:cNvPr>
          <p:cNvSpPr txBox="1"/>
          <p:nvPr/>
        </p:nvSpPr>
        <p:spPr bwMode="auto">
          <a:xfrm>
            <a:off x="-284357" y="533401"/>
            <a:ext cx="2826615"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lvl="1" indent="0">
              <a:buNone/>
            </a:pPr>
            <a:r>
              <a:rPr lang="en-US" sz="2800" dirty="0">
                <a:solidFill>
                  <a:schemeClr val="bg1"/>
                </a:solidFill>
              </a:rPr>
              <a:t>What’s wrong with this picture?</a:t>
            </a:r>
          </a:p>
        </p:txBody>
      </p:sp>
      <p:pic>
        <p:nvPicPr>
          <p:cNvPr id="5" name="Picture 4" descr="A picture containing text, outdoor, ground, stone&#10;&#10;AI-generated content may be incorrect.">
            <a:extLst>
              <a:ext uri="{FF2B5EF4-FFF2-40B4-BE49-F238E27FC236}">
                <a16:creationId xmlns:a16="http://schemas.microsoft.com/office/drawing/2014/main" id="{94752E16-6F37-C707-3056-0867C8EBE158}"/>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2542258" y="530226"/>
            <a:ext cx="9625581" cy="6327774"/>
          </a:xfrm>
          <a:prstGeom prst="rect">
            <a:avLst/>
          </a:prstGeom>
        </p:spPr>
      </p:pic>
    </p:spTree>
    <p:extLst>
      <p:ext uri="{BB962C8B-B14F-4D97-AF65-F5344CB8AC3E}">
        <p14:creationId xmlns:p14="http://schemas.microsoft.com/office/powerpoint/2010/main" val="28037643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277821"/>
            <a:ext cx="10972800" cy="636580"/>
          </a:xfrm>
        </p:spPr>
        <p:txBody>
          <a:bodyPr>
            <a:normAutofit/>
          </a:bodyPr>
          <a:lstStyle/>
          <a:p>
            <a:r>
              <a:rPr lang="en-US" dirty="0"/>
              <a:t>Bioretention Construction Phase – Common Issues</a:t>
            </a:r>
          </a:p>
        </p:txBody>
      </p:sp>
      <p:sp>
        <p:nvSpPr>
          <p:cNvPr id="10" name="Content Placeholder 4">
            <a:extLst>
              <a:ext uri="{FF2B5EF4-FFF2-40B4-BE49-F238E27FC236}">
                <a16:creationId xmlns:a16="http://schemas.microsoft.com/office/drawing/2014/main" id="{703FA534-40F3-45F1-89C0-788FD6A38FEC}"/>
              </a:ext>
            </a:extLst>
          </p:cNvPr>
          <p:cNvSpPr>
            <a:spLocks noGrp="1"/>
          </p:cNvSpPr>
          <p:nvPr>
            <p:ph idx="1"/>
          </p:nvPr>
        </p:nvSpPr>
        <p:spPr>
          <a:xfrm>
            <a:off x="-171674" y="1066800"/>
            <a:ext cx="6858000" cy="4495800"/>
          </a:xfrm>
        </p:spPr>
        <p:txBody>
          <a:bodyPr/>
          <a:lstStyle/>
          <a:p>
            <a:pPr marL="342900" lvl="1" indent="0">
              <a:buNone/>
            </a:pPr>
            <a:r>
              <a:rPr lang="en-US" sz="2400" dirty="0"/>
              <a:t>What’s wrong with this picture?</a:t>
            </a:r>
          </a:p>
          <a:p>
            <a:pPr marL="342900" lvl="1" indent="0">
              <a:buNone/>
            </a:pPr>
            <a:r>
              <a:rPr lang="en-US" sz="2400" dirty="0">
                <a:solidFill>
                  <a:srgbClr val="FF0000"/>
                </a:solidFill>
              </a:rPr>
              <a:t>Overflow should be ≥ 6” over low spot </a:t>
            </a:r>
            <a:br>
              <a:rPr lang="en-US" sz="2400" dirty="0">
                <a:solidFill>
                  <a:srgbClr val="FF0000"/>
                </a:solidFill>
              </a:rPr>
            </a:br>
            <a:endParaRPr lang="en-US" sz="2400" dirty="0">
              <a:solidFill>
                <a:srgbClr val="FF0000"/>
              </a:solidFill>
            </a:endParaRPr>
          </a:p>
          <a:p>
            <a:endParaRPr lang="en-US" dirty="0"/>
          </a:p>
        </p:txBody>
      </p:sp>
      <p:sp>
        <p:nvSpPr>
          <p:cNvPr id="5" name="AutoShape 2">
            <a:extLst>
              <a:ext uri="{FF2B5EF4-FFF2-40B4-BE49-F238E27FC236}">
                <a16:creationId xmlns:a16="http://schemas.microsoft.com/office/drawing/2014/main" id="{4EA103E1-CAF8-E649-9DF6-4B27BF89BD35}"/>
              </a:ext>
            </a:extLst>
          </p:cNvPr>
          <p:cNvSpPr>
            <a:spLocks noChangeAspect="1" noChangeArrowheads="1"/>
          </p:cNvSpPr>
          <p:nvPr/>
        </p:nvSpPr>
        <p:spPr bwMode="auto">
          <a:xfrm>
            <a:off x="5943600" y="2743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24062BC6-5B6D-B05D-4C1A-FFAFBEF3522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78874" y="1981328"/>
            <a:ext cx="5512326" cy="4141313"/>
          </a:xfrm>
          <a:prstGeom prst="rect">
            <a:avLst/>
          </a:prstGeom>
        </p:spPr>
      </p:pic>
      <p:pic>
        <p:nvPicPr>
          <p:cNvPr id="9" name="Picture 8" descr="A drainage system in a garden&#10;&#10;AI-generated content may be incorrect.">
            <a:extLst>
              <a:ext uri="{FF2B5EF4-FFF2-40B4-BE49-F238E27FC236}">
                <a16:creationId xmlns:a16="http://schemas.microsoft.com/office/drawing/2014/main" id="{4682D5C3-1115-1F19-3423-1F62802819E5}"/>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6096000" y="1981328"/>
            <a:ext cx="6048243" cy="4141312"/>
          </a:xfrm>
          <a:prstGeom prst="rect">
            <a:avLst/>
          </a:prstGeom>
        </p:spPr>
      </p:pic>
      <p:sp>
        <p:nvSpPr>
          <p:cNvPr id="6" name="Oval 5">
            <a:extLst>
              <a:ext uri="{FF2B5EF4-FFF2-40B4-BE49-F238E27FC236}">
                <a16:creationId xmlns:a16="http://schemas.microsoft.com/office/drawing/2014/main" id="{CB1C3B27-32BD-3DD6-1753-70DCCBA72DB3}"/>
              </a:ext>
            </a:extLst>
          </p:cNvPr>
          <p:cNvSpPr/>
          <p:nvPr/>
        </p:nvSpPr>
        <p:spPr bwMode="auto">
          <a:xfrm>
            <a:off x="1752600" y="3886200"/>
            <a:ext cx="1600200" cy="609600"/>
          </a:xfrm>
          <a:prstGeom prst="ellipse">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11" name="Content Placeholder 4">
            <a:extLst>
              <a:ext uri="{FF2B5EF4-FFF2-40B4-BE49-F238E27FC236}">
                <a16:creationId xmlns:a16="http://schemas.microsoft.com/office/drawing/2014/main" id="{FFC31CF6-8EB7-4506-0BF1-A14AC5ECE33A}"/>
              </a:ext>
            </a:extLst>
          </p:cNvPr>
          <p:cNvSpPr txBox="1">
            <a:spLocks/>
          </p:cNvSpPr>
          <p:nvPr/>
        </p:nvSpPr>
        <p:spPr bwMode="auto">
          <a:xfrm>
            <a:off x="5922818" y="1080655"/>
            <a:ext cx="6858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bg1"/>
              </a:buClr>
              <a:buSzPct val="75000"/>
              <a:buFont typeface="Arial" panose="020B0604020202020204" pitchFamily="34" charset="0"/>
              <a:buChar char="•"/>
              <a:defRPr sz="2100">
                <a:solidFill>
                  <a:schemeClr val="bg1"/>
                </a:solidFill>
                <a:latin typeface="+mn-lt"/>
                <a:ea typeface="+mn-ea"/>
                <a:cs typeface="+mn-cs"/>
              </a:defRPr>
            </a:lvl1pPr>
            <a:lvl2pPr marL="557213" indent="-214313" algn="l" rtl="0" eaLnBrk="1" fontAlgn="base" hangingPunct="1">
              <a:spcBef>
                <a:spcPct val="20000"/>
              </a:spcBef>
              <a:spcAft>
                <a:spcPct val="0"/>
              </a:spcAft>
              <a:buClr>
                <a:schemeClr val="bg1"/>
              </a:buClr>
              <a:buSzPct val="90000"/>
              <a:buFont typeface="Arial" panose="020B0604020202020204" pitchFamily="34" charset="0"/>
              <a:buChar char="•"/>
              <a:defRPr sz="1800">
                <a:solidFill>
                  <a:schemeClr val="bg1"/>
                </a:solidFill>
                <a:latin typeface="+mn-lt"/>
              </a:defRPr>
            </a:lvl2pPr>
            <a:lvl3pPr marL="857250" indent="-171450" algn="l" rtl="0" eaLnBrk="1" fontAlgn="base" hangingPunct="1">
              <a:spcBef>
                <a:spcPct val="20000"/>
              </a:spcBef>
              <a:spcAft>
                <a:spcPct val="0"/>
              </a:spcAft>
              <a:buClr>
                <a:schemeClr val="bg1"/>
              </a:buClr>
              <a:buSzPct val="75000"/>
              <a:buFont typeface="Arial" panose="020B0604020202020204" pitchFamily="34" charset="0"/>
              <a:buChar char="•"/>
              <a:defRPr sz="1500">
                <a:solidFill>
                  <a:schemeClr val="bg1"/>
                </a:solidFill>
                <a:latin typeface="+mn-lt"/>
              </a:defRPr>
            </a:lvl3pPr>
            <a:lvl4pPr marL="1314450" indent="-285750" algn="l" rtl="0" eaLnBrk="1" fontAlgn="base" hangingPunct="1">
              <a:spcBef>
                <a:spcPct val="20000"/>
              </a:spcBef>
              <a:spcAft>
                <a:spcPct val="0"/>
              </a:spcAft>
              <a:buClr>
                <a:schemeClr val="bg1"/>
              </a:buClr>
              <a:buSzPct val="75000"/>
              <a:buFont typeface="Arial" panose="020B0604020202020204" pitchFamily="34" charset="0"/>
              <a:buChar char="•"/>
              <a:defRPr sz="1500">
                <a:solidFill>
                  <a:schemeClr val="bg1"/>
                </a:solidFill>
                <a:latin typeface="+mn-lt"/>
              </a:defRPr>
            </a:lvl4pPr>
            <a:lvl5pPr marL="1543050" indent="-171450" algn="l" rtl="0" eaLnBrk="1" fontAlgn="base" hangingPunct="1">
              <a:spcBef>
                <a:spcPct val="20000"/>
              </a:spcBef>
              <a:spcAft>
                <a:spcPct val="0"/>
              </a:spcAft>
              <a:buClr>
                <a:schemeClr val="bg1"/>
              </a:buClr>
              <a:buSzPct val="75000"/>
              <a:buFont typeface="Arial" panose="020B0604020202020204" pitchFamily="34" charset="0"/>
              <a:buChar char="•"/>
              <a:defRPr sz="1500">
                <a:solidFill>
                  <a:schemeClr val="bg1"/>
                </a:solidFill>
                <a:latin typeface="+mn-lt"/>
              </a:defRPr>
            </a:lvl5pPr>
            <a:lvl6pPr marL="1885950" indent="-17145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6pPr>
            <a:lvl7pPr marL="2228850" indent="-17145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7pPr>
            <a:lvl8pPr marL="2571750" indent="-17145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8pPr>
            <a:lvl9pPr marL="2914650" indent="-17145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9pPr>
          </a:lstStyle>
          <a:p>
            <a:pPr marL="342900" lvl="1" indent="0">
              <a:buFont typeface="Arial" panose="020B0604020202020204" pitchFamily="34" charset="0"/>
              <a:buNone/>
            </a:pPr>
            <a:r>
              <a:rPr lang="en-US" sz="2400" kern="0" dirty="0"/>
              <a:t>How about this one? </a:t>
            </a:r>
          </a:p>
          <a:p>
            <a:pPr marL="342900" lvl="1" indent="0">
              <a:buFont typeface="Arial" panose="020B0604020202020204" pitchFamily="34" charset="0"/>
              <a:buNone/>
            </a:pPr>
            <a:r>
              <a:rPr lang="en-US" sz="2400" kern="0" dirty="0">
                <a:solidFill>
                  <a:srgbClr val="00B050"/>
                </a:solidFill>
              </a:rPr>
              <a:t>Good!</a:t>
            </a:r>
            <a:endParaRPr lang="en-US" kern="0" dirty="0">
              <a:solidFill>
                <a:srgbClr val="00B050"/>
              </a:solidFill>
            </a:endParaRPr>
          </a:p>
        </p:txBody>
      </p:sp>
    </p:spTree>
    <p:extLst>
      <p:ext uri="{BB962C8B-B14F-4D97-AF65-F5344CB8AC3E}">
        <p14:creationId xmlns:p14="http://schemas.microsoft.com/office/powerpoint/2010/main" val="34123098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92F5482-B3FF-E120-B7D4-86937A65F19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384BAC6-20E1-3D39-568E-F96137AD2ED4}"/>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39338" y="1259256"/>
            <a:ext cx="8047462" cy="5493808"/>
          </a:xfrm>
          <a:prstGeom prst="rect">
            <a:avLst/>
          </a:prstGeom>
        </p:spPr>
      </p:pic>
      <p:sp>
        <p:nvSpPr>
          <p:cNvPr id="8" name="Oval 7">
            <a:extLst>
              <a:ext uri="{FF2B5EF4-FFF2-40B4-BE49-F238E27FC236}">
                <a16:creationId xmlns:a16="http://schemas.microsoft.com/office/drawing/2014/main" id="{047CB9C4-7FE2-75A7-9051-BDA29671F467}"/>
              </a:ext>
            </a:extLst>
          </p:cNvPr>
          <p:cNvSpPr/>
          <p:nvPr/>
        </p:nvSpPr>
        <p:spPr bwMode="auto">
          <a:xfrm>
            <a:off x="4114799" y="4495801"/>
            <a:ext cx="1752598" cy="1676400"/>
          </a:xfrm>
          <a:prstGeom prst="ellipse">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a:latin typeface="Verdana" pitchFamily="34" charset="0"/>
            </a:endParaRPr>
          </a:p>
        </p:txBody>
      </p:sp>
      <p:sp>
        <p:nvSpPr>
          <p:cNvPr id="5" name="AutoShape 2">
            <a:extLst>
              <a:ext uri="{FF2B5EF4-FFF2-40B4-BE49-F238E27FC236}">
                <a16:creationId xmlns:a16="http://schemas.microsoft.com/office/drawing/2014/main" id="{11E8B08C-33A7-5F6C-8D86-C8AC786A633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Content Placeholder 4">
            <a:extLst>
              <a:ext uri="{FF2B5EF4-FFF2-40B4-BE49-F238E27FC236}">
                <a16:creationId xmlns:a16="http://schemas.microsoft.com/office/drawing/2014/main" id="{4279872D-E4C2-4737-342D-A35C26E70960}"/>
              </a:ext>
            </a:extLst>
          </p:cNvPr>
          <p:cNvSpPr txBox="1">
            <a:spLocks/>
          </p:cNvSpPr>
          <p:nvPr/>
        </p:nvSpPr>
        <p:spPr bwMode="auto">
          <a:xfrm>
            <a:off x="0" y="304800"/>
            <a:ext cx="11734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bg1"/>
              </a:buClr>
              <a:buSzPct val="75000"/>
              <a:buFont typeface="Arial" panose="020B0604020202020204" pitchFamily="34" charset="0"/>
              <a:buChar char="•"/>
              <a:defRPr sz="2100">
                <a:solidFill>
                  <a:schemeClr val="bg1"/>
                </a:solidFill>
                <a:latin typeface="+mn-lt"/>
                <a:ea typeface="+mn-ea"/>
                <a:cs typeface="+mn-cs"/>
              </a:defRPr>
            </a:lvl1pPr>
            <a:lvl2pPr marL="557213" indent="-214313" algn="l" rtl="0" eaLnBrk="1" fontAlgn="base" hangingPunct="1">
              <a:spcBef>
                <a:spcPct val="20000"/>
              </a:spcBef>
              <a:spcAft>
                <a:spcPct val="0"/>
              </a:spcAft>
              <a:buClr>
                <a:schemeClr val="bg1"/>
              </a:buClr>
              <a:buSzPct val="90000"/>
              <a:buFont typeface="Arial" panose="020B0604020202020204" pitchFamily="34" charset="0"/>
              <a:buChar char="•"/>
              <a:defRPr sz="1800">
                <a:solidFill>
                  <a:schemeClr val="bg1"/>
                </a:solidFill>
                <a:latin typeface="+mn-lt"/>
              </a:defRPr>
            </a:lvl2pPr>
            <a:lvl3pPr marL="857250" indent="-171450" algn="l" rtl="0" eaLnBrk="1" fontAlgn="base" hangingPunct="1">
              <a:spcBef>
                <a:spcPct val="20000"/>
              </a:spcBef>
              <a:spcAft>
                <a:spcPct val="0"/>
              </a:spcAft>
              <a:buClr>
                <a:schemeClr val="bg1"/>
              </a:buClr>
              <a:buSzPct val="75000"/>
              <a:buFont typeface="Arial" panose="020B0604020202020204" pitchFamily="34" charset="0"/>
              <a:buChar char="•"/>
              <a:defRPr sz="1500">
                <a:solidFill>
                  <a:schemeClr val="bg1"/>
                </a:solidFill>
                <a:latin typeface="+mn-lt"/>
              </a:defRPr>
            </a:lvl3pPr>
            <a:lvl4pPr marL="1314450" indent="-285750" algn="l" rtl="0" eaLnBrk="1" fontAlgn="base" hangingPunct="1">
              <a:spcBef>
                <a:spcPct val="20000"/>
              </a:spcBef>
              <a:spcAft>
                <a:spcPct val="0"/>
              </a:spcAft>
              <a:buClr>
                <a:schemeClr val="bg1"/>
              </a:buClr>
              <a:buSzPct val="75000"/>
              <a:buFont typeface="Arial" panose="020B0604020202020204" pitchFamily="34" charset="0"/>
              <a:buChar char="•"/>
              <a:defRPr sz="1500">
                <a:solidFill>
                  <a:schemeClr val="bg1"/>
                </a:solidFill>
                <a:latin typeface="+mn-lt"/>
              </a:defRPr>
            </a:lvl4pPr>
            <a:lvl5pPr marL="1543050" indent="-171450" algn="l" rtl="0" eaLnBrk="1" fontAlgn="base" hangingPunct="1">
              <a:spcBef>
                <a:spcPct val="20000"/>
              </a:spcBef>
              <a:spcAft>
                <a:spcPct val="0"/>
              </a:spcAft>
              <a:buClr>
                <a:schemeClr val="bg1"/>
              </a:buClr>
              <a:buSzPct val="75000"/>
              <a:buFont typeface="Arial" panose="020B0604020202020204" pitchFamily="34" charset="0"/>
              <a:buChar char="•"/>
              <a:defRPr sz="1500">
                <a:solidFill>
                  <a:schemeClr val="bg1"/>
                </a:solidFill>
                <a:latin typeface="+mn-lt"/>
              </a:defRPr>
            </a:lvl5pPr>
            <a:lvl6pPr marL="1885950" indent="-17145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6pPr>
            <a:lvl7pPr marL="2228850" indent="-17145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7pPr>
            <a:lvl8pPr marL="2571750" indent="-17145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8pPr>
            <a:lvl9pPr marL="2914650" indent="-17145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9pPr>
          </a:lstStyle>
          <a:p>
            <a:pPr marL="342900" lvl="1" indent="0">
              <a:buFont typeface="Arial" panose="020B0604020202020204" pitchFamily="34" charset="0"/>
              <a:buNone/>
            </a:pPr>
            <a:r>
              <a:rPr lang="en-US" sz="2400" kern="0" dirty="0"/>
              <a:t>What’s wrong with this picture?</a:t>
            </a:r>
          </a:p>
          <a:p>
            <a:pPr marL="342900" lvl="1" indent="0">
              <a:buFont typeface="Arial" panose="020B0604020202020204" pitchFamily="34" charset="0"/>
              <a:buNone/>
            </a:pPr>
            <a:r>
              <a:rPr lang="en-US" sz="2400" kern="0" dirty="0">
                <a:solidFill>
                  <a:srgbClr val="FF0000"/>
                </a:solidFill>
              </a:rPr>
              <a:t>Overflow should be far from curb inlet to prevent inflow from bypassing treatment</a:t>
            </a:r>
            <a:endParaRPr lang="en-US" kern="0" dirty="0"/>
          </a:p>
        </p:txBody>
      </p:sp>
      <p:sp>
        <p:nvSpPr>
          <p:cNvPr id="12" name="Title 3">
            <a:extLst>
              <a:ext uri="{FF2B5EF4-FFF2-40B4-BE49-F238E27FC236}">
                <a16:creationId xmlns:a16="http://schemas.microsoft.com/office/drawing/2014/main" id="{82CFA679-E7F6-505C-70C4-15A001F188DF}"/>
              </a:ext>
            </a:extLst>
          </p:cNvPr>
          <p:cNvSpPr txBox="1">
            <a:spLocks/>
          </p:cNvSpPr>
          <p:nvPr/>
        </p:nvSpPr>
        <p:spPr bwMode="auto">
          <a:xfrm>
            <a:off x="304800" y="-154770"/>
            <a:ext cx="10972800" cy="636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a:bodyPr>
          <a:lstStyle>
            <a:lvl1pPr algn="l" rtl="0" eaLnBrk="1" fontAlgn="base" hangingPunct="1">
              <a:spcBef>
                <a:spcPct val="0"/>
              </a:spcBef>
              <a:spcAft>
                <a:spcPct val="0"/>
              </a:spcAft>
              <a:defRPr sz="2700" b="1" kern="1200" spc="75" baseline="0">
                <a:solidFill>
                  <a:schemeClr val="bg1"/>
                </a:solidFill>
                <a:latin typeface="+mj-lt"/>
                <a:ea typeface="+mj-ea"/>
                <a:cs typeface="+mj-cs"/>
              </a:defRPr>
            </a:lvl1pPr>
            <a:lvl2pPr algn="l" rtl="0" eaLnBrk="1" fontAlgn="base" hangingPunct="1">
              <a:spcBef>
                <a:spcPct val="0"/>
              </a:spcBef>
              <a:spcAft>
                <a:spcPct val="0"/>
              </a:spcAft>
              <a:defRPr sz="3000" b="1">
                <a:solidFill>
                  <a:srgbClr val="000080"/>
                </a:solidFill>
                <a:latin typeface="Arial" pitchFamily="34" charset="0"/>
              </a:defRPr>
            </a:lvl2pPr>
            <a:lvl3pPr algn="l" rtl="0" eaLnBrk="1" fontAlgn="base" hangingPunct="1">
              <a:spcBef>
                <a:spcPct val="0"/>
              </a:spcBef>
              <a:spcAft>
                <a:spcPct val="0"/>
              </a:spcAft>
              <a:defRPr sz="3000" b="1">
                <a:solidFill>
                  <a:srgbClr val="000080"/>
                </a:solidFill>
                <a:latin typeface="Arial" pitchFamily="34" charset="0"/>
              </a:defRPr>
            </a:lvl3pPr>
            <a:lvl4pPr algn="l" rtl="0" eaLnBrk="1" fontAlgn="base" hangingPunct="1">
              <a:spcBef>
                <a:spcPct val="0"/>
              </a:spcBef>
              <a:spcAft>
                <a:spcPct val="0"/>
              </a:spcAft>
              <a:defRPr sz="3000" b="1">
                <a:solidFill>
                  <a:srgbClr val="000080"/>
                </a:solidFill>
                <a:latin typeface="Arial" pitchFamily="34" charset="0"/>
              </a:defRPr>
            </a:lvl4pPr>
            <a:lvl5pPr algn="l" rtl="0" eaLnBrk="1" fontAlgn="base" hangingPunct="1">
              <a:spcBef>
                <a:spcPct val="0"/>
              </a:spcBef>
              <a:spcAft>
                <a:spcPct val="0"/>
              </a:spcAft>
              <a:defRPr sz="3000" b="1">
                <a:solidFill>
                  <a:srgbClr val="000080"/>
                </a:solidFill>
                <a:latin typeface="Arial" pitchFamily="34" charset="0"/>
              </a:defRPr>
            </a:lvl5pPr>
            <a:lvl6pPr marL="342900" algn="l" rtl="0" eaLnBrk="1" fontAlgn="base" hangingPunct="1">
              <a:spcBef>
                <a:spcPct val="0"/>
              </a:spcBef>
              <a:spcAft>
                <a:spcPct val="0"/>
              </a:spcAft>
              <a:defRPr sz="3000" b="1">
                <a:solidFill>
                  <a:srgbClr val="000080"/>
                </a:solidFill>
                <a:latin typeface="Arial" pitchFamily="34" charset="0"/>
              </a:defRPr>
            </a:lvl6pPr>
            <a:lvl7pPr marL="685800" algn="l" rtl="0" eaLnBrk="1" fontAlgn="base" hangingPunct="1">
              <a:spcBef>
                <a:spcPct val="0"/>
              </a:spcBef>
              <a:spcAft>
                <a:spcPct val="0"/>
              </a:spcAft>
              <a:defRPr sz="3000" b="1">
                <a:solidFill>
                  <a:srgbClr val="000080"/>
                </a:solidFill>
                <a:latin typeface="Arial" pitchFamily="34" charset="0"/>
              </a:defRPr>
            </a:lvl7pPr>
            <a:lvl8pPr marL="1028700" algn="l" rtl="0" eaLnBrk="1" fontAlgn="base" hangingPunct="1">
              <a:spcBef>
                <a:spcPct val="0"/>
              </a:spcBef>
              <a:spcAft>
                <a:spcPct val="0"/>
              </a:spcAft>
              <a:defRPr sz="3000" b="1">
                <a:solidFill>
                  <a:srgbClr val="000080"/>
                </a:solidFill>
                <a:latin typeface="Arial" pitchFamily="34" charset="0"/>
              </a:defRPr>
            </a:lvl8pPr>
            <a:lvl9pPr marL="1371600" algn="l" rtl="0" eaLnBrk="1" fontAlgn="base" hangingPunct="1">
              <a:spcBef>
                <a:spcPct val="0"/>
              </a:spcBef>
              <a:spcAft>
                <a:spcPct val="0"/>
              </a:spcAft>
              <a:defRPr sz="3000" b="1">
                <a:solidFill>
                  <a:srgbClr val="000080"/>
                </a:solidFill>
                <a:latin typeface="Arial" pitchFamily="34" charset="0"/>
              </a:defRPr>
            </a:lvl9pPr>
          </a:lstStyle>
          <a:p>
            <a:r>
              <a:rPr lang="en-US" dirty="0"/>
              <a:t>Bioretention Construction Phase – Common Issues</a:t>
            </a:r>
          </a:p>
        </p:txBody>
      </p:sp>
      <p:sp>
        <p:nvSpPr>
          <p:cNvPr id="2" name="Arrow: Right 1">
            <a:extLst>
              <a:ext uri="{FF2B5EF4-FFF2-40B4-BE49-F238E27FC236}">
                <a16:creationId xmlns:a16="http://schemas.microsoft.com/office/drawing/2014/main" id="{527EC331-D262-5DD2-0D78-6EE7857F5325}"/>
              </a:ext>
            </a:extLst>
          </p:cNvPr>
          <p:cNvSpPr/>
          <p:nvPr/>
        </p:nvSpPr>
        <p:spPr bwMode="auto">
          <a:xfrm rot="1846215">
            <a:off x="1103166" y="3770616"/>
            <a:ext cx="3762908" cy="581815"/>
          </a:xfrm>
          <a:prstGeom prst="rightArrow">
            <a:avLst/>
          </a:prstGeom>
          <a:solidFill>
            <a:srgbClr val="00B0F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9" name="Multiplication Sign 8">
            <a:extLst>
              <a:ext uri="{FF2B5EF4-FFF2-40B4-BE49-F238E27FC236}">
                <a16:creationId xmlns:a16="http://schemas.microsoft.com/office/drawing/2014/main" id="{3E8A3240-D0B2-0B27-D456-9FE726C2FE5B}"/>
              </a:ext>
            </a:extLst>
          </p:cNvPr>
          <p:cNvSpPr/>
          <p:nvPr/>
        </p:nvSpPr>
        <p:spPr bwMode="auto">
          <a:xfrm>
            <a:off x="2120779" y="3320360"/>
            <a:ext cx="1676401" cy="1371600"/>
          </a:xfrm>
          <a:prstGeom prst="mathMultiply">
            <a:avLst/>
          </a:prstGeom>
          <a:solidFill>
            <a:srgbClr val="FF0000"/>
          </a:solidFill>
          <a:ln w="9525" cap="flat" cmpd="sng" algn="ctr">
            <a:solidFill>
              <a:srgbClr val="FFFF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429989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33A62C7-7E87-DFC3-6808-A7278703DC1A}"/>
            </a:ext>
          </a:extLst>
        </p:cNvPr>
        <p:cNvGrpSpPr/>
        <p:nvPr/>
      </p:nvGrpSpPr>
      <p:grpSpPr>
        <a:xfrm>
          <a:off x="0" y="0"/>
          <a:ext cx="0" cy="0"/>
          <a:chOff x="0" y="0"/>
          <a:chExt cx="0" cy="0"/>
        </a:xfrm>
      </p:grpSpPr>
      <p:sp>
        <p:nvSpPr>
          <p:cNvPr id="10" name="Content Placeholder 4">
            <a:extLst>
              <a:ext uri="{FF2B5EF4-FFF2-40B4-BE49-F238E27FC236}">
                <a16:creationId xmlns:a16="http://schemas.microsoft.com/office/drawing/2014/main" id="{CBB381D5-D4D7-7E10-7E99-1024FFFCB815}"/>
              </a:ext>
            </a:extLst>
          </p:cNvPr>
          <p:cNvSpPr>
            <a:spLocks noGrp="1"/>
          </p:cNvSpPr>
          <p:nvPr>
            <p:ph idx="1"/>
          </p:nvPr>
        </p:nvSpPr>
        <p:spPr>
          <a:xfrm>
            <a:off x="685800" y="1600200"/>
            <a:ext cx="8229600" cy="4495800"/>
          </a:xfrm>
        </p:spPr>
        <p:txBody>
          <a:bodyPr/>
          <a:lstStyle/>
          <a:p>
            <a:pPr marL="342900" lvl="1" indent="0">
              <a:buNone/>
            </a:pPr>
            <a:br>
              <a:rPr lang="en-US" dirty="0"/>
            </a:br>
            <a:endParaRPr lang="en-US" dirty="0"/>
          </a:p>
          <a:p>
            <a:endParaRPr lang="en-US" dirty="0"/>
          </a:p>
        </p:txBody>
      </p:sp>
      <p:sp>
        <p:nvSpPr>
          <p:cNvPr id="5" name="AutoShape 2">
            <a:extLst>
              <a:ext uri="{FF2B5EF4-FFF2-40B4-BE49-F238E27FC236}">
                <a16:creationId xmlns:a16="http://schemas.microsoft.com/office/drawing/2014/main" id="{30B82954-F54E-21CB-9DDD-5D516DC0492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id="{9CA0CF76-8C9A-1069-EC86-8E7AFD9BED75}"/>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99060" y="3162300"/>
            <a:ext cx="5974080" cy="3573780"/>
          </a:xfrm>
          <a:prstGeom prst="rect">
            <a:avLst/>
          </a:prstGeom>
        </p:spPr>
      </p:pic>
      <p:sp>
        <p:nvSpPr>
          <p:cNvPr id="14" name="Oval 13">
            <a:extLst>
              <a:ext uri="{FF2B5EF4-FFF2-40B4-BE49-F238E27FC236}">
                <a16:creationId xmlns:a16="http://schemas.microsoft.com/office/drawing/2014/main" id="{56922C41-CD0F-8297-D988-7089E47692BA}"/>
              </a:ext>
            </a:extLst>
          </p:cNvPr>
          <p:cNvSpPr/>
          <p:nvPr/>
        </p:nvSpPr>
        <p:spPr bwMode="auto">
          <a:xfrm rot="20676620">
            <a:off x="2151525" y="4724899"/>
            <a:ext cx="3161152" cy="1129660"/>
          </a:xfrm>
          <a:prstGeom prst="ellipse">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pic>
        <p:nvPicPr>
          <p:cNvPr id="17" name="Picture 16">
            <a:extLst>
              <a:ext uri="{FF2B5EF4-FFF2-40B4-BE49-F238E27FC236}">
                <a16:creationId xmlns:a16="http://schemas.microsoft.com/office/drawing/2014/main" id="{24A43046-11F9-9099-3E59-6F340EAB578C}"/>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6400800" y="3345180"/>
            <a:ext cx="5510213" cy="3390900"/>
          </a:xfrm>
          <a:prstGeom prst="rect">
            <a:avLst/>
          </a:prstGeom>
        </p:spPr>
      </p:pic>
      <p:sp>
        <p:nvSpPr>
          <p:cNvPr id="3" name="Content Placeholder 4">
            <a:extLst>
              <a:ext uri="{FF2B5EF4-FFF2-40B4-BE49-F238E27FC236}">
                <a16:creationId xmlns:a16="http://schemas.microsoft.com/office/drawing/2014/main" id="{14C6F6A0-3A08-8903-B119-30B0C948D9B8}"/>
              </a:ext>
            </a:extLst>
          </p:cNvPr>
          <p:cNvSpPr txBox="1">
            <a:spLocks/>
          </p:cNvSpPr>
          <p:nvPr/>
        </p:nvSpPr>
        <p:spPr bwMode="auto">
          <a:xfrm>
            <a:off x="-304800" y="2243948"/>
            <a:ext cx="88773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bg1"/>
              </a:buClr>
              <a:buSzPct val="75000"/>
              <a:buFont typeface="Arial" panose="020B0604020202020204" pitchFamily="34" charset="0"/>
              <a:buChar char="•"/>
              <a:defRPr sz="2100">
                <a:solidFill>
                  <a:schemeClr val="bg1"/>
                </a:solidFill>
                <a:latin typeface="+mn-lt"/>
                <a:ea typeface="+mn-ea"/>
                <a:cs typeface="+mn-cs"/>
              </a:defRPr>
            </a:lvl1pPr>
            <a:lvl2pPr marL="557213" indent="-214313" algn="l" rtl="0" eaLnBrk="1" fontAlgn="base" hangingPunct="1">
              <a:spcBef>
                <a:spcPct val="20000"/>
              </a:spcBef>
              <a:spcAft>
                <a:spcPct val="0"/>
              </a:spcAft>
              <a:buClr>
                <a:schemeClr val="bg1"/>
              </a:buClr>
              <a:buSzPct val="90000"/>
              <a:buFont typeface="Arial" panose="020B0604020202020204" pitchFamily="34" charset="0"/>
              <a:buChar char="•"/>
              <a:defRPr sz="1800">
                <a:solidFill>
                  <a:schemeClr val="bg1"/>
                </a:solidFill>
                <a:latin typeface="+mn-lt"/>
              </a:defRPr>
            </a:lvl2pPr>
            <a:lvl3pPr marL="857250" indent="-171450" algn="l" rtl="0" eaLnBrk="1" fontAlgn="base" hangingPunct="1">
              <a:spcBef>
                <a:spcPct val="20000"/>
              </a:spcBef>
              <a:spcAft>
                <a:spcPct val="0"/>
              </a:spcAft>
              <a:buClr>
                <a:schemeClr val="bg1"/>
              </a:buClr>
              <a:buSzPct val="75000"/>
              <a:buFont typeface="Arial" panose="020B0604020202020204" pitchFamily="34" charset="0"/>
              <a:buChar char="•"/>
              <a:defRPr sz="1500">
                <a:solidFill>
                  <a:schemeClr val="bg1"/>
                </a:solidFill>
                <a:latin typeface="+mn-lt"/>
              </a:defRPr>
            </a:lvl3pPr>
            <a:lvl4pPr marL="1314450" indent="-285750" algn="l" rtl="0" eaLnBrk="1" fontAlgn="base" hangingPunct="1">
              <a:spcBef>
                <a:spcPct val="20000"/>
              </a:spcBef>
              <a:spcAft>
                <a:spcPct val="0"/>
              </a:spcAft>
              <a:buClr>
                <a:schemeClr val="bg1"/>
              </a:buClr>
              <a:buSzPct val="75000"/>
              <a:buFont typeface="Arial" panose="020B0604020202020204" pitchFamily="34" charset="0"/>
              <a:buChar char="•"/>
              <a:defRPr sz="1500">
                <a:solidFill>
                  <a:schemeClr val="bg1"/>
                </a:solidFill>
                <a:latin typeface="+mn-lt"/>
              </a:defRPr>
            </a:lvl4pPr>
            <a:lvl5pPr marL="1543050" indent="-171450" algn="l" rtl="0" eaLnBrk="1" fontAlgn="base" hangingPunct="1">
              <a:spcBef>
                <a:spcPct val="20000"/>
              </a:spcBef>
              <a:spcAft>
                <a:spcPct val="0"/>
              </a:spcAft>
              <a:buClr>
                <a:schemeClr val="bg1"/>
              </a:buClr>
              <a:buSzPct val="75000"/>
              <a:buFont typeface="Arial" panose="020B0604020202020204" pitchFamily="34" charset="0"/>
              <a:buChar char="•"/>
              <a:defRPr sz="1500">
                <a:solidFill>
                  <a:schemeClr val="bg1"/>
                </a:solidFill>
                <a:latin typeface="+mn-lt"/>
              </a:defRPr>
            </a:lvl5pPr>
            <a:lvl6pPr marL="1885950" indent="-17145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6pPr>
            <a:lvl7pPr marL="2228850" indent="-17145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7pPr>
            <a:lvl8pPr marL="2571750" indent="-17145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8pPr>
            <a:lvl9pPr marL="2914650" indent="-17145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9pPr>
          </a:lstStyle>
          <a:p>
            <a:pPr marL="342900" lvl="1" indent="0">
              <a:buFont typeface="Arial" panose="020B0604020202020204" pitchFamily="34" charset="0"/>
              <a:buNone/>
            </a:pPr>
            <a:r>
              <a:rPr lang="en-US" sz="2400" kern="0" dirty="0"/>
              <a:t>What’s wrong with this picture?</a:t>
            </a:r>
          </a:p>
          <a:p>
            <a:pPr marL="342900" lvl="1" indent="0">
              <a:buNone/>
            </a:pPr>
            <a:r>
              <a:rPr lang="en-US" sz="2400" kern="0" dirty="0">
                <a:solidFill>
                  <a:srgbClr val="FF0000"/>
                </a:solidFill>
              </a:rPr>
              <a:t>No energy dissipator at inlet - flow channelizes and erodes</a:t>
            </a:r>
          </a:p>
          <a:p>
            <a:endParaRPr lang="en-US" kern="0" dirty="0"/>
          </a:p>
        </p:txBody>
      </p:sp>
      <p:sp>
        <p:nvSpPr>
          <p:cNvPr id="6" name="Title 3">
            <a:extLst>
              <a:ext uri="{FF2B5EF4-FFF2-40B4-BE49-F238E27FC236}">
                <a16:creationId xmlns:a16="http://schemas.microsoft.com/office/drawing/2014/main" id="{7642375A-62AC-71BF-57D5-DBA9FD9568DC}"/>
              </a:ext>
            </a:extLst>
          </p:cNvPr>
          <p:cNvSpPr txBox="1">
            <a:spLocks/>
          </p:cNvSpPr>
          <p:nvPr/>
        </p:nvSpPr>
        <p:spPr bwMode="auto">
          <a:xfrm>
            <a:off x="609600" y="277821"/>
            <a:ext cx="10972800" cy="636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a:bodyPr>
          <a:lstStyle>
            <a:lvl1pPr algn="l" rtl="0" eaLnBrk="1" fontAlgn="base" hangingPunct="1">
              <a:spcBef>
                <a:spcPct val="0"/>
              </a:spcBef>
              <a:spcAft>
                <a:spcPct val="0"/>
              </a:spcAft>
              <a:defRPr sz="2700" b="1" kern="1200" spc="75" baseline="0">
                <a:solidFill>
                  <a:schemeClr val="bg1"/>
                </a:solidFill>
                <a:latin typeface="+mj-lt"/>
                <a:ea typeface="+mj-ea"/>
                <a:cs typeface="+mj-cs"/>
              </a:defRPr>
            </a:lvl1pPr>
            <a:lvl2pPr algn="l" rtl="0" eaLnBrk="1" fontAlgn="base" hangingPunct="1">
              <a:spcBef>
                <a:spcPct val="0"/>
              </a:spcBef>
              <a:spcAft>
                <a:spcPct val="0"/>
              </a:spcAft>
              <a:defRPr sz="3000" b="1">
                <a:solidFill>
                  <a:srgbClr val="000080"/>
                </a:solidFill>
                <a:latin typeface="Arial" pitchFamily="34" charset="0"/>
              </a:defRPr>
            </a:lvl2pPr>
            <a:lvl3pPr algn="l" rtl="0" eaLnBrk="1" fontAlgn="base" hangingPunct="1">
              <a:spcBef>
                <a:spcPct val="0"/>
              </a:spcBef>
              <a:spcAft>
                <a:spcPct val="0"/>
              </a:spcAft>
              <a:defRPr sz="3000" b="1">
                <a:solidFill>
                  <a:srgbClr val="000080"/>
                </a:solidFill>
                <a:latin typeface="Arial" pitchFamily="34" charset="0"/>
              </a:defRPr>
            </a:lvl3pPr>
            <a:lvl4pPr algn="l" rtl="0" eaLnBrk="1" fontAlgn="base" hangingPunct="1">
              <a:spcBef>
                <a:spcPct val="0"/>
              </a:spcBef>
              <a:spcAft>
                <a:spcPct val="0"/>
              </a:spcAft>
              <a:defRPr sz="3000" b="1">
                <a:solidFill>
                  <a:srgbClr val="000080"/>
                </a:solidFill>
                <a:latin typeface="Arial" pitchFamily="34" charset="0"/>
              </a:defRPr>
            </a:lvl4pPr>
            <a:lvl5pPr algn="l" rtl="0" eaLnBrk="1" fontAlgn="base" hangingPunct="1">
              <a:spcBef>
                <a:spcPct val="0"/>
              </a:spcBef>
              <a:spcAft>
                <a:spcPct val="0"/>
              </a:spcAft>
              <a:defRPr sz="3000" b="1">
                <a:solidFill>
                  <a:srgbClr val="000080"/>
                </a:solidFill>
                <a:latin typeface="Arial" pitchFamily="34" charset="0"/>
              </a:defRPr>
            </a:lvl5pPr>
            <a:lvl6pPr marL="342900" algn="l" rtl="0" eaLnBrk="1" fontAlgn="base" hangingPunct="1">
              <a:spcBef>
                <a:spcPct val="0"/>
              </a:spcBef>
              <a:spcAft>
                <a:spcPct val="0"/>
              </a:spcAft>
              <a:defRPr sz="3000" b="1">
                <a:solidFill>
                  <a:srgbClr val="000080"/>
                </a:solidFill>
                <a:latin typeface="Arial" pitchFamily="34" charset="0"/>
              </a:defRPr>
            </a:lvl6pPr>
            <a:lvl7pPr marL="685800" algn="l" rtl="0" eaLnBrk="1" fontAlgn="base" hangingPunct="1">
              <a:spcBef>
                <a:spcPct val="0"/>
              </a:spcBef>
              <a:spcAft>
                <a:spcPct val="0"/>
              </a:spcAft>
              <a:defRPr sz="3000" b="1">
                <a:solidFill>
                  <a:srgbClr val="000080"/>
                </a:solidFill>
                <a:latin typeface="Arial" pitchFamily="34" charset="0"/>
              </a:defRPr>
            </a:lvl7pPr>
            <a:lvl8pPr marL="1028700" algn="l" rtl="0" eaLnBrk="1" fontAlgn="base" hangingPunct="1">
              <a:spcBef>
                <a:spcPct val="0"/>
              </a:spcBef>
              <a:spcAft>
                <a:spcPct val="0"/>
              </a:spcAft>
              <a:defRPr sz="3000" b="1">
                <a:solidFill>
                  <a:srgbClr val="000080"/>
                </a:solidFill>
                <a:latin typeface="Arial" pitchFamily="34" charset="0"/>
              </a:defRPr>
            </a:lvl8pPr>
            <a:lvl9pPr marL="1371600" algn="l" rtl="0" eaLnBrk="1" fontAlgn="base" hangingPunct="1">
              <a:spcBef>
                <a:spcPct val="0"/>
              </a:spcBef>
              <a:spcAft>
                <a:spcPct val="0"/>
              </a:spcAft>
              <a:defRPr sz="3000" b="1">
                <a:solidFill>
                  <a:srgbClr val="000080"/>
                </a:solidFill>
                <a:latin typeface="Arial" pitchFamily="34" charset="0"/>
              </a:defRPr>
            </a:lvl9pPr>
          </a:lstStyle>
          <a:p>
            <a:r>
              <a:rPr lang="en-US" dirty="0"/>
              <a:t>Bioretention Construction Phase – Common Issues</a:t>
            </a:r>
          </a:p>
        </p:txBody>
      </p:sp>
    </p:spTree>
    <p:extLst>
      <p:ext uri="{BB962C8B-B14F-4D97-AF65-F5344CB8AC3E}">
        <p14:creationId xmlns:p14="http://schemas.microsoft.com/office/powerpoint/2010/main" val="1195095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DD0777D-102B-6763-7A15-C7E8A991D022}"/>
            </a:ext>
          </a:extLst>
        </p:cNvPr>
        <p:cNvGrpSpPr/>
        <p:nvPr/>
      </p:nvGrpSpPr>
      <p:grpSpPr>
        <a:xfrm>
          <a:off x="0" y="0"/>
          <a:ext cx="0" cy="0"/>
          <a:chOff x="0" y="0"/>
          <a:chExt cx="0" cy="0"/>
        </a:xfrm>
      </p:grpSpPr>
      <p:sp>
        <p:nvSpPr>
          <p:cNvPr id="10" name="Content Placeholder 4">
            <a:extLst>
              <a:ext uri="{FF2B5EF4-FFF2-40B4-BE49-F238E27FC236}">
                <a16:creationId xmlns:a16="http://schemas.microsoft.com/office/drawing/2014/main" id="{655CA11E-000D-4FCF-51B0-C239F5307878}"/>
              </a:ext>
            </a:extLst>
          </p:cNvPr>
          <p:cNvSpPr>
            <a:spLocks noGrp="1"/>
          </p:cNvSpPr>
          <p:nvPr>
            <p:ph idx="1"/>
          </p:nvPr>
        </p:nvSpPr>
        <p:spPr>
          <a:xfrm>
            <a:off x="685800" y="1600200"/>
            <a:ext cx="8229600" cy="4495800"/>
          </a:xfrm>
        </p:spPr>
        <p:txBody>
          <a:bodyPr/>
          <a:lstStyle/>
          <a:p>
            <a:pPr marL="342900" lvl="1" indent="0">
              <a:buNone/>
            </a:pPr>
            <a:br>
              <a:rPr lang="en-US" dirty="0"/>
            </a:br>
            <a:endParaRPr lang="en-US" dirty="0"/>
          </a:p>
          <a:p>
            <a:endParaRPr lang="en-US" dirty="0"/>
          </a:p>
        </p:txBody>
      </p:sp>
      <p:sp>
        <p:nvSpPr>
          <p:cNvPr id="5" name="AutoShape 2">
            <a:extLst>
              <a:ext uri="{FF2B5EF4-FFF2-40B4-BE49-F238E27FC236}">
                <a16:creationId xmlns:a16="http://schemas.microsoft.com/office/drawing/2014/main" id="{D5B13769-FDE6-4A9D-FEF3-ADFD57C314D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Content Placeholder 4">
            <a:extLst>
              <a:ext uri="{FF2B5EF4-FFF2-40B4-BE49-F238E27FC236}">
                <a16:creationId xmlns:a16="http://schemas.microsoft.com/office/drawing/2014/main" id="{35654360-100A-E9A3-3E69-0C8EC1CE49AF}"/>
              </a:ext>
            </a:extLst>
          </p:cNvPr>
          <p:cNvSpPr txBox="1">
            <a:spLocks/>
          </p:cNvSpPr>
          <p:nvPr/>
        </p:nvSpPr>
        <p:spPr bwMode="auto">
          <a:xfrm>
            <a:off x="-304800" y="1676400"/>
            <a:ext cx="3124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bg1"/>
              </a:buClr>
              <a:buSzPct val="75000"/>
              <a:buFont typeface="Arial" panose="020B0604020202020204" pitchFamily="34" charset="0"/>
              <a:buChar char="•"/>
              <a:defRPr sz="2100">
                <a:solidFill>
                  <a:schemeClr val="bg1"/>
                </a:solidFill>
                <a:latin typeface="+mn-lt"/>
                <a:ea typeface="+mn-ea"/>
                <a:cs typeface="+mn-cs"/>
              </a:defRPr>
            </a:lvl1pPr>
            <a:lvl2pPr marL="557213" indent="-214313" algn="l" rtl="0" eaLnBrk="1" fontAlgn="base" hangingPunct="1">
              <a:spcBef>
                <a:spcPct val="20000"/>
              </a:spcBef>
              <a:spcAft>
                <a:spcPct val="0"/>
              </a:spcAft>
              <a:buClr>
                <a:schemeClr val="bg1"/>
              </a:buClr>
              <a:buSzPct val="90000"/>
              <a:buFont typeface="Arial" panose="020B0604020202020204" pitchFamily="34" charset="0"/>
              <a:buChar char="•"/>
              <a:defRPr sz="1800">
                <a:solidFill>
                  <a:schemeClr val="bg1"/>
                </a:solidFill>
                <a:latin typeface="+mn-lt"/>
              </a:defRPr>
            </a:lvl2pPr>
            <a:lvl3pPr marL="857250" indent="-171450" algn="l" rtl="0" eaLnBrk="1" fontAlgn="base" hangingPunct="1">
              <a:spcBef>
                <a:spcPct val="20000"/>
              </a:spcBef>
              <a:spcAft>
                <a:spcPct val="0"/>
              </a:spcAft>
              <a:buClr>
                <a:schemeClr val="bg1"/>
              </a:buClr>
              <a:buSzPct val="75000"/>
              <a:buFont typeface="Arial" panose="020B0604020202020204" pitchFamily="34" charset="0"/>
              <a:buChar char="•"/>
              <a:defRPr sz="1500">
                <a:solidFill>
                  <a:schemeClr val="bg1"/>
                </a:solidFill>
                <a:latin typeface="+mn-lt"/>
              </a:defRPr>
            </a:lvl3pPr>
            <a:lvl4pPr marL="1314450" indent="-285750" algn="l" rtl="0" eaLnBrk="1" fontAlgn="base" hangingPunct="1">
              <a:spcBef>
                <a:spcPct val="20000"/>
              </a:spcBef>
              <a:spcAft>
                <a:spcPct val="0"/>
              </a:spcAft>
              <a:buClr>
                <a:schemeClr val="bg1"/>
              </a:buClr>
              <a:buSzPct val="75000"/>
              <a:buFont typeface="Arial" panose="020B0604020202020204" pitchFamily="34" charset="0"/>
              <a:buChar char="•"/>
              <a:defRPr sz="1500">
                <a:solidFill>
                  <a:schemeClr val="bg1"/>
                </a:solidFill>
                <a:latin typeface="+mn-lt"/>
              </a:defRPr>
            </a:lvl4pPr>
            <a:lvl5pPr marL="1543050" indent="-171450" algn="l" rtl="0" eaLnBrk="1" fontAlgn="base" hangingPunct="1">
              <a:spcBef>
                <a:spcPct val="20000"/>
              </a:spcBef>
              <a:spcAft>
                <a:spcPct val="0"/>
              </a:spcAft>
              <a:buClr>
                <a:schemeClr val="bg1"/>
              </a:buClr>
              <a:buSzPct val="75000"/>
              <a:buFont typeface="Arial" panose="020B0604020202020204" pitchFamily="34" charset="0"/>
              <a:buChar char="•"/>
              <a:defRPr sz="1500">
                <a:solidFill>
                  <a:schemeClr val="bg1"/>
                </a:solidFill>
                <a:latin typeface="+mn-lt"/>
              </a:defRPr>
            </a:lvl5pPr>
            <a:lvl6pPr marL="1885950" indent="-17145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6pPr>
            <a:lvl7pPr marL="2228850" indent="-17145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7pPr>
            <a:lvl8pPr marL="2571750" indent="-17145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8pPr>
            <a:lvl9pPr marL="2914650" indent="-17145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9pPr>
          </a:lstStyle>
          <a:p>
            <a:pPr marL="342900" lvl="1" indent="0">
              <a:buFont typeface="Arial" panose="020B0604020202020204" pitchFamily="34" charset="0"/>
              <a:buNone/>
            </a:pPr>
            <a:r>
              <a:rPr lang="en-US" sz="2400" kern="0" dirty="0"/>
              <a:t>What’s wrong with this picture?</a:t>
            </a:r>
          </a:p>
          <a:p>
            <a:pPr marL="342900" lvl="1" indent="0">
              <a:buFont typeface="Arial" panose="020B0604020202020204" pitchFamily="34" charset="0"/>
              <a:buNone/>
            </a:pPr>
            <a:endParaRPr lang="en-US" sz="2400" kern="0" dirty="0"/>
          </a:p>
          <a:p>
            <a:pPr marL="342900" lvl="1" indent="0">
              <a:buNone/>
            </a:pPr>
            <a:r>
              <a:rPr lang="en-US" sz="2400" kern="0" dirty="0">
                <a:solidFill>
                  <a:srgbClr val="FF0000"/>
                </a:solidFill>
              </a:rPr>
              <a:t>Inlet blocked by light pole footing, obstructing water flow</a:t>
            </a:r>
          </a:p>
          <a:p>
            <a:endParaRPr lang="en-US" kern="0" dirty="0"/>
          </a:p>
        </p:txBody>
      </p:sp>
      <p:sp>
        <p:nvSpPr>
          <p:cNvPr id="7" name="Title 3">
            <a:extLst>
              <a:ext uri="{FF2B5EF4-FFF2-40B4-BE49-F238E27FC236}">
                <a16:creationId xmlns:a16="http://schemas.microsoft.com/office/drawing/2014/main" id="{AAAC99A9-3FB1-1F15-235A-04FE727CF9BE}"/>
              </a:ext>
            </a:extLst>
          </p:cNvPr>
          <p:cNvSpPr txBox="1">
            <a:spLocks/>
          </p:cNvSpPr>
          <p:nvPr/>
        </p:nvSpPr>
        <p:spPr bwMode="auto">
          <a:xfrm>
            <a:off x="0" y="473151"/>
            <a:ext cx="3043381" cy="636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rtl="0" eaLnBrk="1" fontAlgn="base" hangingPunct="1">
              <a:spcBef>
                <a:spcPct val="0"/>
              </a:spcBef>
              <a:spcAft>
                <a:spcPct val="0"/>
              </a:spcAft>
              <a:defRPr sz="2700" b="1" kern="1200" spc="75" baseline="0">
                <a:solidFill>
                  <a:schemeClr val="bg1"/>
                </a:solidFill>
                <a:latin typeface="+mj-lt"/>
                <a:ea typeface="+mj-ea"/>
                <a:cs typeface="+mj-cs"/>
              </a:defRPr>
            </a:lvl1pPr>
            <a:lvl2pPr algn="l" rtl="0" eaLnBrk="1" fontAlgn="base" hangingPunct="1">
              <a:spcBef>
                <a:spcPct val="0"/>
              </a:spcBef>
              <a:spcAft>
                <a:spcPct val="0"/>
              </a:spcAft>
              <a:defRPr sz="3000" b="1">
                <a:solidFill>
                  <a:srgbClr val="000080"/>
                </a:solidFill>
                <a:latin typeface="Arial" pitchFamily="34" charset="0"/>
              </a:defRPr>
            </a:lvl2pPr>
            <a:lvl3pPr algn="l" rtl="0" eaLnBrk="1" fontAlgn="base" hangingPunct="1">
              <a:spcBef>
                <a:spcPct val="0"/>
              </a:spcBef>
              <a:spcAft>
                <a:spcPct val="0"/>
              </a:spcAft>
              <a:defRPr sz="3000" b="1">
                <a:solidFill>
                  <a:srgbClr val="000080"/>
                </a:solidFill>
                <a:latin typeface="Arial" pitchFamily="34" charset="0"/>
              </a:defRPr>
            </a:lvl3pPr>
            <a:lvl4pPr algn="l" rtl="0" eaLnBrk="1" fontAlgn="base" hangingPunct="1">
              <a:spcBef>
                <a:spcPct val="0"/>
              </a:spcBef>
              <a:spcAft>
                <a:spcPct val="0"/>
              </a:spcAft>
              <a:defRPr sz="3000" b="1">
                <a:solidFill>
                  <a:srgbClr val="000080"/>
                </a:solidFill>
                <a:latin typeface="Arial" pitchFamily="34" charset="0"/>
              </a:defRPr>
            </a:lvl4pPr>
            <a:lvl5pPr algn="l" rtl="0" eaLnBrk="1" fontAlgn="base" hangingPunct="1">
              <a:spcBef>
                <a:spcPct val="0"/>
              </a:spcBef>
              <a:spcAft>
                <a:spcPct val="0"/>
              </a:spcAft>
              <a:defRPr sz="3000" b="1">
                <a:solidFill>
                  <a:srgbClr val="000080"/>
                </a:solidFill>
                <a:latin typeface="Arial" pitchFamily="34" charset="0"/>
              </a:defRPr>
            </a:lvl5pPr>
            <a:lvl6pPr marL="342900" algn="l" rtl="0" eaLnBrk="1" fontAlgn="base" hangingPunct="1">
              <a:spcBef>
                <a:spcPct val="0"/>
              </a:spcBef>
              <a:spcAft>
                <a:spcPct val="0"/>
              </a:spcAft>
              <a:defRPr sz="3000" b="1">
                <a:solidFill>
                  <a:srgbClr val="000080"/>
                </a:solidFill>
                <a:latin typeface="Arial" pitchFamily="34" charset="0"/>
              </a:defRPr>
            </a:lvl6pPr>
            <a:lvl7pPr marL="685800" algn="l" rtl="0" eaLnBrk="1" fontAlgn="base" hangingPunct="1">
              <a:spcBef>
                <a:spcPct val="0"/>
              </a:spcBef>
              <a:spcAft>
                <a:spcPct val="0"/>
              </a:spcAft>
              <a:defRPr sz="3000" b="1">
                <a:solidFill>
                  <a:srgbClr val="000080"/>
                </a:solidFill>
                <a:latin typeface="Arial" pitchFamily="34" charset="0"/>
              </a:defRPr>
            </a:lvl7pPr>
            <a:lvl8pPr marL="1028700" algn="l" rtl="0" eaLnBrk="1" fontAlgn="base" hangingPunct="1">
              <a:spcBef>
                <a:spcPct val="0"/>
              </a:spcBef>
              <a:spcAft>
                <a:spcPct val="0"/>
              </a:spcAft>
              <a:defRPr sz="3000" b="1">
                <a:solidFill>
                  <a:srgbClr val="000080"/>
                </a:solidFill>
                <a:latin typeface="Arial" pitchFamily="34" charset="0"/>
              </a:defRPr>
            </a:lvl8pPr>
            <a:lvl9pPr marL="1371600" algn="l" rtl="0" eaLnBrk="1" fontAlgn="base" hangingPunct="1">
              <a:spcBef>
                <a:spcPct val="0"/>
              </a:spcBef>
              <a:spcAft>
                <a:spcPct val="0"/>
              </a:spcAft>
              <a:defRPr sz="3000" b="1">
                <a:solidFill>
                  <a:srgbClr val="000080"/>
                </a:solidFill>
                <a:latin typeface="Arial" pitchFamily="34" charset="0"/>
              </a:defRPr>
            </a:lvl9pPr>
          </a:lstStyle>
          <a:p>
            <a:r>
              <a:rPr lang="en-US" sz="2100" dirty="0"/>
              <a:t>Bioretention Construction Phase – Common Issues</a:t>
            </a:r>
          </a:p>
        </p:txBody>
      </p:sp>
      <p:pic>
        <p:nvPicPr>
          <p:cNvPr id="1026" name="8500F8BC-18D3-42AB-8DF8-7218F1F6807C" descr="IMG_2933.JPG">
            <a:extLst>
              <a:ext uri="{FF2B5EF4-FFF2-40B4-BE49-F238E27FC236}">
                <a16:creationId xmlns:a16="http://schemas.microsoft.com/office/drawing/2014/main" id="{7256474D-6271-9D0A-282F-F87563AC291E}"/>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43381" y="-3464"/>
            <a:ext cx="9148619" cy="6861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36423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F97C1F8-E62D-C94E-D499-EC38CE39F719}"/>
            </a:ext>
          </a:extLst>
        </p:cNvPr>
        <p:cNvGrpSpPr/>
        <p:nvPr/>
      </p:nvGrpSpPr>
      <p:grpSpPr>
        <a:xfrm>
          <a:off x="0" y="0"/>
          <a:ext cx="0" cy="0"/>
          <a:chOff x="0" y="0"/>
          <a:chExt cx="0" cy="0"/>
        </a:xfrm>
      </p:grpSpPr>
      <p:sp>
        <p:nvSpPr>
          <p:cNvPr id="5" name="AutoShape 2">
            <a:extLst>
              <a:ext uri="{FF2B5EF4-FFF2-40B4-BE49-F238E27FC236}">
                <a16:creationId xmlns:a16="http://schemas.microsoft.com/office/drawing/2014/main" id="{BC4236FD-492C-D7CD-3FCA-6221C6BB012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a:extLst>
              <a:ext uri="{FF2B5EF4-FFF2-40B4-BE49-F238E27FC236}">
                <a16:creationId xmlns:a16="http://schemas.microsoft.com/office/drawing/2014/main" id="{9EA377FE-B716-031A-254A-B1BD042E0827}"/>
              </a:ext>
            </a:extLst>
          </p:cNvPr>
          <p:cNvSpPr/>
          <p:nvPr/>
        </p:nvSpPr>
        <p:spPr bwMode="auto">
          <a:xfrm>
            <a:off x="4191000" y="3455670"/>
            <a:ext cx="381000" cy="381000"/>
          </a:xfrm>
          <a:prstGeom prst="rect">
            <a:avLst/>
          </a:prstGeom>
          <a:solidFill>
            <a:schemeClr val="accent1">
              <a:lumMod val="60000"/>
              <a:lumOff val="40000"/>
            </a:scheme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pic>
        <p:nvPicPr>
          <p:cNvPr id="16" name="Picture 15">
            <a:extLst>
              <a:ext uri="{FF2B5EF4-FFF2-40B4-BE49-F238E27FC236}">
                <a16:creationId xmlns:a16="http://schemas.microsoft.com/office/drawing/2014/main" id="{C447996C-A300-4493-D77A-5C53C4833D3F}"/>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20443" y="3227333"/>
            <a:ext cx="6838251" cy="3362140"/>
          </a:xfrm>
          <a:prstGeom prst="rect">
            <a:avLst/>
          </a:prstGeom>
        </p:spPr>
      </p:pic>
      <p:pic>
        <p:nvPicPr>
          <p:cNvPr id="12" name="Picture 11">
            <a:extLst>
              <a:ext uri="{FF2B5EF4-FFF2-40B4-BE49-F238E27FC236}">
                <a16:creationId xmlns:a16="http://schemas.microsoft.com/office/drawing/2014/main" id="{7B7B05CD-B395-255D-74DE-EB87DFD8417D}"/>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6624918" y="3227333"/>
            <a:ext cx="5567082" cy="3505200"/>
          </a:xfrm>
          <a:prstGeom prst="rect">
            <a:avLst/>
          </a:prstGeom>
        </p:spPr>
      </p:pic>
      <p:sp>
        <p:nvSpPr>
          <p:cNvPr id="18" name="Rectangle 17">
            <a:extLst>
              <a:ext uri="{FF2B5EF4-FFF2-40B4-BE49-F238E27FC236}">
                <a16:creationId xmlns:a16="http://schemas.microsoft.com/office/drawing/2014/main" id="{3C222E91-6343-53AE-815D-9413A85BB553}"/>
              </a:ext>
            </a:extLst>
          </p:cNvPr>
          <p:cNvSpPr/>
          <p:nvPr/>
        </p:nvSpPr>
        <p:spPr bwMode="auto">
          <a:xfrm>
            <a:off x="9846382" y="3581400"/>
            <a:ext cx="411929" cy="381000"/>
          </a:xfrm>
          <a:prstGeom prst="rect">
            <a:avLst/>
          </a:prstGeom>
          <a:solidFill>
            <a:schemeClr val="accent1">
              <a:lumMod val="60000"/>
              <a:lumOff val="40000"/>
            </a:scheme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3" name="Content Placeholder 4">
            <a:extLst>
              <a:ext uri="{FF2B5EF4-FFF2-40B4-BE49-F238E27FC236}">
                <a16:creationId xmlns:a16="http://schemas.microsoft.com/office/drawing/2014/main" id="{F55D754E-5E30-6CF1-72F0-A386A6260827}"/>
              </a:ext>
            </a:extLst>
          </p:cNvPr>
          <p:cNvSpPr txBox="1">
            <a:spLocks/>
          </p:cNvSpPr>
          <p:nvPr/>
        </p:nvSpPr>
        <p:spPr bwMode="auto">
          <a:xfrm>
            <a:off x="361950" y="1918467"/>
            <a:ext cx="88773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bg1"/>
              </a:buClr>
              <a:buSzPct val="75000"/>
              <a:buFont typeface="Arial" panose="020B0604020202020204" pitchFamily="34" charset="0"/>
              <a:buChar char="•"/>
              <a:defRPr sz="2100">
                <a:solidFill>
                  <a:schemeClr val="bg1"/>
                </a:solidFill>
                <a:latin typeface="+mn-lt"/>
                <a:ea typeface="+mn-ea"/>
                <a:cs typeface="+mn-cs"/>
              </a:defRPr>
            </a:lvl1pPr>
            <a:lvl2pPr marL="557213" indent="-214313" algn="l" rtl="0" eaLnBrk="1" fontAlgn="base" hangingPunct="1">
              <a:spcBef>
                <a:spcPct val="20000"/>
              </a:spcBef>
              <a:spcAft>
                <a:spcPct val="0"/>
              </a:spcAft>
              <a:buClr>
                <a:schemeClr val="bg1"/>
              </a:buClr>
              <a:buSzPct val="90000"/>
              <a:buFont typeface="Arial" panose="020B0604020202020204" pitchFamily="34" charset="0"/>
              <a:buChar char="•"/>
              <a:defRPr sz="1800">
                <a:solidFill>
                  <a:schemeClr val="bg1"/>
                </a:solidFill>
                <a:latin typeface="+mn-lt"/>
              </a:defRPr>
            </a:lvl2pPr>
            <a:lvl3pPr marL="857250" indent="-171450" algn="l" rtl="0" eaLnBrk="1" fontAlgn="base" hangingPunct="1">
              <a:spcBef>
                <a:spcPct val="20000"/>
              </a:spcBef>
              <a:spcAft>
                <a:spcPct val="0"/>
              </a:spcAft>
              <a:buClr>
                <a:schemeClr val="bg1"/>
              </a:buClr>
              <a:buSzPct val="75000"/>
              <a:buFont typeface="Arial" panose="020B0604020202020204" pitchFamily="34" charset="0"/>
              <a:buChar char="•"/>
              <a:defRPr sz="1500">
                <a:solidFill>
                  <a:schemeClr val="bg1"/>
                </a:solidFill>
                <a:latin typeface="+mn-lt"/>
              </a:defRPr>
            </a:lvl3pPr>
            <a:lvl4pPr marL="1314450" indent="-285750" algn="l" rtl="0" eaLnBrk="1" fontAlgn="base" hangingPunct="1">
              <a:spcBef>
                <a:spcPct val="20000"/>
              </a:spcBef>
              <a:spcAft>
                <a:spcPct val="0"/>
              </a:spcAft>
              <a:buClr>
                <a:schemeClr val="bg1"/>
              </a:buClr>
              <a:buSzPct val="75000"/>
              <a:buFont typeface="Arial" panose="020B0604020202020204" pitchFamily="34" charset="0"/>
              <a:buChar char="•"/>
              <a:defRPr sz="1500">
                <a:solidFill>
                  <a:schemeClr val="bg1"/>
                </a:solidFill>
                <a:latin typeface="+mn-lt"/>
              </a:defRPr>
            </a:lvl4pPr>
            <a:lvl5pPr marL="1543050" indent="-171450" algn="l" rtl="0" eaLnBrk="1" fontAlgn="base" hangingPunct="1">
              <a:spcBef>
                <a:spcPct val="20000"/>
              </a:spcBef>
              <a:spcAft>
                <a:spcPct val="0"/>
              </a:spcAft>
              <a:buClr>
                <a:schemeClr val="bg1"/>
              </a:buClr>
              <a:buSzPct val="75000"/>
              <a:buFont typeface="Arial" panose="020B0604020202020204" pitchFamily="34" charset="0"/>
              <a:buChar char="•"/>
              <a:defRPr sz="1500">
                <a:solidFill>
                  <a:schemeClr val="bg1"/>
                </a:solidFill>
                <a:latin typeface="+mn-lt"/>
              </a:defRPr>
            </a:lvl5pPr>
            <a:lvl6pPr marL="1885950" indent="-17145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6pPr>
            <a:lvl7pPr marL="2228850" indent="-17145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7pPr>
            <a:lvl8pPr marL="2571750" indent="-17145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8pPr>
            <a:lvl9pPr marL="2914650" indent="-17145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9pPr>
          </a:lstStyle>
          <a:p>
            <a:pPr marL="342900" lvl="1" indent="0">
              <a:buFont typeface="Arial" panose="020B0604020202020204" pitchFamily="34" charset="0"/>
              <a:buNone/>
            </a:pPr>
            <a:r>
              <a:rPr lang="en-US" sz="2400" kern="0" dirty="0"/>
              <a:t>What’s wrong with this picture?</a:t>
            </a:r>
          </a:p>
          <a:p>
            <a:pPr marL="342900" lvl="1" indent="0">
              <a:buNone/>
            </a:pPr>
            <a:r>
              <a:rPr lang="en-US" sz="2400" kern="0" dirty="0">
                <a:solidFill>
                  <a:srgbClr val="FF0000"/>
                </a:solidFill>
              </a:rPr>
              <a:t>No irrigation, dead plants</a:t>
            </a:r>
          </a:p>
          <a:p>
            <a:endParaRPr lang="en-US" kern="0" dirty="0"/>
          </a:p>
        </p:txBody>
      </p:sp>
      <p:sp>
        <p:nvSpPr>
          <p:cNvPr id="7" name="Title 3">
            <a:extLst>
              <a:ext uri="{FF2B5EF4-FFF2-40B4-BE49-F238E27FC236}">
                <a16:creationId xmlns:a16="http://schemas.microsoft.com/office/drawing/2014/main" id="{4759FC17-459D-595C-B174-FBA106EE93FD}"/>
              </a:ext>
            </a:extLst>
          </p:cNvPr>
          <p:cNvSpPr txBox="1">
            <a:spLocks/>
          </p:cNvSpPr>
          <p:nvPr/>
        </p:nvSpPr>
        <p:spPr bwMode="auto">
          <a:xfrm>
            <a:off x="609600" y="277821"/>
            <a:ext cx="10972800" cy="636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a:bodyPr>
          <a:lstStyle>
            <a:lvl1pPr algn="l" rtl="0" eaLnBrk="1" fontAlgn="base" hangingPunct="1">
              <a:spcBef>
                <a:spcPct val="0"/>
              </a:spcBef>
              <a:spcAft>
                <a:spcPct val="0"/>
              </a:spcAft>
              <a:defRPr sz="2700" b="1" kern="1200" spc="75" baseline="0">
                <a:solidFill>
                  <a:schemeClr val="bg1"/>
                </a:solidFill>
                <a:latin typeface="+mj-lt"/>
                <a:ea typeface="+mj-ea"/>
                <a:cs typeface="+mj-cs"/>
              </a:defRPr>
            </a:lvl1pPr>
            <a:lvl2pPr algn="l" rtl="0" eaLnBrk="1" fontAlgn="base" hangingPunct="1">
              <a:spcBef>
                <a:spcPct val="0"/>
              </a:spcBef>
              <a:spcAft>
                <a:spcPct val="0"/>
              </a:spcAft>
              <a:defRPr sz="3000" b="1">
                <a:solidFill>
                  <a:srgbClr val="000080"/>
                </a:solidFill>
                <a:latin typeface="Arial" pitchFamily="34" charset="0"/>
              </a:defRPr>
            </a:lvl2pPr>
            <a:lvl3pPr algn="l" rtl="0" eaLnBrk="1" fontAlgn="base" hangingPunct="1">
              <a:spcBef>
                <a:spcPct val="0"/>
              </a:spcBef>
              <a:spcAft>
                <a:spcPct val="0"/>
              </a:spcAft>
              <a:defRPr sz="3000" b="1">
                <a:solidFill>
                  <a:srgbClr val="000080"/>
                </a:solidFill>
                <a:latin typeface="Arial" pitchFamily="34" charset="0"/>
              </a:defRPr>
            </a:lvl3pPr>
            <a:lvl4pPr algn="l" rtl="0" eaLnBrk="1" fontAlgn="base" hangingPunct="1">
              <a:spcBef>
                <a:spcPct val="0"/>
              </a:spcBef>
              <a:spcAft>
                <a:spcPct val="0"/>
              </a:spcAft>
              <a:defRPr sz="3000" b="1">
                <a:solidFill>
                  <a:srgbClr val="000080"/>
                </a:solidFill>
                <a:latin typeface="Arial" pitchFamily="34" charset="0"/>
              </a:defRPr>
            </a:lvl4pPr>
            <a:lvl5pPr algn="l" rtl="0" eaLnBrk="1" fontAlgn="base" hangingPunct="1">
              <a:spcBef>
                <a:spcPct val="0"/>
              </a:spcBef>
              <a:spcAft>
                <a:spcPct val="0"/>
              </a:spcAft>
              <a:defRPr sz="3000" b="1">
                <a:solidFill>
                  <a:srgbClr val="000080"/>
                </a:solidFill>
                <a:latin typeface="Arial" pitchFamily="34" charset="0"/>
              </a:defRPr>
            </a:lvl5pPr>
            <a:lvl6pPr marL="342900" algn="l" rtl="0" eaLnBrk="1" fontAlgn="base" hangingPunct="1">
              <a:spcBef>
                <a:spcPct val="0"/>
              </a:spcBef>
              <a:spcAft>
                <a:spcPct val="0"/>
              </a:spcAft>
              <a:defRPr sz="3000" b="1">
                <a:solidFill>
                  <a:srgbClr val="000080"/>
                </a:solidFill>
                <a:latin typeface="Arial" pitchFamily="34" charset="0"/>
              </a:defRPr>
            </a:lvl6pPr>
            <a:lvl7pPr marL="685800" algn="l" rtl="0" eaLnBrk="1" fontAlgn="base" hangingPunct="1">
              <a:spcBef>
                <a:spcPct val="0"/>
              </a:spcBef>
              <a:spcAft>
                <a:spcPct val="0"/>
              </a:spcAft>
              <a:defRPr sz="3000" b="1">
                <a:solidFill>
                  <a:srgbClr val="000080"/>
                </a:solidFill>
                <a:latin typeface="Arial" pitchFamily="34" charset="0"/>
              </a:defRPr>
            </a:lvl7pPr>
            <a:lvl8pPr marL="1028700" algn="l" rtl="0" eaLnBrk="1" fontAlgn="base" hangingPunct="1">
              <a:spcBef>
                <a:spcPct val="0"/>
              </a:spcBef>
              <a:spcAft>
                <a:spcPct val="0"/>
              </a:spcAft>
              <a:defRPr sz="3000" b="1">
                <a:solidFill>
                  <a:srgbClr val="000080"/>
                </a:solidFill>
                <a:latin typeface="Arial" pitchFamily="34" charset="0"/>
              </a:defRPr>
            </a:lvl8pPr>
            <a:lvl9pPr marL="1371600" algn="l" rtl="0" eaLnBrk="1" fontAlgn="base" hangingPunct="1">
              <a:spcBef>
                <a:spcPct val="0"/>
              </a:spcBef>
              <a:spcAft>
                <a:spcPct val="0"/>
              </a:spcAft>
              <a:defRPr sz="3000" b="1">
                <a:solidFill>
                  <a:srgbClr val="000080"/>
                </a:solidFill>
                <a:latin typeface="Arial" pitchFamily="34" charset="0"/>
              </a:defRPr>
            </a:lvl9pPr>
          </a:lstStyle>
          <a:p>
            <a:r>
              <a:rPr lang="en-US" dirty="0"/>
              <a:t>Bioretention Construction Phase – Common Issues</a:t>
            </a:r>
          </a:p>
        </p:txBody>
      </p:sp>
    </p:spTree>
    <p:extLst>
      <p:ext uri="{BB962C8B-B14F-4D97-AF65-F5344CB8AC3E}">
        <p14:creationId xmlns:p14="http://schemas.microsoft.com/office/powerpoint/2010/main" val="2180252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A78BE8D-BB09-3C7D-0D61-305C706F8C6C}"/>
            </a:ext>
          </a:extLst>
        </p:cNvPr>
        <p:cNvGrpSpPr/>
        <p:nvPr/>
      </p:nvGrpSpPr>
      <p:grpSpPr>
        <a:xfrm>
          <a:off x="0" y="0"/>
          <a:ext cx="0" cy="0"/>
          <a:chOff x="0" y="0"/>
          <a:chExt cx="0" cy="0"/>
        </a:xfrm>
      </p:grpSpPr>
      <p:sp>
        <p:nvSpPr>
          <p:cNvPr id="5" name="AutoShape 2">
            <a:extLst>
              <a:ext uri="{FF2B5EF4-FFF2-40B4-BE49-F238E27FC236}">
                <a16:creationId xmlns:a16="http://schemas.microsoft.com/office/drawing/2014/main" id="{69CA6260-A85C-6B57-21B6-CD10F782742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Content Placeholder 4">
            <a:extLst>
              <a:ext uri="{FF2B5EF4-FFF2-40B4-BE49-F238E27FC236}">
                <a16:creationId xmlns:a16="http://schemas.microsoft.com/office/drawing/2014/main" id="{5DAA4B6D-D125-AFDD-A757-EB3707BE5C3C}"/>
              </a:ext>
            </a:extLst>
          </p:cNvPr>
          <p:cNvSpPr txBox="1">
            <a:spLocks/>
          </p:cNvSpPr>
          <p:nvPr/>
        </p:nvSpPr>
        <p:spPr bwMode="auto">
          <a:xfrm>
            <a:off x="-306772" y="3200400"/>
            <a:ext cx="3126172"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bg1"/>
              </a:buClr>
              <a:buSzPct val="75000"/>
              <a:buFont typeface="Arial" panose="020B0604020202020204" pitchFamily="34" charset="0"/>
              <a:buChar char="•"/>
              <a:defRPr sz="2100">
                <a:solidFill>
                  <a:schemeClr val="bg1"/>
                </a:solidFill>
                <a:latin typeface="+mn-lt"/>
                <a:ea typeface="+mn-ea"/>
                <a:cs typeface="+mn-cs"/>
              </a:defRPr>
            </a:lvl1pPr>
            <a:lvl2pPr marL="557213" indent="-214313" algn="l" rtl="0" eaLnBrk="1" fontAlgn="base" hangingPunct="1">
              <a:spcBef>
                <a:spcPct val="20000"/>
              </a:spcBef>
              <a:spcAft>
                <a:spcPct val="0"/>
              </a:spcAft>
              <a:buClr>
                <a:schemeClr val="bg1"/>
              </a:buClr>
              <a:buSzPct val="90000"/>
              <a:buFont typeface="Arial" panose="020B0604020202020204" pitchFamily="34" charset="0"/>
              <a:buChar char="•"/>
              <a:defRPr sz="1800">
                <a:solidFill>
                  <a:schemeClr val="bg1"/>
                </a:solidFill>
                <a:latin typeface="+mn-lt"/>
              </a:defRPr>
            </a:lvl2pPr>
            <a:lvl3pPr marL="857250" indent="-171450" algn="l" rtl="0" eaLnBrk="1" fontAlgn="base" hangingPunct="1">
              <a:spcBef>
                <a:spcPct val="20000"/>
              </a:spcBef>
              <a:spcAft>
                <a:spcPct val="0"/>
              </a:spcAft>
              <a:buClr>
                <a:schemeClr val="bg1"/>
              </a:buClr>
              <a:buSzPct val="75000"/>
              <a:buFont typeface="Arial" panose="020B0604020202020204" pitchFamily="34" charset="0"/>
              <a:buChar char="•"/>
              <a:defRPr sz="1500">
                <a:solidFill>
                  <a:schemeClr val="bg1"/>
                </a:solidFill>
                <a:latin typeface="+mn-lt"/>
              </a:defRPr>
            </a:lvl3pPr>
            <a:lvl4pPr marL="1314450" indent="-285750" algn="l" rtl="0" eaLnBrk="1" fontAlgn="base" hangingPunct="1">
              <a:spcBef>
                <a:spcPct val="20000"/>
              </a:spcBef>
              <a:spcAft>
                <a:spcPct val="0"/>
              </a:spcAft>
              <a:buClr>
                <a:schemeClr val="bg1"/>
              </a:buClr>
              <a:buSzPct val="75000"/>
              <a:buFont typeface="Arial" panose="020B0604020202020204" pitchFamily="34" charset="0"/>
              <a:buChar char="•"/>
              <a:defRPr sz="1500">
                <a:solidFill>
                  <a:schemeClr val="bg1"/>
                </a:solidFill>
                <a:latin typeface="+mn-lt"/>
              </a:defRPr>
            </a:lvl4pPr>
            <a:lvl5pPr marL="1543050" indent="-171450" algn="l" rtl="0" eaLnBrk="1" fontAlgn="base" hangingPunct="1">
              <a:spcBef>
                <a:spcPct val="20000"/>
              </a:spcBef>
              <a:spcAft>
                <a:spcPct val="0"/>
              </a:spcAft>
              <a:buClr>
                <a:schemeClr val="bg1"/>
              </a:buClr>
              <a:buSzPct val="75000"/>
              <a:buFont typeface="Arial" panose="020B0604020202020204" pitchFamily="34" charset="0"/>
              <a:buChar char="•"/>
              <a:defRPr sz="1500">
                <a:solidFill>
                  <a:schemeClr val="bg1"/>
                </a:solidFill>
                <a:latin typeface="+mn-lt"/>
              </a:defRPr>
            </a:lvl5pPr>
            <a:lvl6pPr marL="1885950" indent="-17145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6pPr>
            <a:lvl7pPr marL="2228850" indent="-17145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7pPr>
            <a:lvl8pPr marL="2571750" indent="-17145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8pPr>
            <a:lvl9pPr marL="2914650" indent="-17145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9pPr>
          </a:lstStyle>
          <a:p>
            <a:pPr marL="342900" lvl="1" indent="0">
              <a:buNone/>
            </a:pPr>
            <a:r>
              <a:rPr lang="en-US" sz="2400" kern="0" dirty="0">
                <a:solidFill>
                  <a:srgbClr val="FF0000"/>
                </a:solidFill>
              </a:rPr>
              <a:t>ALMOST EVERYTHING!!!</a:t>
            </a:r>
          </a:p>
          <a:p>
            <a:pPr marL="342900" lvl="1" indent="0">
              <a:buNone/>
            </a:pPr>
            <a:endParaRPr lang="en-US" sz="2400" kern="0" dirty="0">
              <a:solidFill>
                <a:srgbClr val="FF0000"/>
              </a:solidFill>
            </a:endParaRPr>
          </a:p>
          <a:p>
            <a:pPr marL="342900" lvl="1" indent="0">
              <a:buNone/>
            </a:pPr>
            <a:r>
              <a:rPr lang="en-US" sz="2400" kern="0" dirty="0">
                <a:solidFill>
                  <a:srgbClr val="FF0000"/>
                </a:solidFill>
              </a:rPr>
              <a:t>Bioretention basin filled with trash</a:t>
            </a:r>
          </a:p>
          <a:p>
            <a:pPr marL="342900" lvl="1" indent="0">
              <a:buNone/>
            </a:pPr>
            <a:endParaRPr lang="en-US" sz="2400" kern="0" dirty="0">
              <a:solidFill>
                <a:srgbClr val="FF0000"/>
              </a:solidFill>
            </a:endParaRPr>
          </a:p>
          <a:p>
            <a:pPr marL="342900" lvl="1" indent="0">
              <a:buNone/>
            </a:pPr>
            <a:r>
              <a:rPr lang="en-US" sz="2400" kern="0" dirty="0">
                <a:solidFill>
                  <a:srgbClr val="FF0000"/>
                </a:solidFill>
              </a:rPr>
              <a:t>No plants growing</a:t>
            </a:r>
          </a:p>
          <a:p>
            <a:pPr marL="342900" lvl="1" indent="0">
              <a:buNone/>
            </a:pPr>
            <a:endParaRPr lang="en-US" sz="2400" kern="0" dirty="0">
              <a:solidFill>
                <a:srgbClr val="FF0000"/>
              </a:solidFill>
            </a:endParaRPr>
          </a:p>
          <a:p>
            <a:pPr marL="342900" lvl="1" indent="0">
              <a:buNone/>
            </a:pPr>
            <a:endParaRPr lang="en-US" sz="2400" kern="0" dirty="0">
              <a:solidFill>
                <a:srgbClr val="FF0000"/>
              </a:solidFill>
            </a:endParaRPr>
          </a:p>
          <a:p>
            <a:pPr marL="342900" lvl="1" indent="0">
              <a:buNone/>
            </a:pPr>
            <a:endParaRPr lang="en-US" sz="2400" kern="0" dirty="0">
              <a:solidFill>
                <a:srgbClr val="FF0000"/>
              </a:solidFill>
            </a:endParaRPr>
          </a:p>
          <a:p>
            <a:endParaRPr lang="en-US" kern="0" dirty="0"/>
          </a:p>
        </p:txBody>
      </p:sp>
      <p:sp>
        <p:nvSpPr>
          <p:cNvPr id="7" name="Title 3">
            <a:extLst>
              <a:ext uri="{FF2B5EF4-FFF2-40B4-BE49-F238E27FC236}">
                <a16:creationId xmlns:a16="http://schemas.microsoft.com/office/drawing/2014/main" id="{D20E1255-C04C-7833-2742-2CB64DBA955F}"/>
              </a:ext>
            </a:extLst>
          </p:cNvPr>
          <p:cNvSpPr txBox="1">
            <a:spLocks/>
          </p:cNvSpPr>
          <p:nvPr/>
        </p:nvSpPr>
        <p:spPr bwMode="auto">
          <a:xfrm>
            <a:off x="-290945" y="1725620"/>
            <a:ext cx="3276600" cy="636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rtl="0" eaLnBrk="1" fontAlgn="base" hangingPunct="1">
              <a:spcBef>
                <a:spcPct val="0"/>
              </a:spcBef>
              <a:spcAft>
                <a:spcPct val="0"/>
              </a:spcAft>
              <a:defRPr sz="2700" b="1" kern="1200" spc="75" baseline="0">
                <a:solidFill>
                  <a:schemeClr val="bg1"/>
                </a:solidFill>
                <a:latin typeface="+mj-lt"/>
                <a:ea typeface="+mj-ea"/>
                <a:cs typeface="+mj-cs"/>
              </a:defRPr>
            </a:lvl1pPr>
            <a:lvl2pPr algn="l" rtl="0" eaLnBrk="1" fontAlgn="base" hangingPunct="1">
              <a:spcBef>
                <a:spcPct val="0"/>
              </a:spcBef>
              <a:spcAft>
                <a:spcPct val="0"/>
              </a:spcAft>
              <a:defRPr sz="3000" b="1">
                <a:solidFill>
                  <a:srgbClr val="000080"/>
                </a:solidFill>
                <a:latin typeface="Arial" pitchFamily="34" charset="0"/>
              </a:defRPr>
            </a:lvl2pPr>
            <a:lvl3pPr algn="l" rtl="0" eaLnBrk="1" fontAlgn="base" hangingPunct="1">
              <a:spcBef>
                <a:spcPct val="0"/>
              </a:spcBef>
              <a:spcAft>
                <a:spcPct val="0"/>
              </a:spcAft>
              <a:defRPr sz="3000" b="1">
                <a:solidFill>
                  <a:srgbClr val="000080"/>
                </a:solidFill>
                <a:latin typeface="Arial" pitchFamily="34" charset="0"/>
              </a:defRPr>
            </a:lvl3pPr>
            <a:lvl4pPr algn="l" rtl="0" eaLnBrk="1" fontAlgn="base" hangingPunct="1">
              <a:spcBef>
                <a:spcPct val="0"/>
              </a:spcBef>
              <a:spcAft>
                <a:spcPct val="0"/>
              </a:spcAft>
              <a:defRPr sz="3000" b="1">
                <a:solidFill>
                  <a:srgbClr val="000080"/>
                </a:solidFill>
                <a:latin typeface="Arial" pitchFamily="34" charset="0"/>
              </a:defRPr>
            </a:lvl4pPr>
            <a:lvl5pPr algn="l" rtl="0" eaLnBrk="1" fontAlgn="base" hangingPunct="1">
              <a:spcBef>
                <a:spcPct val="0"/>
              </a:spcBef>
              <a:spcAft>
                <a:spcPct val="0"/>
              </a:spcAft>
              <a:defRPr sz="3000" b="1">
                <a:solidFill>
                  <a:srgbClr val="000080"/>
                </a:solidFill>
                <a:latin typeface="Arial" pitchFamily="34" charset="0"/>
              </a:defRPr>
            </a:lvl5pPr>
            <a:lvl6pPr marL="342900" algn="l" rtl="0" eaLnBrk="1" fontAlgn="base" hangingPunct="1">
              <a:spcBef>
                <a:spcPct val="0"/>
              </a:spcBef>
              <a:spcAft>
                <a:spcPct val="0"/>
              </a:spcAft>
              <a:defRPr sz="3000" b="1">
                <a:solidFill>
                  <a:srgbClr val="000080"/>
                </a:solidFill>
                <a:latin typeface="Arial" pitchFamily="34" charset="0"/>
              </a:defRPr>
            </a:lvl6pPr>
            <a:lvl7pPr marL="685800" algn="l" rtl="0" eaLnBrk="1" fontAlgn="base" hangingPunct="1">
              <a:spcBef>
                <a:spcPct val="0"/>
              </a:spcBef>
              <a:spcAft>
                <a:spcPct val="0"/>
              </a:spcAft>
              <a:defRPr sz="3000" b="1">
                <a:solidFill>
                  <a:srgbClr val="000080"/>
                </a:solidFill>
                <a:latin typeface="Arial" pitchFamily="34" charset="0"/>
              </a:defRPr>
            </a:lvl7pPr>
            <a:lvl8pPr marL="1028700" algn="l" rtl="0" eaLnBrk="1" fontAlgn="base" hangingPunct="1">
              <a:spcBef>
                <a:spcPct val="0"/>
              </a:spcBef>
              <a:spcAft>
                <a:spcPct val="0"/>
              </a:spcAft>
              <a:defRPr sz="3000" b="1">
                <a:solidFill>
                  <a:srgbClr val="000080"/>
                </a:solidFill>
                <a:latin typeface="Arial" pitchFamily="34" charset="0"/>
              </a:defRPr>
            </a:lvl8pPr>
            <a:lvl9pPr marL="1371600" algn="l" rtl="0" eaLnBrk="1" fontAlgn="base" hangingPunct="1">
              <a:spcBef>
                <a:spcPct val="0"/>
              </a:spcBef>
              <a:spcAft>
                <a:spcPct val="0"/>
              </a:spcAft>
              <a:defRPr sz="3000" b="1">
                <a:solidFill>
                  <a:srgbClr val="000080"/>
                </a:solidFill>
                <a:latin typeface="Arial" pitchFamily="34" charset="0"/>
              </a:defRPr>
            </a:lvl9pPr>
          </a:lstStyle>
          <a:p>
            <a:pPr marL="342900" lvl="1" indent="0">
              <a:buFont typeface="Arial" panose="020B0604020202020204" pitchFamily="34" charset="0"/>
              <a:buNone/>
            </a:pPr>
            <a:r>
              <a:rPr lang="en-US" sz="3800" kern="0" dirty="0">
                <a:solidFill>
                  <a:schemeClr val="bg1"/>
                </a:solidFill>
              </a:rPr>
              <a:t>What’s wrong with this picture?</a:t>
            </a:r>
          </a:p>
        </p:txBody>
      </p:sp>
      <p:pic>
        <p:nvPicPr>
          <p:cNvPr id="4098" name="m_1696022600319464475m_7352935694181257129m_-4900567030362540402m_-5757217586882307734Picture 2">
            <a:extLst>
              <a:ext uri="{FF2B5EF4-FFF2-40B4-BE49-F238E27FC236}">
                <a16:creationId xmlns:a16="http://schemas.microsoft.com/office/drawing/2014/main" id="{B0B61747-7C65-E720-7FC4-9FFA7D9011B1}"/>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821372" y="0"/>
            <a:ext cx="9370628" cy="690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20581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68CCCC2-2F0B-FE5B-C331-11BF56128BE0}"/>
            </a:ext>
          </a:extLst>
        </p:cNvPr>
        <p:cNvGrpSpPr/>
        <p:nvPr/>
      </p:nvGrpSpPr>
      <p:grpSpPr>
        <a:xfrm>
          <a:off x="0" y="0"/>
          <a:ext cx="0" cy="0"/>
          <a:chOff x="0" y="0"/>
          <a:chExt cx="0" cy="0"/>
        </a:xfrm>
      </p:grpSpPr>
      <p:sp>
        <p:nvSpPr>
          <p:cNvPr id="5" name="AutoShape 2">
            <a:extLst>
              <a:ext uri="{FF2B5EF4-FFF2-40B4-BE49-F238E27FC236}">
                <a16:creationId xmlns:a16="http://schemas.microsoft.com/office/drawing/2014/main" id="{9231834C-1815-0A95-CBB2-EBC52757572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Content Placeholder 4">
            <a:extLst>
              <a:ext uri="{FF2B5EF4-FFF2-40B4-BE49-F238E27FC236}">
                <a16:creationId xmlns:a16="http://schemas.microsoft.com/office/drawing/2014/main" id="{CAC3E862-4B03-1E61-0F5C-D9FD5F7DAF7D}"/>
              </a:ext>
            </a:extLst>
          </p:cNvPr>
          <p:cNvSpPr txBox="1">
            <a:spLocks/>
          </p:cNvSpPr>
          <p:nvPr/>
        </p:nvSpPr>
        <p:spPr bwMode="auto">
          <a:xfrm>
            <a:off x="-304800" y="1333500"/>
            <a:ext cx="4876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bg1"/>
              </a:buClr>
              <a:buSzPct val="75000"/>
              <a:buFont typeface="Arial" panose="020B0604020202020204" pitchFamily="34" charset="0"/>
              <a:buChar char="•"/>
              <a:defRPr sz="2100">
                <a:solidFill>
                  <a:schemeClr val="bg1"/>
                </a:solidFill>
                <a:latin typeface="+mn-lt"/>
                <a:ea typeface="+mn-ea"/>
                <a:cs typeface="+mn-cs"/>
              </a:defRPr>
            </a:lvl1pPr>
            <a:lvl2pPr marL="557213" indent="-214313" algn="l" rtl="0" eaLnBrk="1" fontAlgn="base" hangingPunct="1">
              <a:spcBef>
                <a:spcPct val="20000"/>
              </a:spcBef>
              <a:spcAft>
                <a:spcPct val="0"/>
              </a:spcAft>
              <a:buClr>
                <a:schemeClr val="bg1"/>
              </a:buClr>
              <a:buSzPct val="90000"/>
              <a:buFont typeface="Arial" panose="020B0604020202020204" pitchFamily="34" charset="0"/>
              <a:buChar char="•"/>
              <a:defRPr sz="1800">
                <a:solidFill>
                  <a:schemeClr val="bg1"/>
                </a:solidFill>
                <a:latin typeface="+mn-lt"/>
              </a:defRPr>
            </a:lvl2pPr>
            <a:lvl3pPr marL="857250" indent="-171450" algn="l" rtl="0" eaLnBrk="1" fontAlgn="base" hangingPunct="1">
              <a:spcBef>
                <a:spcPct val="20000"/>
              </a:spcBef>
              <a:spcAft>
                <a:spcPct val="0"/>
              </a:spcAft>
              <a:buClr>
                <a:schemeClr val="bg1"/>
              </a:buClr>
              <a:buSzPct val="75000"/>
              <a:buFont typeface="Arial" panose="020B0604020202020204" pitchFamily="34" charset="0"/>
              <a:buChar char="•"/>
              <a:defRPr sz="1500">
                <a:solidFill>
                  <a:schemeClr val="bg1"/>
                </a:solidFill>
                <a:latin typeface="+mn-lt"/>
              </a:defRPr>
            </a:lvl3pPr>
            <a:lvl4pPr marL="1314450" indent="-285750" algn="l" rtl="0" eaLnBrk="1" fontAlgn="base" hangingPunct="1">
              <a:spcBef>
                <a:spcPct val="20000"/>
              </a:spcBef>
              <a:spcAft>
                <a:spcPct val="0"/>
              </a:spcAft>
              <a:buClr>
                <a:schemeClr val="bg1"/>
              </a:buClr>
              <a:buSzPct val="75000"/>
              <a:buFont typeface="Arial" panose="020B0604020202020204" pitchFamily="34" charset="0"/>
              <a:buChar char="•"/>
              <a:defRPr sz="1500">
                <a:solidFill>
                  <a:schemeClr val="bg1"/>
                </a:solidFill>
                <a:latin typeface="+mn-lt"/>
              </a:defRPr>
            </a:lvl4pPr>
            <a:lvl5pPr marL="1543050" indent="-171450" algn="l" rtl="0" eaLnBrk="1" fontAlgn="base" hangingPunct="1">
              <a:spcBef>
                <a:spcPct val="20000"/>
              </a:spcBef>
              <a:spcAft>
                <a:spcPct val="0"/>
              </a:spcAft>
              <a:buClr>
                <a:schemeClr val="bg1"/>
              </a:buClr>
              <a:buSzPct val="75000"/>
              <a:buFont typeface="Arial" panose="020B0604020202020204" pitchFamily="34" charset="0"/>
              <a:buChar char="•"/>
              <a:defRPr sz="1500">
                <a:solidFill>
                  <a:schemeClr val="bg1"/>
                </a:solidFill>
                <a:latin typeface="+mn-lt"/>
              </a:defRPr>
            </a:lvl5pPr>
            <a:lvl6pPr marL="1885950" indent="-17145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6pPr>
            <a:lvl7pPr marL="2228850" indent="-17145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7pPr>
            <a:lvl8pPr marL="2571750" indent="-17145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8pPr>
            <a:lvl9pPr marL="2914650" indent="-17145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9pPr>
          </a:lstStyle>
          <a:p>
            <a:pPr marL="342900" lvl="1" indent="0">
              <a:buNone/>
            </a:pPr>
            <a:r>
              <a:rPr lang="en-US" sz="2400" b="1" i="1" kern="0" dirty="0">
                <a:solidFill>
                  <a:srgbClr val="00B050"/>
                </a:solidFill>
              </a:rPr>
              <a:t>IT’S ALL GOOD!</a:t>
            </a:r>
          </a:p>
          <a:p>
            <a:pPr marL="342900" lvl="1" indent="0">
              <a:buNone/>
            </a:pPr>
            <a:r>
              <a:rPr lang="en-US" sz="2200" kern="0" dirty="0">
                <a:solidFill>
                  <a:srgbClr val="00B050"/>
                </a:solidFill>
              </a:rPr>
              <a:t>Structures look good</a:t>
            </a:r>
          </a:p>
          <a:p>
            <a:pPr marL="342900" lvl="1" indent="0">
              <a:buNone/>
            </a:pPr>
            <a:endParaRPr lang="en-US" sz="2200" kern="0" dirty="0">
              <a:solidFill>
                <a:srgbClr val="00B050"/>
              </a:solidFill>
            </a:endParaRPr>
          </a:p>
          <a:p>
            <a:pPr marL="342900" lvl="1" indent="0">
              <a:buNone/>
            </a:pPr>
            <a:r>
              <a:rPr lang="en-US" sz="2200" kern="0" dirty="0">
                <a:solidFill>
                  <a:srgbClr val="00B050"/>
                </a:solidFill>
              </a:rPr>
              <a:t>Inlets clear</a:t>
            </a:r>
          </a:p>
          <a:p>
            <a:pPr marL="342900" lvl="1" indent="0">
              <a:buNone/>
            </a:pPr>
            <a:endParaRPr lang="en-US" sz="2200" kern="0" dirty="0">
              <a:solidFill>
                <a:srgbClr val="00B050"/>
              </a:solidFill>
            </a:endParaRPr>
          </a:p>
          <a:p>
            <a:pPr marL="342900" lvl="1" indent="0">
              <a:buNone/>
            </a:pPr>
            <a:r>
              <a:rPr lang="en-US" sz="2200" kern="0" dirty="0">
                <a:solidFill>
                  <a:srgbClr val="00B050"/>
                </a:solidFill>
              </a:rPr>
              <a:t>Energy dissipaters at inlets</a:t>
            </a:r>
          </a:p>
          <a:p>
            <a:pPr marL="342900" lvl="1" indent="0">
              <a:buNone/>
            </a:pPr>
            <a:endParaRPr lang="en-US" sz="2200" kern="0" dirty="0">
              <a:solidFill>
                <a:srgbClr val="00B050"/>
              </a:solidFill>
            </a:endParaRPr>
          </a:p>
          <a:p>
            <a:pPr marL="342900" lvl="1" indent="0">
              <a:buNone/>
            </a:pPr>
            <a:r>
              <a:rPr lang="en-US" sz="2200" kern="0" dirty="0">
                <a:solidFill>
                  <a:srgbClr val="00B050"/>
                </a:solidFill>
              </a:rPr>
              <a:t>Overflow at right height and place</a:t>
            </a:r>
          </a:p>
          <a:p>
            <a:pPr marL="342900" lvl="1" indent="0">
              <a:buNone/>
            </a:pPr>
            <a:endParaRPr lang="en-US" sz="2200" kern="0" dirty="0">
              <a:solidFill>
                <a:srgbClr val="00B050"/>
              </a:solidFill>
            </a:endParaRPr>
          </a:p>
          <a:p>
            <a:pPr marL="342900" lvl="1" indent="0">
              <a:buNone/>
            </a:pPr>
            <a:r>
              <a:rPr lang="en-US" sz="2200" kern="0" dirty="0">
                <a:solidFill>
                  <a:srgbClr val="00B050"/>
                </a:solidFill>
              </a:rPr>
              <a:t>Plants look healthy and well maintained</a:t>
            </a:r>
          </a:p>
          <a:p>
            <a:pPr marL="342900" lvl="1" indent="0">
              <a:buNone/>
            </a:pPr>
            <a:endParaRPr lang="en-US" sz="2200" kern="0" dirty="0">
              <a:solidFill>
                <a:srgbClr val="00B050"/>
              </a:solidFill>
            </a:endParaRPr>
          </a:p>
        </p:txBody>
      </p:sp>
      <p:pic>
        <p:nvPicPr>
          <p:cNvPr id="4" name="Picture 3" descr="A picture containing outdoor, grass, red, way&#10;&#10;AI-generated content may be incorrect.">
            <a:extLst>
              <a:ext uri="{FF2B5EF4-FFF2-40B4-BE49-F238E27FC236}">
                <a16:creationId xmlns:a16="http://schemas.microsoft.com/office/drawing/2014/main" id="{46540BF7-8FF5-C5AF-1130-2435A2B4876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72000" y="2075759"/>
            <a:ext cx="7620000" cy="4782241"/>
          </a:xfrm>
          <a:prstGeom prst="rect">
            <a:avLst/>
          </a:prstGeom>
        </p:spPr>
      </p:pic>
      <p:sp>
        <p:nvSpPr>
          <p:cNvPr id="6" name="Title 3">
            <a:extLst>
              <a:ext uri="{FF2B5EF4-FFF2-40B4-BE49-F238E27FC236}">
                <a16:creationId xmlns:a16="http://schemas.microsoft.com/office/drawing/2014/main" id="{DB0AFFA5-AC3B-CD24-E079-704EC366DB6E}"/>
              </a:ext>
            </a:extLst>
          </p:cNvPr>
          <p:cNvSpPr txBox="1">
            <a:spLocks/>
          </p:cNvSpPr>
          <p:nvPr/>
        </p:nvSpPr>
        <p:spPr bwMode="auto">
          <a:xfrm>
            <a:off x="0" y="287640"/>
            <a:ext cx="10972800" cy="636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rtl="0" eaLnBrk="1" fontAlgn="base" hangingPunct="1">
              <a:spcBef>
                <a:spcPct val="0"/>
              </a:spcBef>
              <a:spcAft>
                <a:spcPct val="0"/>
              </a:spcAft>
              <a:defRPr sz="2700" b="1" kern="1200" spc="75" baseline="0">
                <a:solidFill>
                  <a:schemeClr val="bg1"/>
                </a:solidFill>
                <a:latin typeface="+mj-lt"/>
                <a:ea typeface="+mj-ea"/>
                <a:cs typeface="+mj-cs"/>
              </a:defRPr>
            </a:lvl1pPr>
            <a:lvl2pPr algn="l" rtl="0" eaLnBrk="1" fontAlgn="base" hangingPunct="1">
              <a:spcBef>
                <a:spcPct val="0"/>
              </a:spcBef>
              <a:spcAft>
                <a:spcPct val="0"/>
              </a:spcAft>
              <a:defRPr sz="3000" b="1">
                <a:solidFill>
                  <a:srgbClr val="000080"/>
                </a:solidFill>
                <a:latin typeface="Arial" pitchFamily="34" charset="0"/>
              </a:defRPr>
            </a:lvl2pPr>
            <a:lvl3pPr algn="l" rtl="0" eaLnBrk="1" fontAlgn="base" hangingPunct="1">
              <a:spcBef>
                <a:spcPct val="0"/>
              </a:spcBef>
              <a:spcAft>
                <a:spcPct val="0"/>
              </a:spcAft>
              <a:defRPr sz="3000" b="1">
                <a:solidFill>
                  <a:srgbClr val="000080"/>
                </a:solidFill>
                <a:latin typeface="Arial" pitchFamily="34" charset="0"/>
              </a:defRPr>
            </a:lvl3pPr>
            <a:lvl4pPr algn="l" rtl="0" eaLnBrk="1" fontAlgn="base" hangingPunct="1">
              <a:spcBef>
                <a:spcPct val="0"/>
              </a:spcBef>
              <a:spcAft>
                <a:spcPct val="0"/>
              </a:spcAft>
              <a:defRPr sz="3000" b="1">
                <a:solidFill>
                  <a:srgbClr val="000080"/>
                </a:solidFill>
                <a:latin typeface="Arial" pitchFamily="34" charset="0"/>
              </a:defRPr>
            </a:lvl4pPr>
            <a:lvl5pPr algn="l" rtl="0" eaLnBrk="1" fontAlgn="base" hangingPunct="1">
              <a:spcBef>
                <a:spcPct val="0"/>
              </a:spcBef>
              <a:spcAft>
                <a:spcPct val="0"/>
              </a:spcAft>
              <a:defRPr sz="3000" b="1">
                <a:solidFill>
                  <a:srgbClr val="000080"/>
                </a:solidFill>
                <a:latin typeface="Arial" pitchFamily="34" charset="0"/>
              </a:defRPr>
            </a:lvl5pPr>
            <a:lvl6pPr marL="342900" algn="l" rtl="0" eaLnBrk="1" fontAlgn="base" hangingPunct="1">
              <a:spcBef>
                <a:spcPct val="0"/>
              </a:spcBef>
              <a:spcAft>
                <a:spcPct val="0"/>
              </a:spcAft>
              <a:defRPr sz="3000" b="1">
                <a:solidFill>
                  <a:srgbClr val="000080"/>
                </a:solidFill>
                <a:latin typeface="Arial" pitchFamily="34" charset="0"/>
              </a:defRPr>
            </a:lvl6pPr>
            <a:lvl7pPr marL="685800" algn="l" rtl="0" eaLnBrk="1" fontAlgn="base" hangingPunct="1">
              <a:spcBef>
                <a:spcPct val="0"/>
              </a:spcBef>
              <a:spcAft>
                <a:spcPct val="0"/>
              </a:spcAft>
              <a:defRPr sz="3000" b="1">
                <a:solidFill>
                  <a:srgbClr val="000080"/>
                </a:solidFill>
                <a:latin typeface="Arial" pitchFamily="34" charset="0"/>
              </a:defRPr>
            </a:lvl7pPr>
            <a:lvl8pPr marL="1028700" algn="l" rtl="0" eaLnBrk="1" fontAlgn="base" hangingPunct="1">
              <a:spcBef>
                <a:spcPct val="0"/>
              </a:spcBef>
              <a:spcAft>
                <a:spcPct val="0"/>
              </a:spcAft>
              <a:defRPr sz="3000" b="1">
                <a:solidFill>
                  <a:srgbClr val="000080"/>
                </a:solidFill>
                <a:latin typeface="Arial" pitchFamily="34" charset="0"/>
              </a:defRPr>
            </a:lvl8pPr>
            <a:lvl9pPr marL="1371600" algn="l" rtl="0" eaLnBrk="1" fontAlgn="base" hangingPunct="1">
              <a:spcBef>
                <a:spcPct val="0"/>
              </a:spcBef>
              <a:spcAft>
                <a:spcPct val="0"/>
              </a:spcAft>
              <a:defRPr sz="3000" b="1">
                <a:solidFill>
                  <a:srgbClr val="000080"/>
                </a:solidFill>
                <a:latin typeface="Arial" pitchFamily="34" charset="0"/>
              </a:defRPr>
            </a:lvl9pPr>
          </a:lstStyle>
          <a:p>
            <a:pPr marL="342900" lvl="1" indent="0">
              <a:buFont typeface="Arial" panose="020B0604020202020204" pitchFamily="34" charset="0"/>
              <a:buNone/>
            </a:pPr>
            <a:r>
              <a:rPr lang="en-US" sz="3800" kern="0" dirty="0">
                <a:solidFill>
                  <a:schemeClr val="bg1"/>
                </a:solidFill>
              </a:rPr>
              <a:t>What’s wrong with this picture?</a:t>
            </a:r>
          </a:p>
        </p:txBody>
      </p:sp>
    </p:spTree>
    <p:extLst>
      <p:ext uri="{BB962C8B-B14F-4D97-AF65-F5344CB8AC3E}">
        <p14:creationId xmlns:p14="http://schemas.microsoft.com/office/powerpoint/2010/main" val="3812463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6D12CD1-2D27-01F4-CBB1-3812165310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0EB091-2B2A-C283-756D-9258CE4A8482}"/>
              </a:ext>
            </a:extLst>
          </p:cNvPr>
          <p:cNvSpPr>
            <a:spLocks noGrp="1"/>
          </p:cNvSpPr>
          <p:nvPr>
            <p:ph type="title"/>
          </p:nvPr>
        </p:nvSpPr>
        <p:spPr>
          <a:xfrm>
            <a:off x="609600" y="1752600"/>
            <a:ext cx="10972800" cy="1371600"/>
          </a:xfrm>
        </p:spPr>
        <p:txBody>
          <a:bodyPr>
            <a:noAutofit/>
          </a:bodyPr>
          <a:lstStyle/>
          <a:p>
            <a:r>
              <a:rPr lang="en-US" sz="3200" dirty="0"/>
              <a:t>After installation</a:t>
            </a:r>
            <a:br>
              <a:rPr lang="en-US" sz="3200" dirty="0"/>
            </a:br>
            <a:br>
              <a:rPr lang="en-US" sz="3200" dirty="0"/>
            </a:br>
            <a:br>
              <a:rPr lang="en-US" sz="3200" i="1" dirty="0"/>
            </a:br>
            <a:endParaRPr lang="en-US" sz="3200" i="1" dirty="0"/>
          </a:p>
        </p:txBody>
      </p:sp>
      <p:sp>
        <p:nvSpPr>
          <p:cNvPr id="4" name="Title 1">
            <a:extLst>
              <a:ext uri="{FF2B5EF4-FFF2-40B4-BE49-F238E27FC236}">
                <a16:creationId xmlns:a16="http://schemas.microsoft.com/office/drawing/2014/main" id="{0563347C-6E8A-8BE7-CBCE-C91DD9AD4802}"/>
              </a:ext>
            </a:extLst>
          </p:cNvPr>
          <p:cNvSpPr txBox="1">
            <a:spLocks/>
          </p:cNvSpPr>
          <p:nvPr/>
        </p:nvSpPr>
        <p:spPr bwMode="auto">
          <a:xfrm>
            <a:off x="6553200" y="2958791"/>
            <a:ext cx="10972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rtl="0" eaLnBrk="1" fontAlgn="base" hangingPunct="1">
              <a:spcBef>
                <a:spcPct val="0"/>
              </a:spcBef>
              <a:spcAft>
                <a:spcPct val="0"/>
              </a:spcAft>
              <a:defRPr sz="2700" b="1" kern="1200" spc="75" baseline="0">
                <a:solidFill>
                  <a:schemeClr val="bg1"/>
                </a:solidFill>
                <a:latin typeface="+mj-lt"/>
                <a:ea typeface="+mj-ea"/>
                <a:cs typeface="+mj-cs"/>
              </a:defRPr>
            </a:lvl1pPr>
            <a:lvl2pPr algn="l" rtl="0" eaLnBrk="1" fontAlgn="base" hangingPunct="1">
              <a:spcBef>
                <a:spcPct val="0"/>
              </a:spcBef>
              <a:spcAft>
                <a:spcPct val="0"/>
              </a:spcAft>
              <a:defRPr sz="3000" b="1">
                <a:solidFill>
                  <a:srgbClr val="000080"/>
                </a:solidFill>
                <a:latin typeface="Arial" pitchFamily="34" charset="0"/>
              </a:defRPr>
            </a:lvl2pPr>
            <a:lvl3pPr algn="l" rtl="0" eaLnBrk="1" fontAlgn="base" hangingPunct="1">
              <a:spcBef>
                <a:spcPct val="0"/>
              </a:spcBef>
              <a:spcAft>
                <a:spcPct val="0"/>
              </a:spcAft>
              <a:defRPr sz="3000" b="1">
                <a:solidFill>
                  <a:srgbClr val="000080"/>
                </a:solidFill>
                <a:latin typeface="Arial" pitchFamily="34" charset="0"/>
              </a:defRPr>
            </a:lvl3pPr>
            <a:lvl4pPr algn="l" rtl="0" eaLnBrk="1" fontAlgn="base" hangingPunct="1">
              <a:spcBef>
                <a:spcPct val="0"/>
              </a:spcBef>
              <a:spcAft>
                <a:spcPct val="0"/>
              </a:spcAft>
              <a:defRPr sz="3000" b="1">
                <a:solidFill>
                  <a:srgbClr val="000080"/>
                </a:solidFill>
                <a:latin typeface="Arial" pitchFamily="34" charset="0"/>
              </a:defRPr>
            </a:lvl4pPr>
            <a:lvl5pPr algn="l" rtl="0" eaLnBrk="1" fontAlgn="base" hangingPunct="1">
              <a:spcBef>
                <a:spcPct val="0"/>
              </a:spcBef>
              <a:spcAft>
                <a:spcPct val="0"/>
              </a:spcAft>
              <a:defRPr sz="3000" b="1">
                <a:solidFill>
                  <a:srgbClr val="000080"/>
                </a:solidFill>
                <a:latin typeface="Arial" pitchFamily="34" charset="0"/>
              </a:defRPr>
            </a:lvl5pPr>
            <a:lvl6pPr marL="342900" algn="l" rtl="0" eaLnBrk="1" fontAlgn="base" hangingPunct="1">
              <a:spcBef>
                <a:spcPct val="0"/>
              </a:spcBef>
              <a:spcAft>
                <a:spcPct val="0"/>
              </a:spcAft>
              <a:defRPr sz="3000" b="1">
                <a:solidFill>
                  <a:srgbClr val="000080"/>
                </a:solidFill>
                <a:latin typeface="Arial" pitchFamily="34" charset="0"/>
              </a:defRPr>
            </a:lvl6pPr>
            <a:lvl7pPr marL="685800" algn="l" rtl="0" eaLnBrk="1" fontAlgn="base" hangingPunct="1">
              <a:spcBef>
                <a:spcPct val="0"/>
              </a:spcBef>
              <a:spcAft>
                <a:spcPct val="0"/>
              </a:spcAft>
              <a:defRPr sz="3000" b="1">
                <a:solidFill>
                  <a:srgbClr val="000080"/>
                </a:solidFill>
                <a:latin typeface="Arial" pitchFamily="34" charset="0"/>
              </a:defRPr>
            </a:lvl7pPr>
            <a:lvl8pPr marL="1028700" algn="l" rtl="0" eaLnBrk="1" fontAlgn="base" hangingPunct="1">
              <a:spcBef>
                <a:spcPct val="0"/>
              </a:spcBef>
              <a:spcAft>
                <a:spcPct val="0"/>
              </a:spcAft>
              <a:defRPr sz="3000" b="1">
                <a:solidFill>
                  <a:srgbClr val="000080"/>
                </a:solidFill>
                <a:latin typeface="Arial" pitchFamily="34" charset="0"/>
              </a:defRPr>
            </a:lvl8pPr>
            <a:lvl9pPr marL="1371600" algn="l" rtl="0" eaLnBrk="1" fontAlgn="base" hangingPunct="1">
              <a:spcBef>
                <a:spcPct val="0"/>
              </a:spcBef>
              <a:spcAft>
                <a:spcPct val="0"/>
              </a:spcAft>
              <a:defRPr sz="3000" b="1">
                <a:solidFill>
                  <a:srgbClr val="000080"/>
                </a:solidFill>
                <a:latin typeface="Arial" pitchFamily="34" charset="0"/>
              </a:defRPr>
            </a:lvl9pPr>
          </a:lstStyle>
          <a:p>
            <a:r>
              <a:rPr lang="en-US" sz="3200" dirty="0"/>
              <a:t>Reporting</a:t>
            </a:r>
          </a:p>
          <a:p>
            <a:r>
              <a:rPr lang="en-US" sz="3200" dirty="0"/>
              <a:t>Monitoring</a:t>
            </a:r>
          </a:p>
          <a:p>
            <a:r>
              <a:rPr lang="en-US" sz="3200" dirty="0"/>
              <a:t>Maintenance</a:t>
            </a:r>
          </a:p>
        </p:txBody>
      </p:sp>
      <p:grpSp>
        <p:nvGrpSpPr>
          <p:cNvPr id="7" name="Group 6">
            <a:extLst>
              <a:ext uri="{FF2B5EF4-FFF2-40B4-BE49-F238E27FC236}">
                <a16:creationId xmlns:a16="http://schemas.microsoft.com/office/drawing/2014/main" id="{07AFBCEB-221B-B146-0E71-B18576F0076C}"/>
              </a:ext>
            </a:extLst>
          </p:cNvPr>
          <p:cNvGrpSpPr/>
          <p:nvPr/>
        </p:nvGrpSpPr>
        <p:grpSpPr>
          <a:xfrm>
            <a:off x="4724400" y="533400"/>
            <a:ext cx="6934197" cy="5943601"/>
            <a:chOff x="4724400" y="533400"/>
            <a:chExt cx="6934197" cy="5943601"/>
          </a:xfrm>
        </p:grpSpPr>
        <p:sp>
          <p:nvSpPr>
            <p:cNvPr id="5" name="Arrow: Curved Right 4">
              <a:extLst>
                <a:ext uri="{FF2B5EF4-FFF2-40B4-BE49-F238E27FC236}">
                  <a16:creationId xmlns:a16="http://schemas.microsoft.com/office/drawing/2014/main" id="{EE26BB24-8309-6E9E-11EA-9BC4DCA9F881}"/>
                </a:ext>
              </a:extLst>
            </p:cNvPr>
            <p:cNvSpPr/>
            <p:nvPr/>
          </p:nvSpPr>
          <p:spPr bwMode="auto">
            <a:xfrm>
              <a:off x="4724400" y="838200"/>
              <a:ext cx="3124200" cy="5638801"/>
            </a:xfrm>
            <a:prstGeom prst="curvedRightArrow">
              <a:avLst/>
            </a:prstGeom>
            <a:solidFill>
              <a:srgbClr val="00B0F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6" name="Arrow: Curved Right 5">
              <a:extLst>
                <a:ext uri="{FF2B5EF4-FFF2-40B4-BE49-F238E27FC236}">
                  <a16:creationId xmlns:a16="http://schemas.microsoft.com/office/drawing/2014/main" id="{954A2D85-9742-615A-298D-9E2C25E39C16}"/>
                </a:ext>
              </a:extLst>
            </p:cNvPr>
            <p:cNvSpPr/>
            <p:nvPr/>
          </p:nvSpPr>
          <p:spPr bwMode="auto">
            <a:xfrm rot="10800000">
              <a:off x="8534399" y="533400"/>
              <a:ext cx="3124198" cy="5562600"/>
            </a:xfrm>
            <a:prstGeom prst="curvedRightArrow">
              <a:avLst/>
            </a:prstGeom>
            <a:solidFill>
              <a:srgbClr val="00B0F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grpSp>
    </p:spTree>
    <p:extLst>
      <p:ext uri="{BB962C8B-B14F-4D97-AF65-F5344CB8AC3E}">
        <p14:creationId xmlns:p14="http://schemas.microsoft.com/office/powerpoint/2010/main" val="9768808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EF8F456-A437-46CC-DFE3-F7FD1E5B91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701290-CB36-914B-08C8-30FA5A5F396F}"/>
              </a:ext>
            </a:extLst>
          </p:cNvPr>
          <p:cNvSpPr>
            <a:spLocks noGrp="1"/>
          </p:cNvSpPr>
          <p:nvPr>
            <p:ph type="ctrTitle"/>
            <p:custDataLst>
              <p:tags r:id="rId2"/>
            </p:custDataLst>
          </p:nvPr>
        </p:nvSpPr>
        <p:spPr>
          <a:xfrm>
            <a:off x="76200" y="76200"/>
            <a:ext cx="10591800" cy="914400"/>
          </a:xfrm>
        </p:spPr>
        <p:txBody>
          <a:bodyPr>
            <a:normAutofit/>
          </a:bodyPr>
          <a:lstStyle/>
          <a:p>
            <a:r>
              <a:rPr lang="en-US" dirty="0"/>
              <a:t>Reporting – Planning Stage</a:t>
            </a:r>
          </a:p>
        </p:txBody>
      </p:sp>
      <p:sp>
        <p:nvSpPr>
          <p:cNvPr id="3" name="TextBox 2">
            <a:extLst>
              <a:ext uri="{FF2B5EF4-FFF2-40B4-BE49-F238E27FC236}">
                <a16:creationId xmlns:a16="http://schemas.microsoft.com/office/drawing/2014/main" id="{95F6A5A6-5C26-B329-AA0B-AECAFA8778D4}"/>
              </a:ext>
            </a:extLst>
          </p:cNvPr>
          <p:cNvSpPr txBox="1"/>
          <p:nvPr/>
        </p:nvSpPr>
        <p:spPr bwMode="auto">
          <a:xfrm>
            <a:off x="111512" y="1699736"/>
            <a:ext cx="11851888"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kern="0" dirty="0">
                <a:solidFill>
                  <a:schemeClr val="bg1"/>
                </a:solidFill>
              </a:rPr>
              <a:t>All Projects are considered for stormwater treatment</a:t>
            </a:r>
          </a:p>
          <a:p>
            <a:endParaRPr lang="en-US" kern="0" dirty="0">
              <a:solidFill>
                <a:schemeClr val="bg1"/>
              </a:solidFill>
            </a:endParaRPr>
          </a:p>
          <a:p>
            <a:pPr marL="285750" indent="-285750">
              <a:buFont typeface="Arial" panose="020B0604020202020204" pitchFamily="34" charset="0"/>
              <a:buChar char="•"/>
            </a:pPr>
            <a:r>
              <a:rPr lang="en-US" kern="0" dirty="0">
                <a:solidFill>
                  <a:schemeClr val="bg1"/>
                </a:solidFill>
              </a:rPr>
              <a:t>Is the project “REGULATED?” (≥the threshold of impervious surface and REQUIRES stormwater treatment)?</a:t>
            </a:r>
          </a:p>
          <a:p>
            <a:pPr marL="285750" indent="-285750">
              <a:buFont typeface="Arial" panose="020B0604020202020204" pitchFamily="34" charset="0"/>
              <a:buChar char="•"/>
            </a:pPr>
            <a:endParaRPr lang="en-US" kern="0" dirty="0">
              <a:solidFill>
                <a:schemeClr val="bg1"/>
              </a:solidFill>
            </a:endParaRPr>
          </a:p>
          <a:p>
            <a:pPr marL="285750" indent="-285750">
              <a:buFont typeface="Arial" panose="020B0604020202020204" pitchFamily="34" charset="0"/>
              <a:buChar char="•"/>
            </a:pPr>
            <a:r>
              <a:rPr lang="en-US" kern="0" dirty="0">
                <a:solidFill>
                  <a:schemeClr val="bg1"/>
                </a:solidFill>
              </a:rPr>
              <a:t>PUBLIC CITY, and </a:t>
            </a:r>
            <a:r>
              <a:rPr lang="en-US" kern="0" dirty="0" err="1">
                <a:solidFill>
                  <a:schemeClr val="bg1"/>
                </a:solidFill>
              </a:rPr>
              <a:t>NON-Regulated</a:t>
            </a:r>
            <a:r>
              <a:rPr lang="en-US" kern="0" dirty="0">
                <a:solidFill>
                  <a:schemeClr val="bg1"/>
                </a:solidFill>
              </a:rPr>
              <a:t> but treating stormwater?</a:t>
            </a:r>
          </a:p>
          <a:p>
            <a:pPr marL="285750" indent="-285750">
              <a:buFont typeface="Arial" panose="020B0604020202020204" pitchFamily="34" charset="0"/>
              <a:buChar char="•"/>
            </a:pPr>
            <a:endParaRPr lang="en-US" kern="0" dirty="0">
              <a:solidFill>
                <a:schemeClr val="bg1"/>
              </a:solidFill>
            </a:endParaRPr>
          </a:p>
          <a:p>
            <a:r>
              <a:rPr lang="en-US" kern="0" dirty="0">
                <a:solidFill>
                  <a:schemeClr val="bg1"/>
                </a:solidFill>
              </a:rPr>
              <a:t>  </a:t>
            </a:r>
          </a:p>
        </p:txBody>
      </p:sp>
      <p:sp>
        <p:nvSpPr>
          <p:cNvPr id="4" name="TextBox 3">
            <a:extLst>
              <a:ext uri="{FF2B5EF4-FFF2-40B4-BE49-F238E27FC236}">
                <a16:creationId xmlns:a16="http://schemas.microsoft.com/office/drawing/2014/main" id="{A5225949-D75C-4B6C-A656-D0095EC7EA19}"/>
              </a:ext>
            </a:extLst>
          </p:cNvPr>
          <p:cNvSpPr txBox="1"/>
          <p:nvPr/>
        </p:nvSpPr>
        <p:spPr bwMode="auto">
          <a:xfrm>
            <a:off x="111512" y="970002"/>
            <a:ext cx="9220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dirty="0">
                <a:solidFill>
                  <a:schemeClr val="bg1"/>
                </a:solidFill>
              </a:rPr>
              <a:t>Except where noted, applies to both PUBLIC and PRIVATE</a:t>
            </a:r>
            <a:endParaRPr lang="en-US" kern="0" dirty="0">
              <a:solidFill>
                <a:schemeClr val="bg1"/>
              </a:solidFill>
            </a:endParaRPr>
          </a:p>
        </p:txBody>
      </p:sp>
    </p:spTree>
    <p:custDataLst>
      <p:tags r:id="rId1"/>
    </p:custDataLst>
    <p:extLst>
      <p:ext uri="{BB962C8B-B14F-4D97-AF65-F5344CB8AC3E}">
        <p14:creationId xmlns:p14="http://schemas.microsoft.com/office/powerpoint/2010/main" val="3572469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56CAB-4036-667F-DC51-01E3D79D2027}"/>
              </a:ext>
            </a:extLst>
          </p:cNvPr>
          <p:cNvSpPr>
            <a:spLocks noGrp="1"/>
          </p:cNvSpPr>
          <p:nvPr>
            <p:ph type="title"/>
          </p:nvPr>
        </p:nvSpPr>
        <p:spPr>
          <a:xfrm>
            <a:off x="152400" y="0"/>
            <a:ext cx="10972800" cy="1139825"/>
          </a:xfrm>
        </p:spPr>
        <p:txBody>
          <a:bodyPr/>
          <a:lstStyle/>
          <a:p>
            <a:r>
              <a:rPr lang="en-US" dirty="0"/>
              <a:t>Why GSI?</a:t>
            </a:r>
          </a:p>
        </p:txBody>
      </p:sp>
      <p:sp>
        <p:nvSpPr>
          <p:cNvPr id="3" name="Content Placeholder 2">
            <a:extLst>
              <a:ext uri="{FF2B5EF4-FFF2-40B4-BE49-F238E27FC236}">
                <a16:creationId xmlns:a16="http://schemas.microsoft.com/office/drawing/2014/main" id="{BDED7ECD-6AE2-2890-4244-989DD5150584}"/>
              </a:ext>
            </a:extLst>
          </p:cNvPr>
          <p:cNvSpPr>
            <a:spLocks noGrp="1"/>
          </p:cNvSpPr>
          <p:nvPr>
            <p:ph sz="half" idx="1"/>
          </p:nvPr>
        </p:nvSpPr>
        <p:spPr>
          <a:xfrm>
            <a:off x="304800" y="1181100"/>
            <a:ext cx="9829800" cy="4495800"/>
          </a:xfrm>
        </p:spPr>
        <p:txBody>
          <a:bodyPr/>
          <a:lstStyle/>
          <a:p>
            <a:pPr marL="0" indent="0">
              <a:buNone/>
            </a:pPr>
            <a:r>
              <a:rPr lang="en-US" b="1" dirty="0"/>
              <a:t>Urbanization contributes to pollution in waterways</a:t>
            </a:r>
          </a:p>
        </p:txBody>
      </p:sp>
      <p:pic>
        <p:nvPicPr>
          <p:cNvPr id="5" name="Picture 4">
            <a:extLst>
              <a:ext uri="{FF2B5EF4-FFF2-40B4-BE49-F238E27FC236}">
                <a16:creationId xmlns:a16="http://schemas.microsoft.com/office/drawing/2014/main" id="{1F0D60A2-3798-5AA4-7125-DE549031E4B0}"/>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1981200"/>
            <a:ext cx="12219846" cy="48768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FF55D208-ED81-ED36-317F-0CA77E676F11}"/>
              </a:ext>
            </a:extLst>
          </p:cNvPr>
          <p:cNvSpPr txBox="1">
            <a:spLocks/>
          </p:cNvSpPr>
          <p:nvPr/>
        </p:nvSpPr>
        <p:spPr bwMode="auto">
          <a:xfrm>
            <a:off x="2057400" y="457200"/>
            <a:ext cx="7391400" cy="688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a:bodyPr>
          <a:lstStyle>
            <a:lvl1pPr algn="l" rtl="0" eaLnBrk="1" fontAlgn="base" hangingPunct="1">
              <a:spcBef>
                <a:spcPct val="0"/>
              </a:spcBef>
              <a:spcAft>
                <a:spcPct val="0"/>
              </a:spcAft>
              <a:defRPr sz="2700" b="1" kern="1200" spc="75" baseline="0">
                <a:solidFill>
                  <a:schemeClr val="bg1"/>
                </a:solidFill>
                <a:latin typeface="+mj-lt"/>
                <a:ea typeface="+mj-ea"/>
                <a:cs typeface="+mj-cs"/>
              </a:defRPr>
            </a:lvl1pPr>
            <a:lvl2pPr algn="l" rtl="0" eaLnBrk="1" fontAlgn="base" hangingPunct="1">
              <a:spcBef>
                <a:spcPct val="0"/>
              </a:spcBef>
              <a:spcAft>
                <a:spcPct val="0"/>
              </a:spcAft>
              <a:defRPr sz="3000" b="1">
                <a:solidFill>
                  <a:srgbClr val="000080"/>
                </a:solidFill>
                <a:latin typeface="Arial" pitchFamily="34" charset="0"/>
              </a:defRPr>
            </a:lvl2pPr>
            <a:lvl3pPr algn="l" rtl="0" eaLnBrk="1" fontAlgn="base" hangingPunct="1">
              <a:spcBef>
                <a:spcPct val="0"/>
              </a:spcBef>
              <a:spcAft>
                <a:spcPct val="0"/>
              </a:spcAft>
              <a:defRPr sz="3000" b="1">
                <a:solidFill>
                  <a:srgbClr val="000080"/>
                </a:solidFill>
                <a:latin typeface="Arial" pitchFamily="34" charset="0"/>
              </a:defRPr>
            </a:lvl3pPr>
            <a:lvl4pPr algn="l" rtl="0" eaLnBrk="1" fontAlgn="base" hangingPunct="1">
              <a:spcBef>
                <a:spcPct val="0"/>
              </a:spcBef>
              <a:spcAft>
                <a:spcPct val="0"/>
              </a:spcAft>
              <a:defRPr sz="3000" b="1">
                <a:solidFill>
                  <a:srgbClr val="000080"/>
                </a:solidFill>
                <a:latin typeface="Arial" pitchFamily="34" charset="0"/>
              </a:defRPr>
            </a:lvl4pPr>
            <a:lvl5pPr algn="l" rtl="0" eaLnBrk="1" fontAlgn="base" hangingPunct="1">
              <a:spcBef>
                <a:spcPct val="0"/>
              </a:spcBef>
              <a:spcAft>
                <a:spcPct val="0"/>
              </a:spcAft>
              <a:defRPr sz="3000" b="1">
                <a:solidFill>
                  <a:srgbClr val="000080"/>
                </a:solidFill>
                <a:latin typeface="Arial" pitchFamily="34" charset="0"/>
              </a:defRPr>
            </a:lvl5pPr>
            <a:lvl6pPr marL="342900" algn="l" rtl="0" eaLnBrk="1" fontAlgn="base" hangingPunct="1">
              <a:spcBef>
                <a:spcPct val="0"/>
              </a:spcBef>
              <a:spcAft>
                <a:spcPct val="0"/>
              </a:spcAft>
              <a:defRPr sz="3000" b="1">
                <a:solidFill>
                  <a:srgbClr val="000080"/>
                </a:solidFill>
                <a:latin typeface="Arial" pitchFamily="34" charset="0"/>
              </a:defRPr>
            </a:lvl6pPr>
            <a:lvl7pPr marL="685800" algn="l" rtl="0" eaLnBrk="1" fontAlgn="base" hangingPunct="1">
              <a:spcBef>
                <a:spcPct val="0"/>
              </a:spcBef>
              <a:spcAft>
                <a:spcPct val="0"/>
              </a:spcAft>
              <a:defRPr sz="3000" b="1">
                <a:solidFill>
                  <a:srgbClr val="000080"/>
                </a:solidFill>
                <a:latin typeface="Arial" pitchFamily="34" charset="0"/>
              </a:defRPr>
            </a:lvl7pPr>
            <a:lvl8pPr marL="1028700" algn="l" rtl="0" eaLnBrk="1" fontAlgn="base" hangingPunct="1">
              <a:spcBef>
                <a:spcPct val="0"/>
              </a:spcBef>
              <a:spcAft>
                <a:spcPct val="0"/>
              </a:spcAft>
              <a:defRPr sz="3000" b="1">
                <a:solidFill>
                  <a:srgbClr val="000080"/>
                </a:solidFill>
                <a:latin typeface="Arial" pitchFamily="34" charset="0"/>
              </a:defRPr>
            </a:lvl8pPr>
            <a:lvl9pPr marL="1371600" algn="l" rtl="0" eaLnBrk="1" fontAlgn="base" hangingPunct="1">
              <a:spcBef>
                <a:spcPct val="0"/>
              </a:spcBef>
              <a:spcAft>
                <a:spcPct val="0"/>
              </a:spcAft>
              <a:defRPr sz="3000" b="1">
                <a:solidFill>
                  <a:srgbClr val="000080"/>
                </a:solidFill>
                <a:latin typeface="Arial" pitchFamily="34" charset="0"/>
              </a:defRPr>
            </a:lvl9pPr>
          </a:lstStyle>
          <a:p>
            <a:r>
              <a:rPr lang="en-US" i="1" dirty="0"/>
              <a:t>Buffer against urbanization’s impacts</a:t>
            </a:r>
          </a:p>
        </p:txBody>
      </p:sp>
      <p:sp>
        <p:nvSpPr>
          <p:cNvPr id="8" name="TextBox 7">
            <a:extLst>
              <a:ext uri="{FF2B5EF4-FFF2-40B4-BE49-F238E27FC236}">
                <a16:creationId xmlns:a16="http://schemas.microsoft.com/office/drawing/2014/main" id="{536A6B9B-391F-CC2D-D129-C0190F846B44}"/>
              </a:ext>
            </a:extLst>
          </p:cNvPr>
          <p:cNvSpPr txBox="1"/>
          <p:nvPr/>
        </p:nvSpPr>
        <p:spPr bwMode="auto">
          <a:xfrm>
            <a:off x="8915400" y="4419600"/>
            <a:ext cx="3429000" cy="369332"/>
          </a:xfrm>
          <a:prstGeom prst="rect">
            <a:avLst/>
          </a:prstGeom>
          <a:solidFill>
            <a:srgbClr val="FFFFFF">
              <a:alpha val="50196"/>
            </a:srgbClr>
          </a:solidFill>
          <a:ln>
            <a:noFill/>
          </a:ln>
          <a:effectLst/>
        </p:spPr>
        <p:txBody>
          <a:bodyPr vert="horz" wrap="square" lIns="91440" tIns="45720" rIns="91440" bIns="45720" numCol="1" rtlCol="0" anchor="t" anchorCtr="0" compatLnSpc="1">
            <a:prstTxWarp prst="textNoShape">
              <a:avLst/>
            </a:prstTxWarp>
            <a:spAutoFit/>
          </a:bodyPr>
          <a:lstStyle/>
          <a:p>
            <a:r>
              <a:rPr lang="en-US" b="1" kern="0" dirty="0">
                <a:solidFill>
                  <a:srgbClr val="FF0000"/>
                </a:solidFill>
              </a:rPr>
              <a:t>Pollution to Pipeline Problem</a:t>
            </a:r>
          </a:p>
        </p:txBody>
      </p:sp>
    </p:spTree>
    <p:extLst>
      <p:ext uri="{BB962C8B-B14F-4D97-AF65-F5344CB8AC3E}">
        <p14:creationId xmlns:p14="http://schemas.microsoft.com/office/powerpoint/2010/main" val="16337995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EB446D4-FD90-2ADA-9FC5-ED379C5F00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7D43C2-6064-F4E8-1944-B5BAA6C1B370}"/>
              </a:ext>
            </a:extLst>
          </p:cNvPr>
          <p:cNvSpPr>
            <a:spLocks noGrp="1"/>
          </p:cNvSpPr>
          <p:nvPr>
            <p:ph type="ctrTitle"/>
            <p:custDataLst>
              <p:tags r:id="rId2"/>
            </p:custDataLst>
          </p:nvPr>
        </p:nvSpPr>
        <p:spPr>
          <a:xfrm>
            <a:off x="76200" y="76200"/>
            <a:ext cx="2057400" cy="914400"/>
          </a:xfrm>
        </p:spPr>
        <p:txBody>
          <a:bodyPr>
            <a:normAutofit fontScale="90000"/>
          </a:bodyPr>
          <a:lstStyle/>
          <a:p>
            <a:r>
              <a:rPr lang="en-US" dirty="0"/>
              <a:t>Regulated</a:t>
            </a:r>
            <a:br>
              <a:rPr lang="en-US" dirty="0"/>
            </a:br>
            <a:r>
              <a:rPr lang="en-US" dirty="0"/>
              <a:t>Thresholds</a:t>
            </a:r>
          </a:p>
        </p:txBody>
      </p:sp>
      <p:pic>
        <p:nvPicPr>
          <p:cNvPr id="6" name="Picture 5">
            <a:extLst>
              <a:ext uri="{FF2B5EF4-FFF2-40B4-BE49-F238E27FC236}">
                <a16:creationId xmlns:a16="http://schemas.microsoft.com/office/drawing/2014/main" id="{D3F3B903-B172-C985-128E-98487294C5D1}"/>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048106" y="19986"/>
            <a:ext cx="10134600" cy="6820835"/>
          </a:xfrm>
          <a:prstGeom prst="rect">
            <a:avLst/>
          </a:prstGeom>
        </p:spPr>
      </p:pic>
    </p:spTree>
    <p:custDataLst>
      <p:tags r:id="rId1"/>
    </p:custDataLst>
    <p:extLst>
      <p:ext uri="{BB962C8B-B14F-4D97-AF65-F5344CB8AC3E}">
        <p14:creationId xmlns:p14="http://schemas.microsoft.com/office/powerpoint/2010/main" val="12228614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7FC9D2D-1B55-292B-BFF0-C3BECE2385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63B18D-77FA-302B-6F54-61DB1B9B5674}"/>
              </a:ext>
            </a:extLst>
          </p:cNvPr>
          <p:cNvSpPr>
            <a:spLocks noGrp="1"/>
          </p:cNvSpPr>
          <p:nvPr>
            <p:ph type="ctrTitle"/>
            <p:custDataLst>
              <p:tags r:id="rId2"/>
            </p:custDataLst>
          </p:nvPr>
        </p:nvSpPr>
        <p:spPr>
          <a:xfrm>
            <a:off x="76200" y="76200"/>
            <a:ext cx="2057400" cy="914400"/>
          </a:xfrm>
        </p:spPr>
        <p:txBody>
          <a:bodyPr>
            <a:normAutofit fontScale="90000"/>
          </a:bodyPr>
          <a:lstStyle/>
          <a:p>
            <a:r>
              <a:rPr lang="en-US" dirty="0"/>
              <a:t>Regulated</a:t>
            </a:r>
            <a:br>
              <a:rPr lang="en-US" dirty="0"/>
            </a:br>
            <a:r>
              <a:rPr lang="en-US" dirty="0"/>
              <a:t>Thresholds</a:t>
            </a:r>
          </a:p>
        </p:txBody>
      </p:sp>
      <p:pic>
        <p:nvPicPr>
          <p:cNvPr id="6" name="Picture 5">
            <a:extLst>
              <a:ext uri="{FF2B5EF4-FFF2-40B4-BE49-F238E27FC236}">
                <a16:creationId xmlns:a16="http://schemas.microsoft.com/office/drawing/2014/main" id="{304836AC-5658-0B3E-CBA2-1687087642FC}"/>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048106" y="19986"/>
            <a:ext cx="10134600" cy="6820835"/>
          </a:xfrm>
          <a:prstGeom prst="rect">
            <a:avLst/>
          </a:prstGeom>
        </p:spPr>
      </p:pic>
      <p:sp>
        <p:nvSpPr>
          <p:cNvPr id="3" name="Rectangle 2">
            <a:extLst>
              <a:ext uri="{FF2B5EF4-FFF2-40B4-BE49-F238E27FC236}">
                <a16:creationId xmlns:a16="http://schemas.microsoft.com/office/drawing/2014/main" id="{F3C5956C-E3FF-E023-D482-749F70D4FB4C}"/>
              </a:ext>
            </a:extLst>
          </p:cNvPr>
          <p:cNvSpPr/>
          <p:nvPr/>
        </p:nvSpPr>
        <p:spPr bwMode="auto">
          <a:xfrm>
            <a:off x="2048106" y="0"/>
            <a:ext cx="10143894" cy="6820835"/>
          </a:xfrm>
          <a:prstGeom prst="rect">
            <a:avLst/>
          </a:prstGeom>
          <a:solidFill>
            <a:srgbClr val="000000">
              <a:alpha val="60000"/>
            </a:srgb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pic>
        <p:nvPicPr>
          <p:cNvPr id="9" name="Picture 8">
            <a:extLst>
              <a:ext uri="{FF2B5EF4-FFF2-40B4-BE49-F238E27FC236}">
                <a16:creationId xmlns:a16="http://schemas.microsoft.com/office/drawing/2014/main" id="{78F5FCD3-2C89-AA5E-D0EF-7332CA11EF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 y="1747750"/>
            <a:ext cx="11963400" cy="1662667"/>
          </a:xfrm>
          <a:prstGeom prst="rect">
            <a:avLst/>
          </a:prstGeom>
        </p:spPr>
      </p:pic>
      <p:pic>
        <p:nvPicPr>
          <p:cNvPr id="5" name="Picture 4">
            <a:extLst>
              <a:ext uri="{FF2B5EF4-FFF2-40B4-BE49-F238E27FC236}">
                <a16:creationId xmlns:a16="http://schemas.microsoft.com/office/drawing/2014/main" id="{C86731B2-07F2-3C38-17B8-1C205069FF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00" y="3553084"/>
            <a:ext cx="11960468" cy="2695316"/>
          </a:xfrm>
          <a:prstGeom prst="rect">
            <a:avLst/>
          </a:prstGeom>
        </p:spPr>
      </p:pic>
      <p:grpSp>
        <p:nvGrpSpPr>
          <p:cNvPr id="13" name="Group 12">
            <a:extLst>
              <a:ext uri="{FF2B5EF4-FFF2-40B4-BE49-F238E27FC236}">
                <a16:creationId xmlns:a16="http://schemas.microsoft.com/office/drawing/2014/main" id="{8A0CB370-CE8C-B7FC-10DD-DB935B1528C6}"/>
              </a:ext>
            </a:extLst>
          </p:cNvPr>
          <p:cNvGrpSpPr/>
          <p:nvPr/>
        </p:nvGrpSpPr>
        <p:grpSpPr>
          <a:xfrm>
            <a:off x="2217933" y="4143936"/>
            <a:ext cx="9974067" cy="2676899"/>
            <a:chOff x="-838200" y="4488593"/>
            <a:chExt cx="9974067" cy="2676899"/>
          </a:xfrm>
        </p:grpSpPr>
        <p:pic>
          <p:nvPicPr>
            <p:cNvPr id="12" name="Picture 11">
              <a:extLst>
                <a:ext uri="{FF2B5EF4-FFF2-40B4-BE49-F238E27FC236}">
                  <a16:creationId xmlns:a16="http://schemas.microsoft.com/office/drawing/2014/main" id="{2B3F314A-4BEB-8F10-4054-60D8B28A56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200" y="4488593"/>
              <a:ext cx="9974067" cy="2676899"/>
            </a:xfrm>
            <a:prstGeom prst="rect">
              <a:avLst/>
            </a:prstGeom>
            <a:ln>
              <a:solidFill>
                <a:srgbClr val="FF0000"/>
              </a:solidFill>
            </a:ln>
          </p:spPr>
        </p:pic>
        <p:sp>
          <p:nvSpPr>
            <p:cNvPr id="8" name="TextBox 7">
              <a:extLst>
                <a:ext uri="{FF2B5EF4-FFF2-40B4-BE49-F238E27FC236}">
                  <a16:creationId xmlns:a16="http://schemas.microsoft.com/office/drawing/2014/main" id="{F109F879-C83C-CC4C-18DA-45EE88D1FFD4}"/>
                </a:ext>
              </a:extLst>
            </p:cNvPr>
            <p:cNvSpPr txBox="1"/>
            <p:nvPr/>
          </p:nvSpPr>
          <p:spPr bwMode="auto">
            <a:xfrm>
              <a:off x="2354067" y="4611857"/>
              <a:ext cx="5638800" cy="3810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kern="0" dirty="0">
                  <a:solidFill>
                    <a:srgbClr val="FF0000"/>
                  </a:solidFill>
                </a:rPr>
                <a:t>On OaklandCA.gov search GSI, or Green Stormwater</a:t>
              </a:r>
            </a:p>
          </p:txBody>
        </p:sp>
      </p:grpSp>
    </p:spTree>
    <p:custDataLst>
      <p:tags r:id="rId1"/>
    </p:custDataLst>
    <p:extLst>
      <p:ext uri="{BB962C8B-B14F-4D97-AF65-F5344CB8AC3E}">
        <p14:creationId xmlns:p14="http://schemas.microsoft.com/office/powerpoint/2010/main" val="672202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A36F8A-0964-4925-8FE9-2DC7FBB998FF}"/>
              </a:ext>
            </a:extLst>
          </p:cNvPr>
          <p:cNvSpPr>
            <a:spLocks noGrp="1"/>
          </p:cNvSpPr>
          <p:nvPr>
            <p:ph idx="1"/>
          </p:nvPr>
        </p:nvSpPr>
        <p:spPr>
          <a:xfrm>
            <a:off x="132383" y="2819400"/>
            <a:ext cx="4896817" cy="3741876"/>
          </a:xfrm>
        </p:spPr>
        <p:txBody>
          <a:bodyPr/>
          <a:lstStyle/>
          <a:p>
            <a:pPr marL="0" indent="0">
              <a:buNone/>
              <a:defRPr/>
            </a:pPr>
            <a:r>
              <a:rPr lang="en-US" b="1" dirty="0"/>
              <a:t>5,000 square feet is about the size of an NBA basketball arena</a:t>
            </a:r>
            <a:endParaRPr lang="en-US" dirty="0"/>
          </a:p>
          <a:p>
            <a:pPr marL="0" indent="0">
              <a:buNone/>
            </a:pPr>
            <a:endParaRPr lang="en-US" dirty="0"/>
          </a:p>
        </p:txBody>
      </p:sp>
      <p:pic>
        <p:nvPicPr>
          <p:cNvPr id="12290" name="Picture 2" descr="A Guide to Square Footage w/ Real Life Examples - Platinum Properties">
            <a:extLst>
              <a:ext uri="{FF2B5EF4-FFF2-40B4-BE49-F238E27FC236}">
                <a16:creationId xmlns:a16="http://schemas.microsoft.com/office/drawing/2014/main" id="{629E5696-2CF2-4A3B-BABC-8856894F3C82}"/>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32383" y="3657600"/>
            <a:ext cx="4175733" cy="28266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One acres in football field | Acre, Football field, Field">
            <a:extLst>
              <a:ext uri="{FF2B5EF4-FFF2-40B4-BE49-F238E27FC236}">
                <a16:creationId xmlns:a16="http://schemas.microsoft.com/office/drawing/2014/main" id="{B03B626D-78CD-2735-EEAE-E88CD5E93ECB}"/>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5400000">
            <a:off x="7265014" y="2001548"/>
            <a:ext cx="6210195" cy="331210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033312B-EDEB-23BE-1E25-81C611F19FB0}"/>
              </a:ext>
            </a:extLst>
          </p:cNvPr>
          <p:cNvSpPr txBox="1"/>
          <p:nvPr/>
        </p:nvSpPr>
        <p:spPr bwMode="auto">
          <a:xfrm>
            <a:off x="8714060" y="127979"/>
            <a:ext cx="611644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b="1" dirty="0">
                <a:solidFill>
                  <a:schemeClr val="bg1"/>
                </a:solidFill>
              </a:rPr>
              <a:t>1 acre </a:t>
            </a:r>
            <a:r>
              <a:rPr lang="en-US" dirty="0">
                <a:solidFill>
                  <a:schemeClr val="bg1"/>
                </a:solidFill>
              </a:rPr>
              <a:t>= 43,560 square feet </a:t>
            </a:r>
          </a:p>
        </p:txBody>
      </p:sp>
    </p:spTree>
    <p:extLst>
      <p:ext uri="{BB962C8B-B14F-4D97-AF65-F5344CB8AC3E}">
        <p14:creationId xmlns:p14="http://schemas.microsoft.com/office/powerpoint/2010/main" val="42343494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9FB876C-AABD-806C-0B53-0829E8DA186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89A0E3-90DB-7457-AF14-A2E70FC42F05}"/>
              </a:ext>
            </a:extLst>
          </p:cNvPr>
          <p:cNvSpPr>
            <a:spLocks noGrp="1"/>
          </p:cNvSpPr>
          <p:nvPr>
            <p:ph idx="1"/>
          </p:nvPr>
        </p:nvSpPr>
        <p:spPr>
          <a:xfrm>
            <a:off x="460515" y="2067344"/>
            <a:ext cx="3495486" cy="3741876"/>
          </a:xfrm>
        </p:spPr>
        <p:txBody>
          <a:bodyPr>
            <a:normAutofit/>
          </a:bodyPr>
          <a:lstStyle/>
          <a:p>
            <a:pPr marL="0" indent="0">
              <a:buNone/>
              <a:defRPr/>
            </a:pPr>
            <a:r>
              <a:rPr lang="en-US" dirty="0"/>
              <a:t>Alter ≥50% or more impervious?</a:t>
            </a:r>
          </a:p>
          <a:p>
            <a:pPr marL="0" indent="0">
              <a:buNone/>
              <a:defRPr/>
            </a:pPr>
            <a:endParaRPr lang="en-US" dirty="0"/>
          </a:p>
          <a:p>
            <a:pPr marL="0" indent="0">
              <a:buNone/>
              <a:defRPr/>
            </a:pPr>
            <a:r>
              <a:rPr lang="en-US" dirty="0"/>
              <a:t>Yes: the </a:t>
            </a:r>
            <a:r>
              <a:rPr lang="en-US" u="sng" dirty="0"/>
              <a:t>entire project </a:t>
            </a:r>
            <a:r>
              <a:rPr lang="en-US" dirty="0"/>
              <a:t>is subject to C3</a:t>
            </a:r>
          </a:p>
          <a:p>
            <a:pPr marL="0" indent="0">
              <a:buNone/>
              <a:defRPr/>
            </a:pPr>
            <a:endParaRPr lang="en-US" dirty="0"/>
          </a:p>
          <a:p>
            <a:pPr marL="0" indent="0">
              <a:buNone/>
              <a:defRPr/>
            </a:pPr>
            <a:r>
              <a:rPr lang="en-US" dirty="0"/>
              <a:t>No: only </a:t>
            </a:r>
            <a:r>
              <a:rPr lang="en-US" u="sng" dirty="0"/>
              <a:t>new/replaced </a:t>
            </a:r>
            <a:r>
              <a:rPr lang="en-US" dirty="0"/>
              <a:t>impervious subject to C3</a:t>
            </a:r>
          </a:p>
          <a:p>
            <a:pPr marL="0" indent="0">
              <a:buNone/>
              <a:defRPr/>
            </a:pPr>
            <a:endParaRPr lang="en-US" dirty="0"/>
          </a:p>
          <a:p>
            <a:pPr marL="0" indent="0">
              <a:buNone/>
            </a:pPr>
            <a:endParaRPr lang="en-US" dirty="0"/>
          </a:p>
        </p:txBody>
      </p:sp>
      <p:pic>
        <p:nvPicPr>
          <p:cNvPr id="5" name="Picture 4">
            <a:extLst>
              <a:ext uri="{FF2B5EF4-FFF2-40B4-BE49-F238E27FC236}">
                <a16:creationId xmlns:a16="http://schemas.microsoft.com/office/drawing/2014/main" id="{2489BD61-B55B-B34C-9F4E-A1A36B7A1A4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956001" y="1187229"/>
            <a:ext cx="8173698" cy="5499418"/>
          </a:xfrm>
          <a:prstGeom prst="rect">
            <a:avLst/>
          </a:prstGeom>
        </p:spPr>
      </p:pic>
      <p:grpSp>
        <p:nvGrpSpPr>
          <p:cNvPr id="2" name="Group 1">
            <a:extLst>
              <a:ext uri="{FF2B5EF4-FFF2-40B4-BE49-F238E27FC236}">
                <a16:creationId xmlns:a16="http://schemas.microsoft.com/office/drawing/2014/main" id="{3BBBEC3F-5D1C-794A-87F6-B7EAF4233CC3}"/>
              </a:ext>
            </a:extLst>
          </p:cNvPr>
          <p:cNvGrpSpPr/>
          <p:nvPr/>
        </p:nvGrpSpPr>
        <p:grpSpPr>
          <a:xfrm>
            <a:off x="7982415" y="1187229"/>
            <a:ext cx="4968272" cy="5499418"/>
            <a:chOff x="7982415" y="1187229"/>
            <a:chExt cx="4968272" cy="5499418"/>
          </a:xfrm>
        </p:grpSpPr>
        <p:sp>
          <p:nvSpPr>
            <p:cNvPr id="4" name="Rectangle 3">
              <a:extLst>
                <a:ext uri="{FF2B5EF4-FFF2-40B4-BE49-F238E27FC236}">
                  <a16:creationId xmlns:a16="http://schemas.microsoft.com/office/drawing/2014/main" id="{6B3A729B-05A2-A362-7E4C-D576089321A6}"/>
                </a:ext>
              </a:extLst>
            </p:cNvPr>
            <p:cNvSpPr/>
            <p:nvPr/>
          </p:nvSpPr>
          <p:spPr>
            <a:xfrm>
              <a:off x="7982415" y="1187229"/>
              <a:ext cx="4191000" cy="5499418"/>
            </a:xfrm>
            <a:prstGeom prst="rect">
              <a:avLst/>
            </a:prstGeom>
            <a:solidFill>
              <a:schemeClr val="accent6">
                <a:lumMod val="20000"/>
                <a:lumOff val="80000"/>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C135219-ABA3-7A77-BCC0-2A347027DB8A}"/>
                </a:ext>
              </a:extLst>
            </p:cNvPr>
            <p:cNvSpPr txBox="1"/>
            <p:nvPr/>
          </p:nvSpPr>
          <p:spPr>
            <a:xfrm>
              <a:off x="9372600" y="2895600"/>
              <a:ext cx="3578087" cy="1323439"/>
            </a:xfrm>
            <a:prstGeom prst="rect">
              <a:avLst/>
            </a:prstGeom>
            <a:noFill/>
          </p:spPr>
          <p:txBody>
            <a:bodyPr wrap="square" rtlCol="0">
              <a:spAutoFit/>
            </a:bodyPr>
            <a:lstStyle/>
            <a:p>
              <a:r>
                <a:rPr lang="en-US" sz="8000" dirty="0"/>
                <a:t>50%</a:t>
              </a:r>
            </a:p>
          </p:txBody>
        </p:sp>
      </p:grpSp>
      <p:sp>
        <p:nvSpPr>
          <p:cNvPr id="7" name="Title 1">
            <a:extLst>
              <a:ext uri="{FF2B5EF4-FFF2-40B4-BE49-F238E27FC236}">
                <a16:creationId xmlns:a16="http://schemas.microsoft.com/office/drawing/2014/main" id="{F7D532F5-DB72-2DBE-2DE2-070BC8470EF7}"/>
              </a:ext>
            </a:extLst>
          </p:cNvPr>
          <p:cNvSpPr txBox="1">
            <a:spLocks/>
          </p:cNvSpPr>
          <p:nvPr/>
        </p:nvSpPr>
        <p:spPr bwMode="auto">
          <a:xfrm>
            <a:off x="152400" y="378378"/>
            <a:ext cx="11108634"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a:bodyPr>
          <a:lstStyle>
            <a:lvl1pPr algn="l" rtl="0" eaLnBrk="1" fontAlgn="base" hangingPunct="1">
              <a:spcBef>
                <a:spcPct val="0"/>
              </a:spcBef>
              <a:spcAft>
                <a:spcPct val="0"/>
              </a:spcAft>
              <a:defRPr sz="2700" b="1" kern="1200" spc="75" baseline="0">
                <a:solidFill>
                  <a:schemeClr val="bg1"/>
                </a:solidFill>
                <a:latin typeface="+mj-lt"/>
                <a:ea typeface="+mj-ea"/>
                <a:cs typeface="+mj-cs"/>
              </a:defRPr>
            </a:lvl1pPr>
            <a:lvl2pPr algn="l" rtl="0" eaLnBrk="1" fontAlgn="base" hangingPunct="1">
              <a:spcBef>
                <a:spcPct val="0"/>
              </a:spcBef>
              <a:spcAft>
                <a:spcPct val="0"/>
              </a:spcAft>
              <a:defRPr sz="3000" b="1">
                <a:solidFill>
                  <a:srgbClr val="000080"/>
                </a:solidFill>
                <a:latin typeface="Arial" pitchFamily="34" charset="0"/>
              </a:defRPr>
            </a:lvl2pPr>
            <a:lvl3pPr algn="l" rtl="0" eaLnBrk="1" fontAlgn="base" hangingPunct="1">
              <a:spcBef>
                <a:spcPct val="0"/>
              </a:spcBef>
              <a:spcAft>
                <a:spcPct val="0"/>
              </a:spcAft>
              <a:defRPr sz="3000" b="1">
                <a:solidFill>
                  <a:srgbClr val="000080"/>
                </a:solidFill>
                <a:latin typeface="Arial" pitchFamily="34" charset="0"/>
              </a:defRPr>
            </a:lvl3pPr>
            <a:lvl4pPr algn="l" rtl="0" eaLnBrk="1" fontAlgn="base" hangingPunct="1">
              <a:spcBef>
                <a:spcPct val="0"/>
              </a:spcBef>
              <a:spcAft>
                <a:spcPct val="0"/>
              </a:spcAft>
              <a:defRPr sz="3000" b="1">
                <a:solidFill>
                  <a:srgbClr val="000080"/>
                </a:solidFill>
                <a:latin typeface="Arial" pitchFamily="34" charset="0"/>
              </a:defRPr>
            </a:lvl4pPr>
            <a:lvl5pPr algn="l" rtl="0" eaLnBrk="1" fontAlgn="base" hangingPunct="1">
              <a:spcBef>
                <a:spcPct val="0"/>
              </a:spcBef>
              <a:spcAft>
                <a:spcPct val="0"/>
              </a:spcAft>
              <a:defRPr sz="3000" b="1">
                <a:solidFill>
                  <a:srgbClr val="000080"/>
                </a:solidFill>
                <a:latin typeface="Arial" pitchFamily="34" charset="0"/>
              </a:defRPr>
            </a:lvl5pPr>
            <a:lvl6pPr marL="342900" algn="l" rtl="0" eaLnBrk="1" fontAlgn="base" hangingPunct="1">
              <a:spcBef>
                <a:spcPct val="0"/>
              </a:spcBef>
              <a:spcAft>
                <a:spcPct val="0"/>
              </a:spcAft>
              <a:defRPr sz="3000" b="1">
                <a:solidFill>
                  <a:srgbClr val="000080"/>
                </a:solidFill>
                <a:latin typeface="Arial" pitchFamily="34" charset="0"/>
              </a:defRPr>
            </a:lvl6pPr>
            <a:lvl7pPr marL="685800" algn="l" rtl="0" eaLnBrk="1" fontAlgn="base" hangingPunct="1">
              <a:spcBef>
                <a:spcPct val="0"/>
              </a:spcBef>
              <a:spcAft>
                <a:spcPct val="0"/>
              </a:spcAft>
              <a:defRPr sz="3000" b="1">
                <a:solidFill>
                  <a:srgbClr val="000080"/>
                </a:solidFill>
                <a:latin typeface="Arial" pitchFamily="34" charset="0"/>
              </a:defRPr>
            </a:lvl7pPr>
            <a:lvl8pPr marL="1028700" algn="l" rtl="0" eaLnBrk="1" fontAlgn="base" hangingPunct="1">
              <a:spcBef>
                <a:spcPct val="0"/>
              </a:spcBef>
              <a:spcAft>
                <a:spcPct val="0"/>
              </a:spcAft>
              <a:defRPr sz="3000" b="1">
                <a:solidFill>
                  <a:srgbClr val="000080"/>
                </a:solidFill>
                <a:latin typeface="Arial" pitchFamily="34" charset="0"/>
              </a:defRPr>
            </a:lvl8pPr>
            <a:lvl9pPr marL="1371600" algn="l" rtl="0" eaLnBrk="1" fontAlgn="base" hangingPunct="1">
              <a:spcBef>
                <a:spcPct val="0"/>
              </a:spcBef>
              <a:spcAft>
                <a:spcPct val="0"/>
              </a:spcAft>
              <a:defRPr sz="3000" b="1">
                <a:solidFill>
                  <a:srgbClr val="000080"/>
                </a:solidFill>
                <a:latin typeface="Arial" pitchFamily="34" charset="0"/>
              </a:defRPr>
            </a:lvl9pPr>
          </a:lstStyle>
          <a:p>
            <a:r>
              <a:rPr lang="en-US" dirty="0">
                <a:solidFill>
                  <a:schemeClr val="bg1">
                    <a:lumMod val="50000"/>
                  </a:schemeClr>
                </a:solidFill>
              </a:rPr>
              <a:t>Regulated Projects – </a:t>
            </a:r>
            <a:r>
              <a:rPr lang="en-US" dirty="0"/>
              <a:t>Redevelopment threshold</a:t>
            </a:r>
          </a:p>
        </p:txBody>
      </p:sp>
    </p:spTree>
    <p:extLst>
      <p:ext uri="{BB962C8B-B14F-4D97-AF65-F5344CB8AC3E}">
        <p14:creationId xmlns:p14="http://schemas.microsoft.com/office/powerpoint/2010/main" val="8713411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CD53442-2C1A-EA9D-DC03-64C57E09831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7F457C2-6A2B-389C-31B6-A5D66484D80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6161" y="609600"/>
            <a:ext cx="11931181" cy="1661304"/>
          </a:xfrm>
          <a:prstGeom prst="rect">
            <a:avLst/>
          </a:prstGeom>
        </p:spPr>
      </p:pic>
      <p:pic>
        <p:nvPicPr>
          <p:cNvPr id="8" name="Picture 7">
            <a:extLst>
              <a:ext uri="{FF2B5EF4-FFF2-40B4-BE49-F238E27FC236}">
                <a16:creationId xmlns:a16="http://schemas.microsoft.com/office/drawing/2014/main" id="{96438F73-539E-1035-6958-349AF65188C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6160" y="2291671"/>
            <a:ext cx="11979523" cy="2312306"/>
          </a:xfrm>
          <a:prstGeom prst="rect">
            <a:avLst/>
          </a:prstGeom>
        </p:spPr>
      </p:pic>
      <p:grpSp>
        <p:nvGrpSpPr>
          <p:cNvPr id="9" name="Group 8">
            <a:extLst>
              <a:ext uri="{FF2B5EF4-FFF2-40B4-BE49-F238E27FC236}">
                <a16:creationId xmlns:a16="http://schemas.microsoft.com/office/drawing/2014/main" id="{CB06B77F-E56F-E8B1-87F0-6636D35DC1BB}"/>
              </a:ext>
            </a:extLst>
          </p:cNvPr>
          <p:cNvGrpSpPr/>
          <p:nvPr/>
        </p:nvGrpSpPr>
        <p:grpSpPr>
          <a:xfrm>
            <a:off x="108019" y="4963464"/>
            <a:ext cx="11977664" cy="1818336"/>
            <a:chOff x="108019" y="4695274"/>
            <a:chExt cx="11977664" cy="1818336"/>
          </a:xfrm>
        </p:grpSpPr>
        <p:pic>
          <p:nvPicPr>
            <p:cNvPr id="6" name="Picture 5">
              <a:extLst>
                <a:ext uri="{FF2B5EF4-FFF2-40B4-BE49-F238E27FC236}">
                  <a16:creationId xmlns:a16="http://schemas.microsoft.com/office/drawing/2014/main" id="{93868927-B00D-91B1-1935-CF0F692E506D}"/>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8019" y="4695274"/>
              <a:ext cx="11977664" cy="1818336"/>
            </a:xfrm>
            <a:prstGeom prst="rect">
              <a:avLst/>
            </a:prstGeom>
          </p:spPr>
        </p:pic>
        <p:sp>
          <p:nvSpPr>
            <p:cNvPr id="7" name="Rectangle 6">
              <a:extLst>
                <a:ext uri="{FF2B5EF4-FFF2-40B4-BE49-F238E27FC236}">
                  <a16:creationId xmlns:a16="http://schemas.microsoft.com/office/drawing/2014/main" id="{1A8C2E90-CA42-F2DD-CD49-032E5953F80B}"/>
                </a:ext>
              </a:extLst>
            </p:cNvPr>
            <p:cNvSpPr/>
            <p:nvPr/>
          </p:nvSpPr>
          <p:spPr bwMode="auto">
            <a:xfrm>
              <a:off x="1143000" y="4695274"/>
              <a:ext cx="533400" cy="257726"/>
            </a:xfrm>
            <a:prstGeom prst="rect">
              <a:avLst/>
            </a:prstGeom>
            <a:solidFill>
              <a:srgbClr val="FFFF00">
                <a:alpha val="40000"/>
              </a:srgbClr>
            </a:solid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grpSp>
      <p:sp>
        <p:nvSpPr>
          <p:cNvPr id="10" name="Title 1">
            <a:extLst>
              <a:ext uri="{FF2B5EF4-FFF2-40B4-BE49-F238E27FC236}">
                <a16:creationId xmlns:a16="http://schemas.microsoft.com/office/drawing/2014/main" id="{51593F9E-7DD7-432D-124D-F208C19C58AE}"/>
              </a:ext>
            </a:extLst>
          </p:cNvPr>
          <p:cNvSpPr txBox="1">
            <a:spLocks/>
          </p:cNvSpPr>
          <p:nvPr>
            <p:custDataLst>
              <p:tags r:id="rId1"/>
            </p:custDataLst>
          </p:nvPr>
        </p:nvSpPr>
        <p:spPr bwMode="auto">
          <a:xfrm>
            <a:off x="76200" y="76200"/>
            <a:ext cx="7848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1" fontAlgn="base" hangingPunct="1">
              <a:spcBef>
                <a:spcPct val="0"/>
              </a:spcBef>
              <a:spcAft>
                <a:spcPct val="0"/>
              </a:spcAft>
              <a:defRPr sz="2700" b="1" kern="1200" cap="all" spc="75" baseline="0">
                <a:solidFill>
                  <a:schemeClr val="accent3"/>
                </a:solidFill>
                <a:latin typeface="+mj-lt"/>
                <a:ea typeface="+mj-ea"/>
                <a:cs typeface="+mj-cs"/>
              </a:defRPr>
            </a:lvl1pPr>
            <a:lvl2pPr algn="l" rtl="0" eaLnBrk="1" fontAlgn="base" hangingPunct="1">
              <a:spcBef>
                <a:spcPct val="0"/>
              </a:spcBef>
              <a:spcAft>
                <a:spcPct val="0"/>
              </a:spcAft>
              <a:defRPr sz="3000" b="1">
                <a:solidFill>
                  <a:srgbClr val="000080"/>
                </a:solidFill>
                <a:latin typeface="Arial" pitchFamily="34" charset="0"/>
              </a:defRPr>
            </a:lvl2pPr>
            <a:lvl3pPr algn="l" rtl="0" eaLnBrk="1" fontAlgn="base" hangingPunct="1">
              <a:spcBef>
                <a:spcPct val="0"/>
              </a:spcBef>
              <a:spcAft>
                <a:spcPct val="0"/>
              </a:spcAft>
              <a:defRPr sz="3000" b="1">
                <a:solidFill>
                  <a:srgbClr val="000080"/>
                </a:solidFill>
                <a:latin typeface="Arial" pitchFamily="34" charset="0"/>
              </a:defRPr>
            </a:lvl3pPr>
            <a:lvl4pPr algn="l" rtl="0" eaLnBrk="1" fontAlgn="base" hangingPunct="1">
              <a:spcBef>
                <a:spcPct val="0"/>
              </a:spcBef>
              <a:spcAft>
                <a:spcPct val="0"/>
              </a:spcAft>
              <a:defRPr sz="3000" b="1">
                <a:solidFill>
                  <a:srgbClr val="000080"/>
                </a:solidFill>
                <a:latin typeface="Arial" pitchFamily="34" charset="0"/>
              </a:defRPr>
            </a:lvl4pPr>
            <a:lvl5pPr algn="l" rtl="0" eaLnBrk="1" fontAlgn="base" hangingPunct="1">
              <a:spcBef>
                <a:spcPct val="0"/>
              </a:spcBef>
              <a:spcAft>
                <a:spcPct val="0"/>
              </a:spcAft>
              <a:defRPr sz="3000" b="1">
                <a:solidFill>
                  <a:srgbClr val="000080"/>
                </a:solidFill>
                <a:latin typeface="Arial" pitchFamily="34" charset="0"/>
              </a:defRPr>
            </a:lvl5pPr>
            <a:lvl6pPr marL="342900" algn="l" rtl="0" eaLnBrk="1" fontAlgn="base" hangingPunct="1">
              <a:spcBef>
                <a:spcPct val="0"/>
              </a:spcBef>
              <a:spcAft>
                <a:spcPct val="0"/>
              </a:spcAft>
              <a:defRPr sz="3000" b="1">
                <a:solidFill>
                  <a:srgbClr val="000080"/>
                </a:solidFill>
                <a:latin typeface="Arial" pitchFamily="34" charset="0"/>
              </a:defRPr>
            </a:lvl6pPr>
            <a:lvl7pPr marL="685800" algn="l" rtl="0" eaLnBrk="1" fontAlgn="base" hangingPunct="1">
              <a:spcBef>
                <a:spcPct val="0"/>
              </a:spcBef>
              <a:spcAft>
                <a:spcPct val="0"/>
              </a:spcAft>
              <a:defRPr sz="3000" b="1">
                <a:solidFill>
                  <a:srgbClr val="000080"/>
                </a:solidFill>
                <a:latin typeface="Arial" pitchFamily="34" charset="0"/>
              </a:defRPr>
            </a:lvl7pPr>
            <a:lvl8pPr marL="1028700" algn="l" rtl="0" eaLnBrk="1" fontAlgn="base" hangingPunct="1">
              <a:spcBef>
                <a:spcPct val="0"/>
              </a:spcBef>
              <a:spcAft>
                <a:spcPct val="0"/>
              </a:spcAft>
              <a:defRPr sz="3000" b="1">
                <a:solidFill>
                  <a:srgbClr val="000080"/>
                </a:solidFill>
                <a:latin typeface="Arial" pitchFamily="34" charset="0"/>
              </a:defRPr>
            </a:lvl8pPr>
            <a:lvl9pPr marL="1371600" algn="l" rtl="0" eaLnBrk="1" fontAlgn="base" hangingPunct="1">
              <a:spcBef>
                <a:spcPct val="0"/>
              </a:spcBef>
              <a:spcAft>
                <a:spcPct val="0"/>
              </a:spcAft>
              <a:defRPr sz="3000" b="1">
                <a:solidFill>
                  <a:srgbClr val="000080"/>
                </a:solidFill>
                <a:latin typeface="Arial" pitchFamily="34" charset="0"/>
              </a:defRPr>
            </a:lvl9pPr>
          </a:lstStyle>
          <a:p>
            <a:r>
              <a:rPr lang="en-US" dirty="0">
                <a:solidFill>
                  <a:schemeClr val="bg1"/>
                </a:solidFill>
              </a:rPr>
              <a:t>Regulated Projects REPORTING</a:t>
            </a:r>
          </a:p>
        </p:txBody>
      </p:sp>
      <p:sp>
        <p:nvSpPr>
          <p:cNvPr id="11" name="Rectangle 10">
            <a:extLst>
              <a:ext uri="{FF2B5EF4-FFF2-40B4-BE49-F238E27FC236}">
                <a16:creationId xmlns:a16="http://schemas.microsoft.com/office/drawing/2014/main" id="{6AC5901F-CD06-F9D0-7E12-144CC000CD86}"/>
              </a:ext>
            </a:extLst>
          </p:cNvPr>
          <p:cNvSpPr/>
          <p:nvPr/>
        </p:nvSpPr>
        <p:spPr bwMode="auto">
          <a:xfrm>
            <a:off x="1164771" y="656674"/>
            <a:ext cx="533400" cy="257726"/>
          </a:xfrm>
          <a:prstGeom prst="rect">
            <a:avLst/>
          </a:prstGeom>
          <a:solidFill>
            <a:srgbClr val="7030A0">
              <a:alpha val="40000"/>
            </a:srgbClr>
          </a:solidFill>
          <a:ln w="28575" cap="flat" cmpd="sng" algn="ctr">
            <a:solidFill>
              <a:srgbClr val="7030A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1167755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553DE0A-0622-6313-9C76-2F36056CB63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08B06E8-4F61-E199-FA8E-4B8699E4CE8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514" y="228600"/>
            <a:ext cx="12174408" cy="6400800"/>
          </a:xfrm>
          <a:prstGeom prst="rect">
            <a:avLst/>
          </a:prstGeom>
        </p:spPr>
      </p:pic>
    </p:spTree>
    <p:extLst>
      <p:ext uri="{BB962C8B-B14F-4D97-AF65-F5344CB8AC3E}">
        <p14:creationId xmlns:p14="http://schemas.microsoft.com/office/powerpoint/2010/main" val="19600902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D416116-2E53-DA78-A3BD-6E71A768E3D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F9EBEE6-CD93-BAAC-F6F8-8DEF1FC78055}"/>
              </a:ext>
            </a:extLst>
          </p:cNvPr>
          <p:cNvSpPr txBox="1"/>
          <p:nvPr/>
        </p:nvSpPr>
        <p:spPr bwMode="auto">
          <a:xfrm>
            <a:off x="3429000" y="411777"/>
            <a:ext cx="58674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b="1" kern="0" dirty="0">
                <a:solidFill>
                  <a:schemeClr val="bg1"/>
                </a:solidFill>
              </a:rPr>
              <a:t>Sizes</a:t>
            </a:r>
          </a:p>
          <a:p>
            <a:pPr marL="285750" indent="-285750">
              <a:buFont typeface="Arial" panose="020B0604020202020204" pitchFamily="34" charset="0"/>
              <a:buChar char="•"/>
            </a:pPr>
            <a:r>
              <a:rPr lang="en-US" kern="0" dirty="0">
                <a:solidFill>
                  <a:schemeClr val="bg1"/>
                </a:solidFill>
              </a:rPr>
              <a:t>Total Site Area (Acres) </a:t>
            </a:r>
          </a:p>
          <a:p>
            <a:pPr marL="285750" indent="-285750">
              <a:buFont typeface="Arial" panose="020B0604020202020204" pitchFamily="34" charset="0"/>
              <a:buChar char="•"/>
            </a:pPr>
            <a:r>
              <a:rPr lang="en-US" kern="0" dirty="0">
                <a:solidFill>
                  <a:schemeClr val="bg1"/>
                </a:solidFill>
              </a:rPr>
              <a:t>Total Area of Land Disturbed (Acres) </a:t>
            </a:r>
          </a:p>
          <a:p>
            <a:pPr marL="285750" indent="-285750">
              <a:buFont typeface="Arial" panose="020B0604020202020204" pitchFamily="34" charset="0"/>
              <a:buChar char="•"/>
            </a:pPr>
            <a:endParaRPr lang="en-US" kern="0" dirty="0">
              <a:solidFill>
                <a:schemeClr val="bg1"/>
              </a:solidFill>
            </a:endParaRPr>
          </a:p>
          <a:p>
            <a:pPr marL="285750" indent="-285750">
              <a:buFont typeface="Arial" panose="020B0604020202020204" pitchFamily="34" charset="0"/>
              <a:buChar char="•"/>
            </a:pPr>
            <a:r>
              <a:rPr lang="en-US" kern="0" dirty="0">
                <a:solidFill>
                  <a:schemeClr val="bg1"/>
                </a:solidFill>
              </a:rPr>
              <a:t>Total Impervious NEW Surface Area (ft2) </a:t>
            </a:r>
          </a:p>
          <a:p>
            <a:pPr marL="285750" indent="-285750">
              <a:buFont typeface="Arial" panose="020B0604020202020204" pitchFamily="34" charset="0"/>
              <a:buChar char="•"/>
            </a:pPr>
            <a:r>
              <a:rPr lang="en-US" kern="0" dirty="0">
                <a:solidFill>
                  <a:schemeClr val="bg1"/>
                </a:solidFill>
              </a:rPr>
              <a:t>Total Impervious REPLACED Surface Area (ft2)</a:t>
            </a:r>
          </a:p>
          <a:p>
            <a:pPr marL="285750" indent="-285750">
              <a:buFont typeface="Arial" panose="020B0604020202020204" pitchFamily="34" charset="0"/>
              <a:buChar char="•"/>
            </a:pPr>
            <a:endParaRPr lang="en-US" kern="0" dirty="0">
              <a:solidFill>
                <a:schemeClr val="bg1"/>
              </a:solidFill>
            </a:endParaRPr>
          </a:p>
          <a:p>
            <a:pPr marL="285750" indent="-285750">
              <a:buFont typeface="Arial" panose="020B0604020202020204" pitchFamily="34" charset="0"/>
              <a:buChar char="•"/>
            </a:pPr>
            <a:r>
              <a:rPr lang="en-US" kern="0" dirty="0">
                <a:solidFill>
                  <a:schemeClr val="bg1"/>
                </a:solidFill>
              </a:rPr>
              <a:t>Impervious Surface Area (ft2) Total PRE-Project </a:t>
            </a:r>
          </a:p>
          <a:p>
            <a:pPr marL="285750" indent="-285750">
              <a:buFont typeface="Arial" panose="020B0604020202020204" pitchFamily="34" charset="0"/>
              <a:buChar char="•"/>
            </a:pPr>
            <a:r>
              <a:rPr lang="en-US" kern="0" dirty="0">
                <a:solidFill>
                  <a:schemeClr val="bg1"/>
                </a:solidFill>
              </a:rPr>
              <a:t>Impervious Surface Area (ft2) Total POST-Project </a:t>
            </a:r>
          </a:p>
          <a:p>
            <a:pPr marL="285750" indent="-285750">
              <a:buFont typeface="Arial" panose="020B0604020202020204" pitchFamily="34" charset="0"/>
              <a:buChar char="•"/>
            </a:pPr>
            <a:endParaRPr lang="en-US" kern="0" dirty="0">
              <a:solidFill>
                <a:schemeClr val="bg1"/>
              </a:solidFill>
            </a:endParaRPr>
          </a:p>
        </p:txBody>
      </p:sp>
      <p:sp>
        <p:nvSpPr>
          <p:cNvPr id="4" name="TextBox 3">
            <a:extLst>
              <a:ext uri="{FF2B5EF4-FFF2-40B4-BE49-F238E27FC236}">
                <a16:creationId xmlns:a16="http://schemas.microsoft.com/office/drawing/2014/main" id="{F2A879A1-2973-D0D1-1AC7-2C9D23CBCAAC}"/>
              </a:ext>
            </a:extLst>
          </p:cNvPr>
          <p:cNvSpPr txBox="1"/>
          <p:nvPr/>
        </p:nvSpPr>
        <p:spPr bwMode="auto">
          <a:xfrm>
            <a:off x="304800" y="411777"/>
            <a:ext cx="3505200" cy="2277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b="1" kern="0" dirty="0">
                <a:solidFill>
                  <a:schemeClr val="bg1"/>
                </a:solidFill>
              </a:rPr>
              <a:t>Project Basics</a:t>
            </a:r>
          </a:p>
          <a:p>
            <a:pPr marL="285750" indent="-285750">
              <a:buFont typeface="Arial" panose="020B0604020202020204" pitchFamily="34" charset="0"/>
              <a:buChar char="•"/>
            </a:pPr>
            <a:r>
              <a:rPr lang="en-US" kern="0" dirty="0">
                <a:solidFill>
                  <a:schemeClr val="bg1"/>
                </a:solidFill>
              </a:rPr>
              <a:t>Project Name/#</a:t>
            </a:r>
          </a:p>
          <a:p>
            <a:pPr marL="285750" indent="-285750">
              <a:buFont typeface="Arial" panose="020B0604020202020204" pitchFamily="34" charset="0"/>
              <a:buChar char="•"/>
            </a:pPr>
            <a:r>
              <a:rPr lang="en-US" kern="0" dirty="0">
                <a:solidFill>
                  <a:schemeClr val="bg1"/>
                </a:solidFill>
              </a:rPr>
              <a:t>Project Address </a:t>
            </a:r>
          </a:p>
          <a:p>
            <a:pPr marL="285750" indent="-285750">
              <a:buFont typeface="Arial" panose="020B0604020202020204" pitchFamily="34" charset="0"/>
              <a:buChar char="•"/>
            </a:pPr>
            <a:r>
              <a:rPr lang="en-US" kern="0" dirty="0">
                <a:solidFill>
                  <a:schemeClr val="bg1"/>
                </a:solidFill>
              </a:rPr>
              <a:t>Developer Name</a:t>
            </a:r>
          </a:p>
          <a:p>
            <a:pPr marL="285750" indent="-285750">
              <a:buFont typeface="Arial" panose="020B0604020202020204" pitchFamily="34" charset="0"/>
              <a:buChar char="•"/>
            </a:pPr>
            <a:r>
              <a:rPr lang="en-US" kern="0" dirty="0">
                <a:solidFill>
                  <a:schemeClr val="bg1"/>
                </a:solidFill>
              </a:rPr>
              <a:t>Project Phase </a:t>
            </a:r>
          </a:p>
          <a:p>
            <a:pPr marL="285750" indent="-285750">
              <a:buFont typeface="Arial" panose="020B0604020202020204" pitchFamily="34" charset="0"/>
              <a:buChar char="•"/>
            </a:pPr>
            <a:r>
              <a:rPr lang="en-US" kern="0" dirty="0">
                <a:solidFill>
                  <a:schemeClr val="bg1"/>
                </a:solidFill>
              </a:rPr>
              <a:t>Project Type &amp; Description</a:t>
            </a:r>
          </a:p>
          <a:p>
            <a:pPr marL="285750" indent="-285750">
              <a:buFont typeface="Arial" panose="020B0604020202020204" pitchFamily="34" charset="0"/>
              <a:buChar char="•"/>
            </a:pPr>
            <a:r>
              <a:rPr lang="en-US" kern="0" dirty="0">
                <a:solidFill>
                  <a:schemeClr val="bg1"/>
                </a:solidFill>
              </a:rPr>
              <a:t>Project Watershed</a:t>
            </a:r>
          </a:p>
          <a:p>
            <a:endParaRPr lang="en-US" sz="1600" kern="0" dirty="0">
              <a:solidFill>
                <a:schemeClr val="bg1"/>
              </a:solidFill>
            </a:endParaRPr>
          </a:p>
        </p:txBody>
      </p:sp>
      <p:sp>
        <p:nvSpPr>
          <p:cNvPr id="5" name="TextBox 4">
            <a:extLst>
              <a:ext uri="{FF2B5EF4-FFF2-40B4-BE49-F238E27FC236}">
                <a16:creationId xmlns:a16="http://schemas.microsoft.com/office/drawing/2014/main" id="{1D9757CB-9E92-79E9-AFD4-D9FA24FE53E0}"/>
              </a:ext>
            </a:extLst>
          </p:cNvPr>
          <p:cNvSpPr txBox="1"/>
          <p:nvPr/>
        </p:nvSpPr>
        <p:spPr bwMode="auto">
          <a:xfrm>
            <a:off x="8915400" y="434876"/>
            <a:ext cx="33528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b="1" kern="0" dirty="0">
                <a:solidFill>
                  <a:schemeClr val="bg1"/>
                </a:solidFill>
              </a:rPr>
              <a:t>Project status</a:t>
            </a:r>
          </a:p>
          <a:p>
            <a:pPr marL="285750" indent="-285750">
              <a:buFont typeface="Arial" panose="020B0604020202020204" pitchFamily="34" charset="0"/>
              <a:buChar char="•"/>
            </a:pPr>
            <a:r>
              <a:rPr lang="en-US" kern="0" dirty="0">
                <a:solidFill>
                  <a:schemeClr val="bg1"/>
                </a:solidFill>
              </a:rPr>
              <a:t>Project Status (e.g., date of application, application deemed complete, project approval)</a:t>
            </a:r>
          </a:p>
          <a:p>
            <a:pPr marL="285750" indent="-285750">
              <a:buFont typeface="Arial" panose="020B0604020202020204" pitchFamily="34" charset="0"/>
              <a:buChar char="•"/>
            </a:pPr>
            <a:r>
              <a:rPr lang="en-US" kern="0" dirty="0">
                <a:solidFill>
                  <a:schemeClr val="bg1"/>
                </a:solidFill>
              </a:rPr>
              <a:t>Estimated or Actual Completion Date</a:t>
            </a:r>
          </a:p>
          <a:p>
            <a:pPr marL="285750" indent="-285750">
              <a:buFont typeface="Arial" panose="020B0604020202020204" pitchFamily="34" charset="0"/>
              <a:buChar char="•"/>
            </a:pPr>
            <a:endParaRPr lang="en-US" kern="0" dirty="0">
              <a:solidFill>
                <a:schemeClr val="bg1"/>
              </a:solidFill>
            </a:endParaRPr>
          </a:p>
        </p:txBody>
      </p:sp>
      <p:sp>
        <p:nvSpPr>
          <p:cNvPr id="6" name="TextBox 5">
            <a:extLst>
              <a:ext uri="{FF2B5EF4-FFF2-40B4-BE49-F238E27FC236}">
                <a16:creationId xmlns:a16="http://schemas.microsoft.com/office/drawing/2014/main" id="{01F1D212-2953-ED00-9D53-71DF5D1A4D37}"/>
              </a:ext>
            </a:extLst>
          </p:cNvPr>
          <p:cNvSpPr txBox="1"/>
          <p:nvPr/>
        </p:nvSpPr>
        <p:spPr bwMode="auto">
          <a:xfrm>
            <a:off x="304800" y="3289280"/>
            <a:ext cx="1165860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b="1" kern="0" dirty="0">
                <a:solidFill>
                  <a:schemeClr val="bg1"/>
                </a:solidFill>
              </a:rPr>
              <a:t>Stormwater Management</a:t>
            </a:r>
          </a:p>
          <a:p>
            <a:pPr marL="285750" indent="-285750">
              <a:buFont typeface="Arial" panose="020B0604020202020204" pitchFamily="34" charset="0"/>
              <a:buChar char="•"/>
            </a:pPr>
            <a:r>
              <a:rPr lang="en-US" kern="0" dirty="0">
                <a:solidFill>
                  <a:schemeClr val="bg1"/>
                </a:solidFill>
              </a:rPr>
              <a:t>Source Control Measures (Examples: properly designed trash storage areas; storm drain stenciling or signage; efficient landscape irrigation systems; etc.)</a:t>
            </a:r>
          </a:p>
          <a:p>
            <a:pPr marL="285750" indent="-285750">
              <a:buFont typeface="Arial" panose="020B0604020202020204" pitchFamily="34" charset="0"/>
              <a:buChar char="•"/>
            </a:pPr>
            <a:r>
              <a:rPr lang="en-US" kern="0" dirty="0">
                <a:solidFill>
                  <a:schemeClr val="bg1"/>
                </a:solidFill>
              </a:rPr>
              <a:t>Site Design Measures (Examples: minimize impervious surfaces; conserve natural areas, including existing trees or other vegetation, and soils; construct sidewalks, walkways, and/or patios with permeable surfaces, etc.) </a:t>
            </a:r>
          </a:p>
          <a:p>
            <a:pPr marL="285750" indent="-285750">
              <a:buFont typeface="Arial" panose="020B0604020202020204" pitchFamily="34" charset="0"/>
              <a:buChar char="•"/>
            </a:pPr>
            <a:r>
              <a:rPr lang="en-US" kern="0" dirty="0">
                <a:solidFill>
                  <a:schemeClr val="bg1"/>
                </a:solidFill>
              </a:rPr>
              <a:t>Treatment Systems Approved (e.g., flow through planter, bioretention facility, infiltration basin, etc.).  </a:t>
            </a:r>
          </a:p>
          <a:p>
            <a:pPr marL="285750" indent="-285750">
              <a:buFont typeface="Arial" panose="020B0604020202020204" pitchFamily="34" charset="0"/>
              <a:buChar char="•"/>
            </a:pPr>
            <a:r>
              <a:rPr lang="en-US" kern="0" dirty="0">
                <a:solidFill>
                  <a:schemeClr val="bg1"/>
                </a:solidFill>
              </a:rPr>
              <a:t>Type of Operation &amp; Maintenance Responsibility Mechanism</a:t>
            </a:r>
          </a:p>
          <a:p>
            <a:pPr marL="285750" indent="-285750">
              <a:buFont typeface="Arial" panose="020B0604020202020204" pitchFamily="34" charset="0"/>
              <a:buChar char="•"/>
            </a:pPr>
            <a:r>
              <a:rPr lang="en-US" kern="0" dirty="0">
                <a:solidFill>
                  <a:schemeClr val="bg1"/>
                </a:solidFill>
              </a:rPr>
              <a:t>Hydraulic Sizing Criteria</a:t>
            </a:r>
          </a:p>
          <a:p>
            <a:pPr marL="285750" indent="-285750">
              <a:buFont typeface="Arial" panose="020B0604020202020204" pitchFamily="34" charset="0"/>
              <a:buChar char="•"/>
            </a:pPr>
            <a:r>
              <a:rPr lang="en-US" kern="0" dirty="0">
                <a:solidFill>
                  <a:schemeClr val="bg1"/>
                </a:solidFill>
              </a:rPr>
              <a:t>Alternative Compliance Measures </a:t>
            </a:r>
          </a:p>
          <a:p>
            <a:pPr marL="285750" indent="-285750">
              <a:buFont typeface="Arial" panose="020B0604020202020204" pitchFamily="34" charset="0"/>
              <a:buChar char="•"/>
            </a:pPr>
            <a:r>
              <a:rPr lang="en-US" kern="0" dirty="0">
                <a:solidFill>
                  <a:schemeClr val="bg1"/>
                </a:solidFill>
              </a:rPr>
              <a:t>Alternative Certification</a:t>
            </a:r>
          </a:p>
          <a:p>
            <a:pPr marL="285750" indent="-285750">
              <a:buFont typeface="Arial" panose="020B0604020202020204" pitchFamily="34" charset="0"/>
              <a:buChar char="•"/>
            </a:pPr>
            <a:r>
              <a:rPr lang="en-US" kern="0" dirty="0">
                <a:solidFill>
                  <a:schemeClr val="bg1"/>
                </a:solidFill>
              </a:rPr>
              <a:t>Hydromodification Management Controls</a:t>
            </a:r>
          </a:p>
        </p:txBody>
      </p:sp>
    </p:spTree>
    <p:extLst>
      <p:ext uri="{BB962C8B-B14F-4D97-AF65-F5344CB8AC3E}">
        <p14:creationId xmlns:p14="http://schemas.microsoft.com/office/powerpoint/2010/main" val="39269874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7EF657A-9876-DFEF-23FF-699356ABA87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3FF4644-9151-9D0C-761F-CBCBE9F90ECB}"/>
              </a:ext>
            </a:extLst>
          </p:cNvPr>
          <p:cNvSpPr txBox="1"/>
          <p:nvPr/>
        </p:nvSpPr>
        <p:spPr bwMode="auto">
          <a:xfrm>
            <a:off x="109654" y="1172894"/>
            <a:ext cx="105918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b="1" kern="0" dirty="0">
                <a:solidFill>
                  <a:schemeClr val="bg1"/>
                </a:solidFill>
              </a:rPr>
              <a:t>All City of Oakland owned projects MUST ATTEMPT to incorporate stormwater treatment.</a:t>
            </a:r>
          </a:p>
          <a:p>
            <a:r>
              <a:rPr lang="en-US" b="1" kern="0" dirty="0">
                <a:solidFill>
                  <a:schemeClr val="bg1"/>
                </a:solidFill>
              </a:rPr>
              <a:t>The City reports this assessment for projects considered, and built to the Water Board annually </a:t>
            </a:r>
          </a:p>
          <a:p>
            <a:endParaRPr lang="en-US" b="1" kern="0" dirty="0">
              <a:solidFill>
                <a:schemeClr val="bg1"/>
              </a:solidFill>
            </a:endParaRPr>
          </a:p>
        </p:txBody>
      </p:sp>
      <p:sp>
        <p:nvSpPr>
          <p:cNvPr id="5" name="Title 1">
            <a:extLst>
              <a:ext uri="{FF2B5EF4-FFF2-40B4-BE49-F238E27FC236}">
                <a16:creationId xmlns:a16="http://schemas.microsoft.com/office/drawing/2014/main" id="{15001A77-352F-B85A-62BF-FF2AC83DD584}"/>
              </a:ext>
            </a:extLst>
          </p:cNvPr>
          <p:cNvSpPr txBox="1">
            <a:spLocks/>
          </p:cNvSpPr>
          <p:nvPr>
            <p:custDataLst>
              <p:tags r:id="rId1"/>
            </p:custDataLst>
          </p:nvPr>
        </p:nvSpPr>
        <p:spPr bwMode="auto">
          <a:xfrm>
            <a:off x="76200" y="76200"/>
            <a:ext cx="11506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1" fontAlgn="base" hangingPunct="1">
              <a:spcBef>
                <a:spcPct val="0"/>
              </a:spcBef>
              <a:spcAft>
                <a:spcPct val="0"/>
              </a:spcAft>
              <a:defRPr sz="2700" b="1" kern="1200" cap="all" spc="75" baseline="0">
                <a:solidFill>
                  <a:schemeClr val="accent3"/>
                </a:solidFill>
                <a:latin typeface="+mj-lt"/>
                <a:ea typeface="+mj-ea"/>
                <a:cs typeface="+mj-cs"/>
              </a:defRPr>
            </a:lvl1pPr>
            <a:lvl2pPr algn="l" rtl="0" eaLnBrk="1" fontAlgn="base" hangingPunct="1">
              <a:spcBef>
                <a:spcPct val="0"/>
              </a:spcBef>
              <a:spcAft>
                <a:spcPct val="0"/>
              </a:spcAft>
              <a:defRPr sz="3000" b="1">
                <a:solidFill>
                  <a:srgbClr val="000080"/>
                </a:solidFill>
                <a:latin typeface="Arial" pitchFamily="34" charset="0"/>
              </a:defRPr>
            </a:lvl2pPr>
            <a:lvl3pPr algn="l" rtl="0" eaLnBrk="1" fontAlgn="base" hangingPunct="1">
              <a:spcBef>
                <a:spcPct val="0"/>
              </a:spcBef>
              <a:spcAft>
                <a:spcPct val="0"/>
              </a:spcAft>
              <a:defRPr sz="3000" b="1">
                <a:solidFill>
                  <a:srgbClr val="000080"/>
                </a:solidFill>
                <a:latin typeface="Arial" pitchFamily="34" charset="0"/>
              </a:defRPr>
            </a:lvl3pPr>
            <a:lvl4pPr algn="l" rtl="0" eaLnBrk="1" fontAlgn="base" hangingPunct="1">
              <a:spcBef>
                <a:spcPct val="0"/>
              </a:spcBef>
              <a:spcAft>
                <a:spcPct val="0"/>
              </a:spcAft>
              <a:defRPr sz="3000" b="1">
                <a:solidFill>
                  <a:srgbClr val="000080"/>
                </a:solidFill>
                <a:latin typeface="Arial" pitchFamily="34" charset="0"/>
              </a:defRPr>
            </a:lvl4pPr>
            <a:lvl5pPr algn="l" rtl="0" eaLnBrk="1" fontAlgn="base" hangingPunct="1">
              <a:spcBef>
                <a:spcPct val="0"/>
              </a:spcBef>
              <a:spcAft>
                <a:spcPct val="0"/>
              </a:spcAft>
              <a:defRPr sz="3000" b="1">
                <a:solidFill>
                  <a:srgbClr val="000080"/>
                </a:solidFill>
                <a:latin typeface="Arial" pitchFamily="34" charset="0"/>
              </a:defRPr>
            </a:lvl5pPr>
            <a:lvl6pPr marL="342900" algn="l" rtl="0" eaLnBrk="1" fontAlgn="base" hangingPunct="1">
              <a:spcBef>
                <a:spcPct val="0"/>
              </a:spcBef>
              <a:spcAft>
                <a:spcPct val="0"/>
              </a:spcAft>
              <a:defRPr sz="3000" b="1">
                <a:solidFill>
                  <a:srgbClr val="000080"/>
                </a:solidFill>
                <a:latin typeface="Arial" pitchFamily="34" charset="0"/>
              </a:defRPr>
            </a:lvl6pPr>
            <a:lvl7pPr marL="685800" algn="l" rtl="0" eaLnBrk="1" fontAlgn="base" hangingPunct="1">
              <a:spcBef>
                <a:spcPct val="0"/>
              </a:spcBef>
              <a:spcAft>
                <a:spcPct val="0"/>
              </a:spcAft>
              <a:defRPr sz="3000" b="1">
                <a:solidFill>
                  <a:srgbClr val="000080"/>
                </a:solidFill>
                <a:latin typeface="Arial" pitchFamily="34" charset="0"/>
              </a:defRPr>
            </a:lvl7pPr>
            <a:lvl8pPr marL="1028700" algn="l" rtl="0" eaLnBrk="1" fontAlgn="base" hangingPunct="1">
              <a:spcBef>
                <a:spcPct val="0"/>
              </a:spcBef>
              <a:spcAft>
                <a:spcPct val="0"/>
              </a:spcAft>
              <a:defRPr sz="3000" b="1">
                <a:solidFill>
                  <a:srgbClr val="000080"/>
                </a:solidFill>
                <a:latin typeface="Arial" pitchFamily="34" charset="0"/>
              </a:defRPr>
            </a:lvl8pPr>
            <a:lvl9pPr marL="1371600" algn="l" rtl="0" eaLnBrk="1" fontAlgn="base" hangingPunct="1">
              <a:spcBef>
                <a:spcPct val="0"/>
              </a:spcBef>
              <a:spcAft>
                <a:spcPct val="0"/>
              </a:spcAft>
              <a:defRPr sz="3000" b="1">
                <a:solidFill>
                  <a:srgbClr val="000080"/>
                </a:solidFill>
                <a:latin typeface="Arial" pitchFamily="34" charset="0"/>
              </a:defRPr>
            </a:lvl9pPr>
          </a:lstStyle>
          <a:p>
            <a:r>
              <a:rPr lang="en-US" dirty="0">
                <a:solidFill>
                  <a:srgbClr val="FFFF00"/>
                </a:solidFill>
              </a:rPr>
              <a:t>Non</a:t>
            </a:r>
            <a:r>
              <a:rPr lang="en-US" dirty="0">
                <a:solidFill>
                  <a:schemeClr val="bg1"/>
                </a:solidFill>
              </a:rPr>
              <a:t>-Regulated public Projects REPORTING</a:t>
            </a:r>
          </a:p>
          <a:p>
            <a:r>
              <a:rPr lang="en-US" i="1" dirty="0">
                <a:solidFill>
                  <a:srgbClr val="FFFF00"/>
                </a:solidFill>
              </a:rPr>
              <a:t>No missed opportunities</a:t>
            </a:r>
          </a:p>
        </p:txBody>
      </p:sp>
      <p:sp>
        <p:nvSpPr>
          <p:cNvPr id="8" name="TextBox 7">
            <a:extLst>
              <a:ext uri="{FF2B5EF4-FFF2-40B4-BE49-F238E27FC236}">
                <a16:creationId xmlns:a16="http://schemas.microsoft.com/office/drawing/2014/main" id="{AC694B63-9BAA-06CB-BA59-0D5D3E2CB607}"/>
              </a:ext>
            </a:extLst>
          </p:cNvPr>
          <p:cNvSpPr txBox="1"/>
          <p:nvPr/>
        </p:nvSpPr>
        <p:spPr bwMode="auto">
          <a:xfrm>
            <a:off x="109654" y="2096224"/>
            <a:ext cx="105918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b="1" kern="0" dirty="0">
                <a:solidFill>
                  <a:schemeClr val="bg1"/>
                </a:solidFill>
              </a:rPr>
              <a:t>We ask Project and Grants Management and Department of Transportation to report </a:t>
            </a:r>
          </a:p>
          <a:p>
            <a:pPr marL="342900" indent="-342900">
              <a:buFont typeface="+mj-lt"/>
              <a:buAutoNum type="arabicPeriod"/>
            </a:pPr>
            <a:r>
              <a:rPr lang="en-US" b="1" kern="0" dirty="0">
                <a:solidFill>
                  <a:schemeClr val="bg1"/>
                </a:solidFill>
              </a:rPr>
              <a:t>Project type</a:t>
            </a:r>
          </a:p>
          <a:p>
            <a:pPr marL="342900" indent="-342900">
              <a:buFont typeface="+mj-lt"/>
              <a:buAutoNum type="arabicPeriod"/>
            </a:pPr>
            <a:r>
              <a:rPr lang="en-US" b="1" kern="0" dirty="0">
                <a:solidFill>
                  <a:schemeClr val="bg1"/>
                </a:solidFill>
              </a:rPr>
              <a:t>Size</a:t>
            </a:r>
          </a:p>
          <a:p>
            <a:pPr marL="342900" indent="-342900">
              <a:buFont typeface="+mj-lt"/>
              <a:buAutoNum type="arabicPeriod"/>
            </a:pPr>
            <a:r>
              <a:rPr lang="en-US" b="1" kern="0" dirty="0">
                <a:solidFill>
                  <a:schemeClr val="bg1"/>
                </a:solidFill>
              </a:rPr>
              <a:t>approval date</a:t>
            </a:r>
          </a:p>
          <a:p>
            <a:pPr marL="342900" indent="-342900">
              <a:buFont typeface="+mj-lt"/>
              <a:buAutoNum type="arabicPeriod"/>
            </a:pPr>
            <a:r>
              <a:rPr lang="en-US" b="1" kern="0" dirty="0">
                <a:solidFill>
                  <a:schemeClr val="bg1"/>
                </a:solidFill>
              </a:rPr>
              <a:t>Planning and construction status</a:t>
            </a:r>
          </a:p>
          <a:p>
            <a:pPr marL="342900" indent="-342900">
              <a:buFont typeface="+mj-lt"/>
              <a:buAutoNum type="arabicPeriod"/>
            </a:pPr>
            <a:endParaRPr lang="en-US" b="1" kern="0" dirty="0">
              <a:solidFill>
                <a:schemeClr val="bg1"/>
              </a:solidFill>
            </a:endParaRPr>
          </a:p>
          <a:p>
            <a:pPr marL="342900" indent="-342900">
              <a:buFont typeface="+mj-lt"/>
              <a:buAutoNum type="arabicPeriod"/>
            </a:pPr>
            <a:r>
              <a:rPr lang="en-US" b="1" kern="0" dirty="0">
                <a:solidFill>
                  <a:srgbClr val="00B050"/>
                </a:solidFill>
              </a:rPr>
              <a:t>Type of GSI included </a:t>
            </a:r>
            <a:r>
              <a:rPr lang="en-US" b="1" kern="0" dirty="0">
                <a:solidFill>
                  <a:schemeClr val="bg1"/>
                </a:solidFill>
              </a:rPr>
              <a:t>or </a:t>
            </a:r>
            <a:r>
              <a:rPr lang="en-US" b="1" kern="0" dirty="0">
                <a:solidFill>
                  <a:srgbClr val="FFC000"/>
                </a:solidFill>
              </a:rPr>
              <a:t>Reason that GSI is impracticable</a:t>
            </a:r>
          </a:p>
          <a:p>
            <a:endParaRPr lang="en-US" b="1" kern="0" dirty="0">
              <a:solidFill>
                <a:schemeClr val="bg1"/>
              </a:solidFill>
            </a:endParaRPr>
          </a:p>
        </p:txBody>
      </p:sp>
      <p:pic>
        <p:nvPicPr>
          <p:cNvPr id="11" name="Picture 10">
            <a:extLst>
              <a:ext uri="{FF2B5EF4-FFF2-40B4-BE49-F238E27FC236}">
                <a16:creationId xmlns:a16="http://schemas.microsoft.com/office/drawing/2014/main" id="{DD9A4B76-ABD8-88BC-E1EF-0424FFAD21E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4187706"/>
            <a:ext cx="12192000" cy="2670294"/>
          </a:xfrm>
          <a:prstGeom prst="rect">
            <a:avLst/>
          </a:prstGeom>
        </p:spPr>
      </p:pic>
    </p:spTree>
    <p:extLst>
      <p:ext uri="{BB962C8B-B14F-4D97-AF65-F5344CB8AC3E}">
        <p14:creationId xmlns:p14="http://schemas.microsoft.com/office/powerpoint/2010/main" val="7726150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458D0-C887-26A0-F0BD-7092B63979BD}"/>
              </a:ext>
            </a:extLst>
          </p:cNvPr>
          <p:cNvSpPr>
            <a:spLocks noGrp="1"/>
          </p:cNvSpPr>
          <p:nvPr>
            <p:ph type="title"/>
          </p:nvPr>
        </p:nvSpPr>
        <p:spPr>
          <a:xfrm>
            <a:off x="953558" y="3733807"/>
            <a:ext cx="10363200" cy="1362075"/>
          </a:xfrm>
        </p:spPr>
        <p:txBody>
          <a:bodyPr/>
          <a:lstStyle/>
          <a:p>
            <a:endParaRPr lang="en-US"/>
          </a:p>
        </p:txBody>
      </p:sp>
      <p:sp>
        <p:nvSpPr>
          <p:cNvPr id="3" name="Text Placeholder 2">
            <a:extLst>
              <a:ext uri="{FF2B5EF4-FFF2-40B4-BE49-F238E27FC236}">
                <a16:creationId xmlns:a16="http://schemas.microsoft.com/office/drawing/2014/main" id="{BC9752B9-C82C-3BE4-3E49-008E5B6859E2}"/>
              </a:ext>
            </a:extLst>
          </p:cNvPr>
          <p:cNvSpPr>
            <a:spLocks noGrp="1"/>
          </p:cNvSpPr>
          <p:nvPr>
            <p:ph type="body" idx="1"/>
          </p:nvPr>
        </p:nvSpPr>
        <p:spPr>
          <a:xfrm>
            <a:off x="953558" y="2233620"/>
            <a:ext cx="10363200" cy="1500187"/>
          </a:xfrm>
        </p:spPr>
        <p:txBody>
          <a:bodyPr/>
          <a:lstStyle/>
          <a:p>
            <a:endParaRPr lang="en-US"/>
          </a:p>
        </p:txBody>
      </p:sp>
      <p:pic>
        <p:nvPicPr>
          <p:cNvPr id="10" name="Picture 9">
            <a:extLst>
              <a:ext uri="{FF2B5EF4-FFF2-40B4-BE49-F238E27FC236}">
                <a16:creationId xmlns:a16="http://schemas.microsoft.com/office/drawing/2014/main" id="{9C0BD8AB-12A2-CD3A-0653-96D6C7C101D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583413"/>
            <a:ext cx="12172947" cy="4800600"/>
          </a:xfrm>
          <a:prstGeom prst="rect">
            <a:avLst/>
          </a:prstGeom>
        </p:spPr>
      </p:pic>
      <p:sp>
        <p:nvSpPr>
          <p:cNvPr id="4" name="Title 1">
            <a:extLst>
              <a:ext uri="{FF2B5EF4-FFF2-40B4-BE49-F238E27FC236}">
                <a16:creationId xmlns:a16="http://schemas.microsoft.com/office/drawing/2014/main" id="{1CC5A9F2-574D-3F74-3284-1BDA57E766E5}"/>
              </a:ext>
            </a:extLst>
          </p:cNvPr>
          <p:cNvSpPr txBox="1">
            <a:spLocks/>
          </p:cNvSpPr>
          <p:nvPr>
            <p:custDataLst>
              <p:tags r:id="rId1"/>
            </p:custDataLst>
          </p:nvPr>
        </p:nvSpPr>
        <p:spPr bwMode="auto">
          <a:xfrm>
            <a:off x="66674" y="0"/>
            <a:ext cx="11506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1" fontAlgn="base" hangingPunct="1">
              <a:spcBef>
                <a:spcPct val="0"/>
              </a:spcBef>
              <a:spcAft>
                <a:spcPct val="0"/>
              </a:spcAft>
              <a:defRPr sz="2700" b="1" kern="1200" cap="all" spc="75" baseline="0">
                <a:solidFill>
                  <a:schemeClr val="accent3"/>
                </a:solidFill>
                <a:latin typeface="+mj-lt"/>
                <a:ea typeface="+mj-ea"/>
                <a:cs typeface="+mj-cs"/>
              </a:defRPr>
            </a:lvl1pPr>
            <a:lvl2pPr algn="l" rtl="0" eaLnBrk="1" fontAlgn="base" hangingPunct="1">
              <a:spcBef>
                <a:spcPct val="0"/>
              </a:spcBef>
              <a:spcAft>
                <a:spcPct val="0"/>
              </a:spcAft>
              <a:defRPr sz="3000" b="1">
                <a:solidFill>
                  <a:srgbClr val="000080"/>
                </a:solidFill>
                <a:latin typeface="Arial" pitchFamily="34" charset="0"/>
              </a:defRPr>
            </a:lvl2pPr>
            <a:lvl3pPr algn="l" rtl="0" eaLnBrk="1" fontAlgn="base" hangingPunct="1">
              <a:spcBef>
                <a:spcPct val="0"/>
              </a:spcBef>
              <a:spcAft>
                <a:spcPct val="0"/>
              </a:spcAft>
              <a:defRPr sz="3000" b="1">
                <a:solidFill>
                  <a:srgbClr val="000080"/>
                </a:solidFill>
                <a:latin typeface="Arial" pitchFamily="34" charset="0"/>
              </a:defRPr>
            </a:lvl3pPr>
            <a:lvl4pPr algn="l" rtl="0" eaLnBrk="1" fontAlgn="base" hangingPunct="1">
              <a:spcBef>
                <a:spcPct val="0"/>
              </a:spcBef>
              <a:spcAft>
                <a:spcPct val="0"/>
              </a:spcAft>
              <a:defRPr sz="3000" b="1">
                <a:solidFill>
                  <a:srgbClr val="000080"/>
                </a:solidFill>
                <a:latin typeface="Arial" pitchFamily="34" charset="0"/>
              </a:defRPr>
            </a:lvl4pPr>
            <a:lvl5pPr algn="l" rtl="0" eaLnBrk="1" fontAlgn="base" hangingPunct="1">
              <a:spcBef>
                <a:spcPct val="0"/>
              </a:spcBef>
              <a:spcAft>
                <a:spcPct val="0"/>
              </a:spcAft>
              <a:defRPr sz="3000" b="1">
                <a:solidFill>
                  <a:srgbClr val="000080"/>
                </a:solidFill>
                <a:latin typeface="Arial" pitchFamily="34" charset="0"/>
              </a:defRPr>
            </a:lvl5pPr>
            <a:lvl6pPr marL="342900" algn="l" rtl="0" eaLnBrk="1" fontAlgn="base" hangingPunct="1">
              <a:spcBef>
                <a:spcPct val="0"/>
              </a:spcBef>
              <a:spcAft>
                <a:spcPct val="0"/>
              </a:spcAft>
              <a:defRPr sz="3000" b="1">
                <a:solidFill>
                  <a:srgbClr val="000080"/>
                </a:solidFill>
                <a:latin typeface="Arial" pitchFamily="34" charset="0"/>
              </a:defRPr>
            </a:lvl6pPr>
            <a:lvl7pPr marL="685800" algn="l" rtl="0" eaLnBrk="1" fontAlgn="base" hangingPunct="1">
              <a:spcBef>
                <a:spcPct val="0"/>
              </a:spcBef>
              <a:spcAft>
                <a:spcPct val="0"/>
              </a:spcAft>
              <a:defRPr sz="3000" b="1">
                <a:solidFill>
                  <a:srgbClr val="000080"/>
                </a:solidFill>
                <a:latin typeface="Arial" pitchFamily="34" charset="0"/>
              </a:defRPr>
            </a:lvl7pPr>
            <a:lvl8pPr marL="1028700" algn="l" rtl="0" eaLnBrk="1" fontAlgn="base" hangingPunct="1">
              <a:spcBef>
                <a:spcPct val="0"/>
              </a:spcBef>
              <a:spcAft>
                <a:spcPct val="0"/>
              </a:spcAft>
              <a:defRPr sz="3000" b="1">
                <a:solidFill>
                  <a:srgbClr val="000080"/>
                </a:solidFill>
                <a:latin typeface="Arial" pitchFamily="34" charset="0"/>
              </a:defRPr>
            </a:lvl8pPr>
            <a:lvl9pPr marL="1371600" algn="l" rtl="0" eaLnBrk="1" fontAlgn="base" hangingPunct="1">
              <a:spcBef>
                <a:spcPct val="0"/>
              </a:spcBef>
              <a:spcAft>
                <a:spcPct val="0"/>
              </a:spcAft>
              <a:defRPr sz="3000" b="1">
                <a:solidFill>
                  <a:srgbClr val="000080"/>
                </a:solidFill>
                <a:latin typeface="Arial" pitchFamily="34" charset="0"/>
              </a:defRPr>
            </a:lvl9pPr>
          </a:lstStyle>
          <a:p>
            <a:r>
              <a:rPr lang="en-US" dirty="0">
                <a:solidFill>
                  <a:schemeClr val="bg1"/>
                </a:solidFill>
              </a:rPr>
              <a:t>Tracking Spreadsheet</a:t>
            </a:r>
            <a:endParaRPr lang="en-US" i="1" dirty="0">
              <a:solidFill>
                <a:schemeClr val="bg1"/>
              </a:solidFill>
            </a:endParaRPr>
          </a:p>
        </p:txBody>
      </p:sp>
      <p:grpSp>
        <p:nvGrpSpPr>
          <p:cNvPr id="14" name="Group 13">
            <a:extLst>
              <a:ext uri="{FF2B5EF4-FFF2-40B4-BE49-F238E27FC236}">
                <a16:creationId xmlns:a16="http://schemas.microsoft.com/office/drawing/2014/main" id="{25FACB4E-2FD4-C965-D4D5-6F4A0D82673A}"/>
              </a:ext>
            </a:extLst>
          </p:cNvPr>
          <p:cNvGrpSpPr/>
          <p:nvPr/>
        </p:nvGrpSpPr>
        <p:grpSpPr>
          <a:xfrm>
            <a:off x="2057400" y="4026334"/>
            <a:ext cx="9974067" cy="2676899"/>
            <a:chOff x="1108966" y="2090550"/>
            <a:chExt cx="9974067" cy="2676899"/>
          </a:xfrm>
        </p:grpSpPr>
        <p:pic>
          <p:nvPicPr>
            <p:cNvPr id="11" name="Picture 10">
              <a:hlinkClick r:id="rId5"/>
              <a:extLst>
                <a:ext uri="{FF2B5EF4-FFF2-40B4-BE49-F238E27FC236}">
                  <a16:creationId xmlns:a16="http://schemas.microsoft.com/office/drawing/2014/main" id="{1E39D20E-4BA7-97B9-A53C-4A41AD5FB8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8966" y="2090550"/>
              <a:ext cx="9974067" cy="2676899"/>
            </a:xfrm>
            <a:prstGeom prst="rect">
              <a:avLst/>
            </a:prstGeom>
            <a:ln>
              <a:solidFill>
                <a:srgbClr val="FF0000"/>
              </a:solidFill>
            </a:ln>
          </p:spPr>
        </p:pic>
        <p:sp>
          <p:nvSpPr>
            <p:cNvPr id="12" name="TextBox 11">
              <a:extLst>
                <a:ext uri="{FF2B5EF4-FFF2-40B4-BE49-F238E27FC236}">
                  <a16:creationId xmlns:a16="http://schemas.microsoft.com/office/drawing/2014/main" id="{89305A57-55BC-B70A-CBD2-A44968F60CB6}"/>
                </a:ext>
              </a:extLst>
            </p:cNvPr>
            <p:cNvSpPr txBox="1"/>
            <p:nvPr/>
          </p:nvSpPr>
          <p:spPr bwMode="auto">
            <a:xfrm>
              <a:off x="4277022" y="2286000"/>
              <a:ext cx="5638800" cy="3810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kern="0" dirty="0">
                  <a:solidFill>
                    <a:srgbClr val="FF0000"/>
                  </a:solidFill>
                </a:rPr>
                <a:t>On OaklandCA.gov search GSI, or Green Stormwater</a:t>
              </a:r>
            </a:p>
          </p:txBody>
        </p:sp>
      </p:grpSp>
    </p:spTree>
    <p:extLst>
      <p:ext uri="{BB962C8B-B14F-4D97-AF65-F5344CB8AC3E}">
        <p14:creationId xmlns:p14="http://schemas.microsoft.com/office/powerpoint/2010/main" val="36492380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F383FE-33E5-6D7A-3B9A-3818A056E1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931" y="762000"/>
            <a:ext cx="12002069" cy="4648200"/>
          </a:xfrm>
          <a:prstGeom prst="rect">
            <a:avLst/>
          </a:prstGeom>
        </p:spPr>
      </p:pic>
      <p:sp>
        <p:nvSpPr>
          <p:cNvPr id="5" name="Title 1">
            <a:extLst>
              <a:ext uri="{FF2B5EF4-FFF2-40B4-BE49-F238E27FC236}">
                <a16:creationId xmlns:a16="http://schemas.microsoft.com/office/drawing/2014/main" id="{004707C2-E97A-FA3C-BFF0-0A2A5B6CD154}"/>
              </a:ext>
            </a:extLst>
          </p:cNvPr>
          <p:cNvSpPr txBox="1">
            <a:spLocks/>
          </p:cNvSpPr>
          <p:nvPr>
            <p:custDataLst>
              <p:tags r:id="rId1"/>
            </p:custDataLst>
          </p:nvPr>
        </p:nvSpPr>
        <p:spPr bwMode="auto">
          <a:xfrm>
            <a:off x="66674" y="0"/>
            <a:ext cx="11506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1" fontAlgn="base" hangingPunct="1">
              <a:spcBef>
                <a:spcPct val="0"/>
              </a:spcBef>
              <a:spcAft>
                <a:spcPct val="0"/>
              </a:spcAft>
              <a:defRPr sz="2700" b="1" kern="1200" cap="all" spc="75" baseline="0">
                <a:solidFill>
                  <a:schemeClr val="accent3"/>
                </a:solidFill>
                <a:latin typeface="+mj-lt"/>
                <a:ea typeface="+mj-ea"/>
                <a:cs typeface="+mj-cs"/>
              </a:defRPr>
            </a:lvl1pPr>
            <a:lvl2pPr algn="l" rtl="0" eaLnBrk="1" fontAlgn="base" hangingPunct="1">
              <a:spcBef>
                <a:spcPct val="0"/>
              </a:spcBef>
              <a:spcAft>
                <a:spcPct val="0"/>
              </a:spcAft>
              <a:defRPr sz="3000" b="1">
                <a:solidFill>
                  <a:srgbClr val="000080"/>
                </a:solidFill>
                <a:latin typeface="Arial" pitchFamily="34" charset="0"/>
              </a:defRPr>
            </a:lvl2pPr>
            <a:lvl3pPr algn="l" rtl="0" eaLnBrk="1" fontAlgn="base" hangingPunct="1">
              <a:spcBef>
                <a:spcPct val="0"/>
              </a:spcBef>
              <a:spcAft>
                <a:spcPct val="0"/>
              </a:spcAft>
              <a:defRPr sz="3000" b="1">
                <a:solidFill>
                  <a:srgbClr val="000080"/>
                </a:solidFill>
                <a:latin typeface="Arial" pitchFamily="34" charset="0"/>
              </a:defRPr>
            </a:lvl3pPr>
            <a:lvl4pPr algn="l" rtl="0" eaLnBrk="1" fontAlgn="base" hangingPunct="1">
              <a:spcBef>
                <a:spcPct val="0"/>
              </a:spcBef>
              <a:spcAft>
                <a:spcPct val="0"/>
              </a:spcAft>
              <a:defRPr sz="3000" b="1">
                <a:solidFill>
                  <a:srgbClr val="000080"/>
                </a:solidFill>
                <a:latin typeface="Arial" pitchFamily="34" charset="0"/>
              </a:defRPr>
            </a:lvl4pPr>
            <a:lvl5pPr algn="l" rtl="0" eaLnBrk="1" fontAlgn="base" hangingPunct="1">
              <a:spcBef>
                <a:spcPct val="0"/>
              </a:spcBef>
              <a:spcAft>
                <a:spcPct val="0"/>
              </a:spcAft>
              <a:defRPr sz="3000" b="1">
                <a:solidFill>
                  <a:srgbClr val="000080"/>
                </a:solidFill>
                <a:latin typeface="Arial" pitchFamily="34" charset="0"/>
              </a:defRPr>
            </a:lvl5pPr>
            <a:lvl6pPr marL="342900" algn="l" rtl="0" eaLnBrk="1" fontAlgn="base" hangingPunct="1">
              <a:spcBef>
                <a:spcPct val="0"/>
              </a:spcBef>
              <a:spcAft>
                <a:spcPct val="0"/>
              </a:spcAft>
              <a:defRPr sz="3000" b="1">
                <a:solidFill>
                  <a:srgbClr val="000080"/>
                </a:solidFill>
                <a:latin typeface="Arial" pitchFamily="34" charset="0"/>
              </a:defRPr>
            </a:lvl6pPr>
            <a:lvl7pPr marL="685800" algn="l" rtl="0" eaLnBrk="1" fontAlgn="base" hangingPunct="1">
              <a:spcBef>
                <a:spcPct val="0"/>
              </a:spcBef>
              <a:spcAft>
                <a:spcPct val="0"/>
              </a:spcAft>
              <a:defRPr sz="3000" b="1">
                <a:solidFill>
                  <a:srgbClr val="000080"/>
                </a:solidFill>
                <a:latin typeface="Arial" pitchFamily="34" charset="0"/>
              </a:defRPr>
            </a:lvl7pPr>
            <a:lvl8pPr marL="1028700" algn="l" rtl="0" eaLnBrk="1" fontAlgn="base" hangingPunct="1">
              <a:spcBef>
                <a:spcPct val="0"/>
              </a:spcBef>
              <a:spcAft>
                <a:spcPct val="0"/>
              </a:spcAft>
              <a:defRPr sz="3000" b="1">
                <a:solidFill>
                  <a:srgbClr val="000080"/>
                </a:solidFill>
                <a:latin typeface="Arial" pitchFamily="34" charset="0"/>
              </a:defRPr>
            </a:lvl8pPr>
            <a:lvl9pPr marL="1371600" algn="l" rtl="0" eaLnBrk="1" fontAlgn="base" hangingPunct="1">
              <a:spcBef>
                <a:spcPct val="0"/>
              </a:spcBef>
              <a:spcAft>
                <a:spcPct val="0"/>
              </a:spcAft>
              <a:defRPr sz="3000" b="1">
                <a:solidFill>
                  <a:srgbClr val="000080"/>
                </a:solidFill>
                <a:latin typeface="Arial" pitchFamily="34" charset="0"/>
              </a:defRPr>
            </a:lvl9pPr>
          </a:lstStyle>
          <a:p>
            <a:r>
              <a:rPr lang="en-US" dirty="0">
                <a:solidFill>
                  <a:schemeClr val="bg1"/>
                </a:solidFill>
              </a:rPr>
              <a:t>Determining requirements</a:t>
            </a:r>
          </a:p>
        </p:txBody>
      </p:sp>
      <p:pic>
        <p:nvPicPr>
          <p:cNvPr id="8" name="Picture 7">
            <a:extLst>
              <a:ext uri="{FF2B5EF4-FFF2-40B4-BE49-F238E27FC236}">
                <a16:creationId xmlns:a16="http://schemas.microsoft.com/office/drawing/2014/main" id="{AA516BC3-4B3D-5F10-A6D6-8419F4F42B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073" y="612952"/>
            <a:ext cx="10893058" cy="5188342"/>
          </a:xfrm>
          <a:prstGeom prst="rect">
            <a:avLst/>
          </a:prstGeom>
        </p:spPr>
      </p:pic>
      <p:sp>
        <p:nvSpPr>
          <p:cNvPr id="9" name="TextBox 8">
            <a:extLst>
              <a:ext uri="{FF2B5EF4-FFF2-40B4-BE49-F238E27FC236}">
                <a16:creationId xmlns:a16="http://schemas.microsoft.com/office/drawing/2014/main" id="{5E53884B-2194-4F1C-2A69-ED2904D51609}"/>
              </a:ext>
            </a:extLst>
          </p:cNvPr>
          <p:cNvSpPr txBox="1"/>
          <p:nvPr/>
        </p:nvSpPr>
        <p:spPr bwMode="auto">
          <a:xfrm>
            <a:off x="2514600" y="5811560"/>
            <a:ext cx="9677400" cy="492443"/>
          </a:xfrm>
          <a:prstGeom prst="rect">
            <a:avLst/>
          </a:prstGeom>
          <a:solidFill>
            <a:srgbClr val="000000"/>
          </a:solidFill>
          <a:ln>
            <a:noFill/>
          </a:ln>
          <a:effectLst/>
        </p:spPr>
        <p:txBody>
          <a:bodyPr vert="horz" wrap="square" lIns="91440" tIns="45720" rIns="91440" bIns="45720" numCol="1" rtlCol="0" anchor="t" anchorCtr="0" compatLnSpc="1">
            <a:prstTxWarp prst="textNoShape">
              <a:avLst/>
            </a:prstTxWarp>
            <a:spAutoFit/>
          </a:bodyPr>
          <a:lstStyle/>
          <a:p>
            <a:endParaRPr lang="en-US" sz="800" b="1" kern="0" dirty="0">
              <a:solidFill>
                <a:srgbClr val="00B0F0"/>
              </a:solidFill>
            </a:endParaRPr>
          </a:p>
          <a:p>
            <a:endParaRPr lang="en-US" kern="0" dirty="0"/>
          </a:p>
        </p:txBody>
      </p:sp>
      <p:grpSp>
        <p:nvGrpSpPr>
          <p:cNvPr id="10" name="Group 9">
            <a:extLst>
              <a:ext uri="{FF2B5EF4-FFF2-40B4-BE49-F238E27FC236}">
                <a16:creationId xmlns:a16="http://schemas.microsoft.com/office/drawing/2014/main" id="{93DD0C22-476A-99AB-5E5D-97A30669A7D8}"/>
              </a:ext>
            </a:extLst>
          </p:cNvPr>
          <p:cNvGrpSpPr/>
          <p:nvPr/>
        </p:nvGrpSpPr>
        <p:grpSpPr>
          <a:xfrm>
            <a:off x="2204078" y="4220798"/>
            <a:ext cx="9974067" cy="2676899"/>
            <a:chOff x="1108966" y="2090550"/>
            <a:chExt cx="9974067" cy="2676899"/>
          </a:xfrm>
        </p:grpSpPr>
        <p:pic>
          <p:nvPicPr>
            <p:cNvPr id="3" name="Picture 2">
              <a:hlinkClick r:id="rId6"/>
              <a:extLst>
                <a:ext uri="{FF2B5EF4-FFF2-40B4-BE49-F238E27FC236}">
                  <a16:creationId xmlns:a16="http://schemas.microsoft.com/office/drawing/2014/main" id="{50BEA937-E321-5FE2-1D8D-D393FA60EF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8966" y="2090550"/>
              <a:ext cx="9974067" cy="2676899"/>
            </a:xfrm>
            <a:prstGeom prst="rect">
              <a:avLst/>
            </a:prstGeom>
            <a:ln>
              <a:solidFill>
                <a:srgbClr val="FF0000"/>
              </a:solidFill>
            </a:ln>
          </p:spPr>
        </p:pic>
        <p:sp>
          <p:nvSpPr>
            <p:cNvPr id="6" name="TextBox 5">
              <a:extLst>
                <a:ext uri="{FF2B5EF4-FFF2-40B4-BE49-F238E27FC236}">
                  <a16:creationId xmlns:a16="http://schemas.microsoft.com/office/drawing/2014/main" id="{96132310-ADE3-D1A2-7C9F-7018CE8D1E1C}"/>
                </a:ext>
              </a:extLst>
            </p:cNvPr>
            <p:cNvSpPr txBox="1"/>
            <p:nvPr/>
          </p:nvSpPr>
          <p:spPr bwMode="auto">
            <a:xfrm>
              <a:off x="4267200" y="2286000"/>
              <a:ext cx="5638800" cy="3810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kern="0" dirty="0">
                  <a:solidFill>
                    <a:srgbClr val="FF0000"/>
                  </a:solidFill>
                </a:rPr>
                <a:t>On OaklandCA.gov search GSI, or Green Stormwater</a:t>
              </a:r>
            </a:p>
          </p:txBody>
        </p:sp>
      </p:grpSp>
    </p:spTree>
    <p:extLst>
      <p:ext uri="{BB962C8B-B14F-4D97-AF65-F5344CB8AC3E}">
        <p14:creationId xmlns:p14="http://schemas.microsoft.com/office/powerpoint/2010/main" val="3653523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37A9736-CAF3-0D54-E751-0B1830FCE09C}"/>
            </a:ext>
          </a:extLst>
        </p:cNvPr>
        <p:cNvGrpSpPr/>
        <p:nvPr/>
      </p:nvGrpSpPr>
      <p:grpSpPr>
        <a:xfrm>
          <a:off x="0" y="0"/>
          <a:ext cx="0" cy="0"/>
          <a:chOff x="0" y="0"/>
          <a:chExt cx="0" cy="0"/>
        </a:xfrm>
      </p:grpSpPr>
      <p:pic>
        <p:nvPicPr>
          <p:cNvPr id="58" name="Picture 2">
            <a:extLst>
              <a:ext uri="{FF2B5EF4-FFF2-40B4-BE49-F238E27FC236}">
                <a16:creationId xmlns:a16="http://schemas.microsoft.com/office/drawing/2014/main" id="{647F2816-0332-C2BB-C912-A01832809A7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221727" y="2444953"/>
            <a:ext cx="5844543" cy="435677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a:extLst>
              <a:ext uri="{FF2B5EF4-FFF2-40B4-BE49-F238E27FC236}">
                <a16:creationId xmlns:a16="http://schemas.microsoft.com/office/drawing/2014/main" id="{E2782D6B-F78A-0FD5-C49D-F3B68B7350E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0559" y="2444953"/>
            <a:ext cx="6045441" cy="435677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EC8A2E2-47A0-049B-0160-3A46801FD1E1}"/>
              </a:ext>
            </a:extLst>
          </p:cNvPr>
          <p:cNvSpPr>
            <a:spLocks noGrp="1"/>
          </p:cNvSpPr>
          <p:nvPr>
            <p:ph type="title"/>
          </p:nvPr>
        </p:nvSpPr>
        <p:spPr>
          <a:xfrm>
            <a:off x="152400" y="0"/>
            <a:ext cx="10972800" cy="1139825"/>
          </a:xfrm>
        </p:spPr>
        <p:txBody>
          <a:bodyPr/>
          <a:lstStyle/>
          <a:p>
            <a:r>
              <a:rPr lang="en-US" dirty="0"/>
              <a:t>Why GSI?</a:t>
            </a:r>
          </a:p>
        </p:txBody>
      </p:sp>
      <p:sp>
        <p:nvSpPr>
          <p:cNvPr id="3" name="Content Placeholder 2">
            <a:extLst>
              <a:ext uri="{FF2B5EF4-FFF2-40B4-BE49-F238E27FC236}">
                <a16:creationId xmlns:a16="http://schemas.microsoft.com/office/drawing/2014/main" id="{1FDF2823-3713-455C-88EA-EB1839668CBB}"/>
              </a:ext>
            </a:extLst>
          </p:cNvPr>
          <p:cNvSpPr>
            <a:spLocks noGrp="1"/>
          </p:cNvSpPr>
          <p:nvPr>
            <p:ph sz="half" idx="1"/>
          </p:nvPr>
        </p:nvSpPr>
        <p:spPr>
          <a:xfrm>
            <a:off x="275106" y="1295400"/>
            <a:ext cx="11840693" cy="4495800"/>
          </a:xfrm>
        </p:spPr>
        <p:txBody>
          <a:bodyPr/>
          <a:lstStyle/>
          <a:p>
            <a:pPr marL="0" indent="0">
              <a:buNone/>
            </a:pPr>
            <a:r>
              <a:rPr lang="en-US" b="1" dirty="0"/>
              <a:t>Urbanization reduces groundwater infiltration and can lead to a </a:t>
            </a:r>
          </a:p>
          <a:p>
            <a:pPr marL="0" indent="0">
              <a:buNone/>
            </a:pPr>
            <a:r>
              <a:rPr lang="en-US" b="1" dirty="0"/>
              <a:t>pulse of turbulent, erosive, and pollution carrying runoff to waterways</a:t>
            </a:r>
          </a:p>
        </p:txBody>
      </p:sp>
      <p:sp>
        <p:nvSpPr>
          <p:cNvPr id="5" name="Title 1">
            <a:extLst>
              <a:ext uri="{FF2B5EF4-FFF2-40B4-BE49-F238E27FC236}">
                <a16:creationId xmlns:a16="http://schemas.microsoft.com/office/drawing/2014/main" id="{F2F1AACF-9D70-C76C-0530-94291458565F}"/>
              </a:ext>
            </a:extLst>
          </p:cNvPr>
          <p:cNvSpPr txBox="1">
            <a:spLocks/>
          </p:cNvSpPr>
          <p:nvPr/>
        </p:nvSpPr>
        <p:spPr bwMode="auto">
          <a:xfrm>
            <a:off x="2057400" y="457200"/>
            <a:ext cx="7391400" cy="688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a:bodyPr>
          <a:lstStyle>
            <a:lvl1pPr algn="l" rtl="0" eaLnBrk="1" fontAlgn="base" hangingPunct="1">
              <a:spcBef>
                <a:spcPct val="0"/>
              </a:spcBef>
              <a:spcAft>
                <a:spcPct val="0"/>
              </a:spcAft>
              <a:defRPr sz="2700" b="1" kern="1200" spc="75" baseline="0">
                <a:solidFill>
                  <a:schemeClr val="bg1"/>
                </a:solidFill>
                <a:latin typeface="+mj-lt"/>
                <a:ea typeface="+mj-ea"/>
                <a:cs typeface="+mj-cs"/>
              </a:defRPr>
            </a:lvl1pPr>
            <a:lvl2pPr algn="l" rtl="0" eaLnBrk="1" fontAlgn="base" hangingPunct="1">
              <a:spcBef>
                <a:spcPct val="0"/>
              </a:spcBef>
              <a:spcAft>
                <a:spcPct val="0"/>
              </a:spcAft>
              <a:defRPr sz="3000" b="1">
                <a:solidFill>
                  <a:srgbClr val="000080"/>
                </a:solidFill>
                <a:latin typeface="Arial" pitchFamily="34" charset="0"/>
              </a:defRPr>
            </a:lvl2pPr>
            <a:lvl3pPr algn="l" rtl="0" eaLnBrk="1" fontAlgn="base" hangingPunct="1">
              <a:spcBef>
                <a:spcPct val="0"/>
              </a:spcBef>
              <a:spcAft>
                <a:spcPct val="0"/>
              </a:spcAft>
              <a:defRPr sz="3000" b="1">
                <a:solidFill>
                  <a:srgbClr val="000080"/>
                </a:solidFill>
                <a:latin typeface="Arial" pitchFamily="34" charset="0"/>
              </a:defRPr>
            </a:lvl3pPr>
            <a:lvl4pPr algn="l" rtl="0" eaLnBrk="1" fontAlgn="base" hangingPunct="1">
              <a:spcBef>
                <a:spcPct val="0"/>
              </a:spcBef>
              <a:spcAft>
                <a:spcPct val="0"/>
              </a:spcAft>
              <a:defRPr sz="3000" b="1">
                <a:solidFill>
                  <a:srgbClr val="000080"/>
                </a:solidFill>
                <a:latin typeface="Arial" pitchFamily="34" charset="0"/>
              </a:defRPr>
            </a:lvl4pPr>
            <a:lvl5pPr algn="l" rtl="0" eaLnBrk="1" fontAlgn="base" hangingPunct="1">
              <a:spcBef>
                <a:spcPct val="0"/>
              </a:spcBef>
              <a:spcAft>
                <a:spcPct val="0"/>
              </a:spcAft>
              <a:defRPr sz="3000" b="1">
                <a:solidFill>
                  <a:srgbClr val="000080"/>
                </a:solidFill>
                <a:latin typeface="Arial" pitchFamily="34" charset="0"/>
              </a:defRPr>
            </a:lvl5pPr>
            <a:lvl6pPr marL="342900" algn="l" rtl="0" eaLnBrk="1" fontAlgn="base" hangingPunct="1">
              <a:spcBef>
                <a:spcPct val="0"/>
              </a:spcBef>
              <a:spcAft>
                <a:spcPct val="0"/>
              </a:spcAft>
              <a:defRPr sz="3000" b="1">
                <a:solidFill>
                  <a:srgbClr val="000080"/>
                </a:solidFill>
                <a:latin typeface="Arial" pitchFamily="34" charset="0"/>
              </a:defRPr>
            </a:lvl6pPr>
            <a:lvl7pPr marL="685800" algn="l" rtl="0" eaLnBrk="1" fontAlgn="base" hangingPunct="1">
              <a:spcBef>
                <a:spcPct val="0"/>
              </a:spcBef>
              <a:spcAft>
                <a:spcPct val="0"/>
              </a:spcAft>
              <a:defRPr sz="3000" b="1">
                <a:solidFill>
                  <a:srgbClr val="000080"/>
                </a:solidFill>
                <a:latin typeface="Arial" pitchFamily="34" charset="0"/>
              </a:defRPr>
            </a:lvl7pPr>
            <a:lvl8pPr marL="1028700" algn="l" rtl="0" eaLnBrk="1" fontAlgn="base" hangingPunct="1">
              <a:spcBef>
                <a:spcPct val="0"/>
              </a:spcBef>
              <a:spcAft>
                <a:spcPct val="0"/>
              </a:spcAft>
              <a:defRPr sz="3000" b="1">
                <a:solidFill>
                  <a:srgbClr val="000080"/>
                </a:solidFill>
                <a:latin typeface="Arial" pitchFamily="34" charset="0"/>
              </a:defRPr>
            </a:lvl8pPr>
            <a:lvl9pPr marL="1371600" algn="l" rtl="0" eaLnBrk="1" fontAlgn="base" hangingPunct="1">
              <a:spcBef>
                <a:spcPct val="0"/>
              </a:spcBef>
              <a:spcAft>
                <a:spcPct val="0"/>
              </a:spcAft>
              <a:defRPr sz="3000" b="1">
                <a:solidFill>
                  <a:srgbClr val="000080"/>
                </a:solidFill>
                <a:latin typeface="Arial" pitchFamily="34" charset="0"/>
              </a:defRPr>
            </a:lvl9pPr>
          </a:lstStyle>
          <a:p>
            <a:r>
              <a:rPr lang="en-US" i="1" dirty="0"/>
              <a:t>Buffer against urbanization’s impacts</a:t>
            </a:r>
          </a:p>
        </p:txBody>
      </p:sp>
      <p:grpSp>
        <p:nvGrpSpPr>
          <p:cNvPr id="55" name="Group 54">
            <a:extLst>
              <a:ext uri="{FF2B5EF4-FFF2-40B4-BE49-F238E27FC236}">
                <a16:creationId xmlns:a16="http://schemas.microsoft.com/office/drawing/2014/main" id="{54FB156E-EE7C-026D-D0C4-58D401C7A475}"/>
              </a:ext>
            </a:extLst>
          </p:cNvPr>
          <p:cNvGrpSpPr/>
          <p:nvPr/>
        </p:nvGrpSpPr>
        <p:grpSpPr>
          <a:xfrm>
            <a:off x="3073279" y="4914899"/>
            <a:ext cx="753750" cy="887451"/>
            <a:chOff x="3073279" y="4914899"/>
            <a:chExt cx="753750" cy="887451"/>
          </a:xfrm>
        </p:grpSpPr>
        <p:cxnSp>
          <p:nvCxnSpPr>
            <p:cNvPr id="29" name="Straight Connector 28">
              <a:extLst>
                <a:ext uri="{FF2B5EF4-FFF2-40B4-BE49-F238E27FC236}">
                  <a16:creationId xmlns:a16="http://schemas.microsoft.com/office/drawing/2014/main" id="{DB3F5153-560F-D310-7291-A775E713B3E6}"/>
                </a:ext>
              </a:extLst>
            </p:cNvPr>
            <p:cNvCxnSpPr>
              <a:cxnSpLocks/>
            </p:cNvCxnSpPr>
            <p:nvPr/>
          </p:nvCxnSpPr>
          <p:spPr bwMode="auto">
            <a:xfrm flipV="1">
              <a:off x="3451114" y="5116549"/>
              <a:ext cx="375915" cy="685801"/>
            </a:xfrm>
            <a:prstGeom prst="line">
              <a:avLst/>
            </a:prstGeom>
            <a:solidFill>
              <a:schemeClr val="accent1"/>
            </a:solidFill>
            <a:ln w="38100" cap="flat" cmpd="sng" algn="ctr">
              <a:solidFill>
                <a:srgbClr val="002060"/>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B8BEE3BF-9099-172D-4520-9D1629917819}"/>
                </a:ext>
              </a:extLst>
            </p:cNvPr>
            <p:cNvCxnSpPr>
              <a:cxnSpLocks/>
            </p:cNvCxnSpPr>
            <p:nvPr/>
          </p:nvCxnSpPr>
          <p:spPr bwMode="auto">
            <a:xfrm flipH="1" flipV="1">
              <a:off x="3073279" y="5105399"/>
              <a:ext cx="377835" cy="696951"/>
            </a:xfrm>
            <a:prstGeom prst="line">
              <a:avLst/>
            </a:prstGeom>
            <a:solidFill>
              <a:schemeClr val="accent1"/>
            </a:solidFill>
            <a:ln w="38100" cap="flat" cmpd="sng" algn="ctr">
              <a:solidFill>
                <a:srgbClr val="002060"/>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BC0E3DA1-0BF6-3190-04D0-C0F59B23CB34}"/>
                </a:ext>
              </a:extLst>
            </p:cNvPr>
            <p:cNvCxnSpPr>
              <a:cxnSpLocks/>
            </p:cNvCxnSpPr>
            <p:nvPr/>
          </p:nvCxnSpPr>
          <p:spPr bwMode="auto">
            <a:xfrm flipV="1">
              <a:off x="3626501" y="4914899"/>
              <a:ext cx="0" cy="190500"/>
            </a:xfrm>
            <a:prstGeom prst="line">
              <a:avLst/>
            </a:prstGeom>
            <a:solidFill>
              <a:schemeClr val="accent1"/>
            </a:solidFill>
            <a:ln w="38100" cap="flat" cmpd="sng" algn="ctr">
              <a:solidFill>
                <a:srgbClr val="002060"/>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F38D7012-1828-7184-B68F-5FC655AC4534}"/>
                </a:ext>
              </a:extLst>
            </p:cNvPr>
            <p:cNvCxnSpPr>
              <a:cxnSpLocks/>
            </p:cNvCxnSpPr>
            <p:nvPr/>
          </p:nvCxnSpPr>
          <p:spPr bwMode="auto">
            <a:xfrm rot="16200000" flipV="1">
              <a:off x="3173543" y="5005136"/>
              <a:ext cx="0" cy="200527"/>
            </a:xfrm>
            <a:prstGeom prst="line">
              <a:avLst/>
            </a:prstGeom>
            <a:solidFill>
              <a:schemeClr val="accent1"/>
            </a:solidFill>
            <a:ln w="38100" cap="flat" cmpd="sng" algn="ctr">
              <a:solidFill>
                <a:srgbClr val="002060"/>
              </a:solidFill>
              <a:prstDash val="solid"/>
              <a:round/>
              <a:headEnd type="none" w="med" len="med"/>
              <a:tailEnd type="none" w="med" len="med"/>
            </a:ln>
            <a:effectLst/>
          </p:spPr>
        </p:cxnSp>
        <p:cxnSp>
          <p:nvCxnSpPr>
            <p:cNvPr id="33" name="Straight Connector 32">
              <a:extLst>
                <a:ext uri="{FF2B5EF4-FFF2-40B4-BE49-F238E27FC236}">
                  <a16:creationId xmlns:a16="http://schemas.microsoft.com/office/drawing/2014/main" id="{90769289-C33E-023F-86A9-D9E1E1E71B32}"/>
                </a:ext>
              </a:extLst>
            </p:cNvPr>
            <p:cNvCxnSpPr>
              <a:cxnSpLocks/>
            </p:cNvCxnSpPr>
            <p:nvPr/>
          </p:nvCxnSpPr>
          <p:spPr bwMode="auto">
            <a:xfrm rot="16200000" flipV="1">
              <a:off x="3726765" y="5005137"/>
              <a:ext cx="0" cy="200527"/>
            </a:xfrm>
            <a:prstGeom prst="line">
              <a:avLst/>
            </a:prstGeom>
            <a:solidFill>
              <a:schemeClr val="accent1"/>
            </a:solidFill>
            <a:ln w="38100" cap="flat" cmpd="sng" algn="ctr">
              <a:solidFill>
                <a:srgbClr val="002060"/>
              </a:solidFill>
              <a:prstDash val="solid"/>
              <a:round/>
              <a:headEnd type="none" w="med" len="med"/>
              <a:tailEnd type="none" w="med" len="med"/>
            </a:ln>
            <a:effectLst/>
          </p:spPr>
        </p:cxnSp>
        <p:cxnSp>
          <p:nvCxnSpPr>
            <p:cNvPr id="34" name="Straight Connector 33">
              <a:extLst>
                <a:ext uri="{FF2B5EF4-FFF2-40B4-BE49-F238E27FC236}">
                  <a16:creationId xmlns:a16="http://schemas.microsoft.com/office/drawing/2014/main" id="{641B3FFE-14AA-BBC1-7D4E-F72F4BF135EA}"/>
                </a:ext>
              </a:extLst>
            </p:cNvPr>
            <p:cNvCxnSpPr>
              <a:cxnSpLocks/>
            </p:cNvCxnSpPr>
            <p:nvPr/>
          </p:nvCxnSpPr>
          <p:spPr bwMode="auto">
            <a:xfrm flipH="1" flipV="1">
              <a:off x="3262196" y="4914899"/>
              <a:ext cx="14405" cy="190501"/>
            </a:xfrm>
            <a:prstGeom prst="line">
              <a:avLst/>
            </a:prstGeom>
            <a:solidFill>
              <a:schemeClr val="accent1"/>
            </a:solidFill>
            <a:ln w="38100" cap="flat" cmpd="sng" algn="ctr">
              <a:solidFill>
                <a:srgbClr val="002060"/>
              </a:solidFill>
              <a:prstDash val="solid"/>
              <a:round/>
              <a:headEnd type="none" w="med" len="med"/>
              <a:tailEnd type="none" w="med" len="med"/>
            </a:ln>
            <a:effectLst/>
          </p:spPr>
        </p:cxnSp>
      </p:grpSp>
      <p:sp>
        <p:nvSpPr>
          <p:cNvPr id="60" name="TextBox 59">
            <a:extLst>
              <a:ext uri="{FF2B5EF4-FFF2-40B4-BE49-F238E27FC236}">
                <a16:creationId xmlns:a16="http://schemas.microsoft.com/office/drawing/2014/main" id="{097BE47C-E6FF-1473-60A2-91E2032E3B96}"/>
              </a:ext>
            </a:extLst>
          </p:cNvPr>
          <p:cNvSpPr txBox="1"/>
          <p:nvPr/>
        </p:nvSpPr>
        <p:spPr bwMode="auto">
          <a:xfrm>
            <a:off x="3843453" y="5116549"/>
            <a:ext cx="1533644" cy="707886"/>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algn="ctr"/>
            <a:r>
              <a:rPr lang="en-US" sz="2000" b="1" kern="0" dirty="0"/>
              <a:t>50 %</a:t>
            </a:r>
          </a:p>
          <a:p>
            <a:pPr algn="ctr"/>
            <a:r>
              <a:rPr lang="en-US" sz="2000" b="1" kern="0" dirty="0"/>
              <a:t>Infiltration</a:t>
            </a:r>
          </a:p>
        </p:txBody>
      </p:sp>
      <p:sp>
        <p:nvSpPr>
          <p:cNvPr id="62" name="TextBox 61">
            <a:extLst>
              <a:ext uri="{FF2B5EF4-FFF2-40B4-BE49-F238E27FC236}">
                <a16:creationId xmlns:a16="http://schemas.microsoft.com/office/drawing/2014/main" id="{0D48996E-9FCD-BA64-A98F-DBA16AD9AE2A}"/>
              </a:ext>
            </a:extLst>
          </p:cNvPr>
          <p:cNvSpPr txBox="1"/>
          <p:nvPr/>
        </p:nvSpPr>
        <p:spPr bwMode="auto">
          <a:xfrm>
            <a:off x="8670076" y="3358266"/>
            <a:ext cx="854924" cy="584775"/>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algn="ctr"/>
            <a:r>
              <a:rPr lang="en-US" sz="1600" b="1" kern="0" dirty="0">
                <a:solidFill>
                  <a:srgbClr val="FF0000"/>
                </a:solidFill>
              </a:rPr>
              <a:t>55%</a:t>
            </a:r>
          </a:p>
          <a:p>
            <a:pPr algn="ctr"/>
            <a:r>
              <a:rPr lang="en-US" sz="1600" b="1" kern="0" dirty="0">
                <a:solidFill>
                  <a:srgbClr val="FF0000"/>
                </a:solidFill>
              </a:rPr>
              <a:t>Runoff</a:t>
            </a:r>
          </a:p>
        </p:txBody>
      </p:sp>
      <p:sp>
        <p:nvSpPr>
          <p:cNvPr id="61" name="TextBox 60">
            <a:extLst>
              <a:ext uri="{FF2B5EF4-FFF2-40B4-BE49-F238E27FC236}">
                <a16:creationId xmlns:a16="http://schemas.microsoft.com/office/drawing/2014/main" id="{89C70375-74D4-016B-4FCD-6E4B870B9C85}"/>
              </a:ext>
            </a:extLst>
          </p:cNvPr>
          <p:cNvSpPr txBox="1"/>
          <p:nvPr/>
        </p:nvSpPr>
        <p:spPr bwMode="auto">
          <a:xfrm>
            <a:off x="10011503" y="4887949"/>
            <a:ext cx="1533644" cy="707886"/>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algn="ctr"/>
            <a:r>
              <a:rPr lang="en-US" sz="2000" b="1" kern="0" dirty="0">
                <a:solidFill>
                  <a:srgbClr val="FF0000"/>
                </a:solidFill>
              </a:rPr>
              <a:t>15 %</a:t>
            </a:r>
          </a:p>
          <a:p>
            <a:pPr algn="ctr"/>
            <a:r>
              <a:rPr lang="en-US" sz="2000" b="1" kern="0" dirty="0">
                <a:solidFill>
                  <a:srgbClr val="FF0000"/>
                </a:solidFill>
              </a:rPr>
              <a:t>Infiltration</a:t>
            </a:r>
          </a:p>
        </p:txBody>
      </p:sp>
      <p:grpSp>
        <p:nvGrpSpPr>
          <p:cNvPr id="57" name="Group 56">
            <a:extLst>
              <a:ext uri="{FF2B5EF4-FFF2-40B4-BE49-F238E27FC236}">
                <a16:creationId xmlns:a16="http://schemas.microsoft.com/office/drawing/2014/main" id="{4C596948-A66E-8F6A-85D8-63527E884FCB}"/>
              </a:ext>
            </a:extLst>
          </p:cNvPr>
          <p:cNvGrpSpPr/>
          <p:nvPr/>
        </p:nvGrpSpPr>
        <p:grpSpPr>
          <a:xfrm>
            <a:off x="8367132" y="3877529"/>
            <a:ext cx="1386468" cy="745809"/>
            <a:chOff x="8367132" y="3877529"/>
            <a:chExt cx="1386468" cy="745809"/>
          </a:xfrm>
        </p:grpSpPr>
        <p:cxnSp>
          <p:nvCxnSpPr>
            <p:cNvPr id="9" name="Straight Connector 8">
              <a:extLst>
                <a:ext uri="{FF2B5EF4-FFF2-40B4-BE49-F238E27FC236}">
                  <a16:creationId xmlns:a16="http://schemas.microsoft.com/office/drawing/2014/main" id="{467C08D8-8F01-9AFD-F9CE-DE45C7110274}"/>
                </a:ext>
              </a:extLst>
            </p:cNvPr>
            <p:cNvCxnSpPr>
              <a:cxnSpLocks/>
            </p:cNvCxnSpPr>
            <p:nvPr/>
          </p:nvCxnSpPr>
          <p:spPr bwMode="auto">
            <a:xfrm>
              <a:off x="8382000" y="4267200"/>
              <a:ext cx="609600" cy="356138"/>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3" name="Straight Connector 12">
              <a:extLst>
                <a:ext uri="{FF2B5EF4-FFF2-40B4-BE49-F238E27FC236}">
                  <a16:creationId xmlns:a16="http://schemas.microsoft.com/office/drawing/2014/main" id="{0306582B-EF42-B1D0-8A6F-E1A41AF441DC}"/>
                </a:ext>
              </a:extLst>
            </p:cNvPr>
            <p:cNvCxnSpPr>
              <a:cxnSpLocks/>
            </p:cNvCxnSpPr>
            <p:nvPr/>
          </p:nvCxnSpPr>
          <p:spPr bwMode="auto">
            <a:xfrm flipV="1">
              <a:off x="8367132" y="3877529"/>
              <a:ext cx="609598" cy="408256"/>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9C4DC61E-6B17-0615-504D-B36C05E44007}"/>
                </a:ext>
              </a:extLst>
            </p:cNvPr>
            <p:cNvCxnSpPr>
              <a:cxnSpLocks/>
            </p:cNvCxnSpPr>
            <p:nvPr/>
          </p:nvCxnSpPr>
          <p:spPr bwMode="auto">
            <a:xfrm>
              <a:off x="8991600" y="4416389"/>
              <a:ext cx="76200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A63AD60F-86B0-DB08-FD22-6272C1B1F32B}"/>
                </a:ext>
              </a:extLst>
            </p:cNvPr>
            <p:cNvCxnSpPr>
              <a:cxnSpLocks/>
            </p:cNvCxnSpPr>
            <p:nvPr/>
          </p:nvCxnSpPr>
          <p:spPr bwMode="auto">
            <a:xfrm flipV="1">
              <a:off x="8961862" y="3877529"/>
              <a:ext cx="0" cy="200527"/>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24" name="Straight Connector 23">
              <a:extLst>
                <a:ext uri="{FF2B5EF4-FFF2-40B4-BE49-F238E27FC236}">
                  <a16:creationId xmlns:a16="http://schemas.microsoft.com/office/drawing/2014/main" id="{BC96361D-615E-9F24-94B0-755D7ECEECCC}"/>
                </a:ext>
              </a:extLst>
            </p:cNvPr>
            <p:cNvCxnSpPr>
              <a:cxnSpLocks/>
            </p:cNvCxnSpPr>
            <p:nvPr/>
          </p:nvCxnSpPr>
          <p:spPr bwMode="auto">
            <a:xfrm flipV="1">
              <a:off x="8991600" y="4419600"/>
              <a:ext cx="0" cy="200527"/>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6E10A49C-4B54-359E-48E6-585D6F3276A3}"/>
                </a:ext>
              </a:extLst>
            </p:cNvPr>
            <p:cNvCxnSpPr>
              <a:cxnSpLocks/>
            </p:cNvCxnSpPr>
            <p:nvPr/>
          </p:nvCxnSpPr>
          <p:spPr bwMode="auto">
            <a:xfrm>
              <a:off x="8948853" y="4072053"/>
              <a:ext cx="76200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grpSp>
      <p:sp>
        <p:nvSpPr>
          <p:cNvPr id="64" name="TextBox 63">
            <a:extLst>
              <a:ext uri="{FF2B5EF4-FFF2-40B4-BE49-F238E27FC236}">
                <a16:creationId xmlns:a16="http://schemas.microsoft.com/office/drawing/2014/main" id="{9844920C-271B-E0E1-07E6-504481A5C33F}"/>
              </a:ext>
            </a:extLst>
          </p:cNvPr>
          <p:cNvSpPr txBox="1"/>
          <p:nvPr/>
        </p:nvSpPr>
        <p:spPr bwMode="auto">
          <a:xfrm>
            <a:off x="2286000" y="3810000"/>
            <a:ext cx="846187" cy="584775"/>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algn="ctr"/>
            <a:r>
              <a:rPr lang="en-US" sz="1600" b="1" kern="0" dirty="0">
                <a:solidFill>
                  <a:srgbClr val="000000"/>
                </a:solidFill>
              </a:rPr>
              <a:t>10%</a:t>
            </a:r>
          </a:p>
          <a:p>
            <a:pPr algn="ctr"/>
            <a:r>
              <a:rPr lang="en-US" sz="1600" b="1" kern="0" dirty="0">
                <a:solidFill>
                  <a:srgbClr val="000000"/>
                </a:solidFill>
              </a:rPr>
              <a:t>Runoff</a:t>
            </a:r>
          </a:p>
        </p:txBody>
      </p:sp>
    </p:spTree>
    <p:extLst>
      <p:ext uri="{BB962C8B-B14F-4D97-AF65-F5344CB8AC3E}">
        <p14:creationId xmlns:p14="http://schemas.microsoft.com/office/powerpoint/2010/main" val="39928702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2" grpId="0" animBg="1"/>
      <p:bldP spid="61" grpId="0" animBg="1"/>
      <p:bldP spid="64"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EB2051-8D62-9FA3-E4C4-A48BD8065AF2}"/>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562600" y="0"/>
            <a:ext cx="6723088" cy="6858000"/>
          </a:xfrm>
          <a:prstGeom prst="rect">
            <a:avLst/>
          </a:prstGeom>
        </p:spPr>
      </p:pic>
      <p:sp>
        <p:nvSpPr>
          <p:cNvPr id="6" name="TextBox 5">
            <a:extLst>
              <a:ext uri="{FF2B5EF4-FFF2-40B4-BE49-F238E27FC236}">
                <a16:creationId xmlns:a16="http://schemas.microsoft.com/office/drawing/2014/main" id="{65FB45D3-8399-C9C6-8553-4D2E839ED94B}"/>
              </a:ext>
            </a:extLst>
          </p:cNvPr>
          <p:cNvSpPr txBox="1"/>
          <p:nvPr/>
        </p:nvSpPr>
        <p:spPr bwMode="auto">
          <a:xfrm>
            <a:off x="0" y="533400"/>
            <a:ext cx="5562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b="1" kern="0" dirty="0">
                <a:solidFill>
                  <a:schemeClr val="bg1"/>
                </a:solidFill>
              </a:rPr>
              <a:t>Data is from the Stormwater Supplemental Form</a:t>
            </a:r>
          </a:p>
          <a:p>
            <a:endParaRPr lang="en-US" kern="0" dirty="0">
              <a:solidFill>
                <a:schemeClr val="bg1"/>
              </a:solidFill>
            </a:endParaRPr>
          </a:p>
          <a:p>
            <a:endParaRPr lang="en-US" kern="0" dirty="0">
              <a:solidFill>
                <a:schemeClr val="bg1"/>
              </a:solidFill>
            </a:endParaRPr>
          </a:p>
          <a:p>
            <a:endParaRPr lang="en-US" kern="0" dirty="0">
              <a:solidFill>
                <a:schemeClr val="bg1"/>
              </a:solidFill>
            </a:endParaRPr>
          </a:p>
        </p:txBody>
      </p:sp>
      <p:sp>
        <p:nvSpPr>
          <p:cNvPr id="7" name="TextBox 6">
            <a:extLst>
              <a:ext uri="{FF2B5EF4-FFF2-40B4-BE49-F238E27FC236}">
                <a16:creationId xmlns:a16="http://schemas.microsoft.com/office/drawing/2014/main" id="{794BCA38-F296-3343-F09F-CD345DF139F7}"/>
              </a:ext>
            </a:extLst>
          </p:cNvPr>
          <p:cNvSpPr txBox="1"/>
          <p:nvPr/>
        </p:nvSpPr>
        <p:spPr bwMode="auto">
          <a:xfrm>
            <a:off x="76200" y="1371600"/>
            <a:ext cx="55626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b="1" kern="0" dirty="0">
                <a:solidFill>
                  <a:srgbClr val="FFFF00"/>
                </a:solidFill>
              </a:rPr>
              <a:t>Modernize and move from a 21-page PDF to a digital form that uses logic dependencies and populates a database, and leverages GIS?</a:t>
            </a:r>
          </a:p>
        </p:txBody>
      </p:sp>
      <p:grpSp>
        <p:nvGrpSpPr>
          <p:cNvPr id="14" name="Group 13">
            <a:extLst>
              <a:ext uri="{FF2B5EF4-FFF2-40B4-BE49-F238E27FC236}">
                <a16:creationId xmlns:a16="http://schemas.microsoft.com/office/drawing/2014/main" id="{BBBB6866-7333-B3FA-83CA-F42434434169}"/>
              </a:ext>
            </a:extLst>
          </p:cNvPr>
          <p:cNvGrpSpPr/>
          <p:nvPr/>
        </p:nvGrpSpPr>
        <p:grpSpPr>
          <a:xfrm>
            <a:off x="76200" y="3200400"/>
            <a:ext cx="9802593" cy="3391303"/>
            <a:chOff x="152400" y="3276600"/>
            <a:chExt cx="9802593" cy="3391303"/>
          </a:xfrm>
        </p:grpSpPr>
        <p:grpSp>
          <p:nvGrpSpPr>
            <p:cNvPr id="12" name="Group 11">
              <a:extLst>
                <a:ext uri="{FF2B5EF4-FFF2-40B4-BE49-F238E27FC236}">
                  <a16:creationId xmlns:a16="http://schemas.microsoft.com/office/drawing/2014/main" id="{85BD9A39-25E8-4ED2-2D6D-1BE3DE12A7B1}"/>
                </a:ext>
              </a:extLst>
            </p:cNvPr>
            <p:cNvGrpSpPr/>
            <p:nvPr/>
          </p:nvGrpSpPr>
          <p:grpSpPr>
            <a:xfrm>
              <a:off x="152400" y="3276600"/>
              <a:ext cx="9802593" cy="3391303"/>
              <a:chOff x="76200" y="2933297"/>
              <a:chExt cx="9802593" cy="3391303"/>
            </a:xfrm>
          </p:grpSpPr>
          <p:sp>
            <p:nvSpPr>
              <p:cNvPr id="11" name="Rectangle 10">
                <a:extLst>
                  <a:ext uri="{FF2B5EF4-FFF2-40B4-BE49-F238E27FC236}">
                    <a16:creationId xmlns:a16="http://schemas.microsoft.com/office/drawing/2014/main" id="{372E2BDF-2C36-4C79-2334-0B4420E733C9}"/>
                  </a:ext>
                </a:extLst>
              </p:cNvPr>
              <p:cNvSpPr/>
              <p:nvPr/>
            </p:nvSpPr>
            <p:spPr bwMode="auto">
              <a:xfrm>
                <a:off x="76200" y="2933297"/>
                <a:ext cx="9802593" cy="3391303"/>
              </a:xfrm>
              <a:prstGeom prst="rect">
                <a:avLst/>
              </a:prstGeom>
              <a:solidFill>
                <a:schemeClr val="bg1"/>
              </a:solid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grpSp>
            <p:nvGrpSpPr>
              <p:cNvPr id="10" name="Group 9">
                <a:extLst>
                  <a:ext uri="{FF2B5EF4-FFF2-40B4-BE49-F238E27FC236}">
                    <a16:creationId xmlns:a16="http://schemas.microsoft.com/office/drawing/2014/main" id="{CB211CEF-993D-AF2E-3FC2-CE73E09E30EC}"/>
                  </a:ext>
                </a:extLst>
              </p:cNvPr>
              <p:cNvGrpSpPr/>
              <p:nvPr/>
            </p:nvGrpSpPr>
            <p:grpSpPr>
              <a:xfrm>
                <a:off x="228600" y="3105329"/>
                <a:ext cx="9448800" cy="3143072"/>
                <a:chOff x="421418" y="2761905"/>
                <a:chExt cx="9802593" cy="3391303"/>
              </a:xfrm>
              <a:noFill/>
            </p:grpSpPr>
            <p:pic>
              <p:nvPicPr>
                <p:cNvPr id="3" name="Picture 2">
                  <a:extLst>
                    <a:ext uri="{FF2B5EF4-FFF2-40B4-BE49-F238E27FC236}">
                      <a16:creationId xmlns:a16="http://schemas.microsoft.com/office/drawing/2014/main" id="{DE5A4995-5342-05DA-452D-591E7124B51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21418" y="4819592"/>
                  <a:ext cx="5227773" cy="1333616"/>
                </a:xfrm>
                <a:prstGeom prst="rect">
                  <a:avLst/>
                </a:prstGeom>
                <a:grpFill/>
              </p:spPr>
            </p:pic>
            <p:pic>
              <p:nvPicPr>
                <p:cNvPr id="8" name="Picture 7">
                  <a:extLst>
                    <a:ext uri="{FF2B5EF4-FFF2-40B4-BE49-F238E27FC236}">
                      <a16:creationId xmlns:a16="http://schemas.microsoft.com/office/drawing/2014/main" id="{1200704C-FEB0-2DCC-45DE-DEFBA2F2CB6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21418" y="2761905"/>
                  <a:ext cx="9802593" cy="2057687"/>
                </a:xfrm>
                <a:prstGeom prst="rect">
                  <a:avLst/>
                </a:prstGeom>
                <a:grpFill/>
              </p:spPr>
            </p:pic>
            <p:sp>
              <p:nvSpPr>
                <p:cNvPr id="9" name="Rectangle 8">
                  <a:extLst>
                    <a:ext uri="{FF2B5EF4-FFF2-40B4-BE49-F238E27FC236}">
                      <a16:creationId xmlns:a16="http://schemas.microsoft.com/office/drawing/2014/main" id="{D80B8D3A-1CAB-A8A6-015C-284E221B6BB1}"/>
                    </a:ext>
                  </a:extLst>
                </p:cNvPr>
                <p:cNvSpPr/>
                <p:nvPr/>
              </p:nvSpPr>
              <p:spPr bwMode="auto">
                <a:xfrm>
                  <a:off x="533400" y="4861156"/>
                  <a:ext cx="4648200" cy="285808"/>
                </a:xfrm>
                <a:prstGeom prst="rect">
                  <a:avLst/>
                </a:prstGeom>
                <a:grp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grpSp>
        </p:grpSp>
        <p:sp>
          <p:nvSpPr>
            <p:cNvPr id="13" name="TextBox 12">
              <a:extLst>
                <a:ext uri="{FF2B5EF4-FFF2-40B4-BE49-F238E27FC236}">
                  <a16:creationId xmlns:a16="http://schemas.microsoft.com/office/drawing/2014/main" id="{7FC06D17-F1C3-2805-D179-34BC00213CD7}"/>
                </a:ext>
              </a:extLst>
            </p:cNvPr>
            <p:cNvSpPr txBox="1"/>
            <p:nvPr/>
          </p:nvSpPr>
          <p:spPr bwMode="auto">
            <a:xfrm>
              <a:off x="914400" y="3364468"/>
              <a:ext cx="8991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kern="0" dirty="0">
                  <a:solidFill>
                    <a:srgbClr val="FF0000"/>
                  </a:solidFill>
                </a:rPr>
                <a:t>OaklandCA.gov search Municipal Regional Stormwater Permit Resources </a:t>
              </a:r>
            </a:p>
          </p:txBody>
        </p:sp>
      </p:grpSp>
    </p:spTree>
    <p:extLst>
      <p:ext uri="{BB962C8B-B14F-4D97-AF65-F5344CB8AC3E}">
        <p14:creationId xmlns:p14="http://schemas.microsoft.com/office/powerpoint/2010/main" val="3801894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00AE5AC-99FA-818B-3A81-6DC76A3C53D2}"/>
            </a:ext>
          </a:extLst>
        </p:cNvPr>
        <p:cNvGrpSpPr/>
        <p:nvPr/>
      </p:nvGrpSpPr>
      <p:grpSpPr>
        <a:xfrm>
          <a:off x="0" y="0"/>
          <a:ext cx="0" cy="0"/>
          <a:chOff x="0" y="0"/>
          <a:chExt cx="0" cy="0"/>
        </a:xfrm>
      </p:grpSpPr>
      <p:pic>
        <p:nvPicPr>
          <p:cNvPr id="1028" name="Picture 4" descr="THE ALAMEDA COUNTY MOSQUITO ABATEMENT ...">
            <a:extLst>
              <a:ext uri="{FF2B5EF4-FFF2-40B4-BE49-F238E27FC236}">
                <a16:creationId xmlns:a16="http://schemas.microsoft.com/office/drawing/2014/main" id="{1740B9FA-3DCA-5C4C-15E5-C3374EF0349A}"/>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235392" y="671075"/>
            <a:ext cx="2156008" cy="1614925"/>
          </a:xfrm>
          <a:prstGeom prst="ellipse">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BF67D074-63C9-7F9E-A00D-1DCE7C691E4D}"/>
              </a:ext>
            </a:extLst>
          </p:cNvPr>
          <p:cNvSpPr txBox="1">
            <a:spLocks/>
          </p:cNvSpPr>
          <p:nvPr/>
        </p:nvSpPr>
        <p:spPr bwMode="auto">
          <a:xfrm>
            <a:off x="76200" y="190087"/>
            <a:ext cx="11108634"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rtl="0" eaLnBrk="1" fontAlgn="base" hangingPunct="1">
              <a:spcBef>
                <a:spcPct val="0"/>
              </a:spcBef>
              <a:spcAft>
                <a:spcPct val="0"/>
              </a:spcAft>
              <a:defRPr sz="2700" b="1" kern="1200" spc="75" baseline="0">
                <a:solidFill>
                  <a:schemeClr val="bg1"/>
                </a:solidFill>
                <a:latin typeface="+mj-lt"/>
                <a:ea typeface="+mj-ea"/>
                <a:cs typeface="+mj-cs"/>
              </a:defRPr>
            </a:lvl1pPr>
            <a:lvl2pPr algn="l" rtl="0" eaLnBrk="1" fontAlgn="base" hangingPunct="1">
              <a:spcBef>
                <a:spcPct val="0"/>
              </a:spcBef>
              <a:spcAft>
                <a:spcPct val="0"/>
              </a:spcAft>
              <a:defRPr sz="3000" b="1">
                <a:solidFill>
                  <a:srgbClr val="000080"/>
                </a:solidFill>
                <a:latin typeface="Arial" pitchFamily="34" charset="0"/>
              </a:defRPr>
            </a:lvl2pPr>
            <a:lvl3pPr algn="l" rtl="0" eaLnBrk="1" fontAlgn="base" hangingPunct="1">
              <a:spcBef>
                <a:spcPct val="0"/>
              </a:spcBef>
              <a:spcAft>
                <a:spcPct val="0"/>
              </a:spcAft>
              <a:defRPr sz="3000" b="1">
                <a:solidFill>
                  <a:srgbClr val="000080"/>
                </a:solidFill>
                <a:latin typeface="Arial" pitchFamily="34" charset="0"/>
              </a:defRPr>
            </a:lvl3pPr>
            <a:lvl4pPr algn="l" rtl="0" eaLnBrk="1" fontAlgn="base" hangingPunct="1">
              <a:spcBef>
                <a:spcPct val="0"/>
              </a:spcBef>
              <a:spcAft>
                <a:spcPct val="0"/>
              </a:spcAft>
              <a:defRPr sz="3000" b="1">
                <a:solidFill>
                  <a:srgbClr val="000080"/>
                </a:solidFill>
                <a:latin typeface="Arial" pitchFamily="34" charset="0"/>
              </a:defRPr>
            </a:lvl4pPr>
            <a:lvl5pPr algn="l" rtl="0" eaLnBrk="1" fontAlgn="base" hangingPunct="1">
              <a:spcBef>
                <a:spcPct val="0"/>
              </a:spcBef>
              <a:spcAft>
                <a:spcPct val="0"/>
              </a:spcAft>
              <a:defRPr sz="3000" b="1">
                <a:solidFill>
                  <a:srgbClr val="000080"/>
                </a:solidFill>
                <a:latin typeface="Arial" pitchFamily="34" charset="0"/>
              </a:defRPr>
            </a:lvl5pPr>
            <a:lvl6pPr marL="342900" algn="l" rtl="0" eaLnBrk="1" fontAlgn="base" hangingPunct="1">
              <a:spcBef>
                <a:spcPct val="0"/>
              </a:spcBef>
              <a:spcAft>
                <a:spcPct val="0"/>
              </a:spcAft>
              <a:defRPr sz="3000" b="1">
                <a:solidFill>
                  <a:srgbClr val="000080"/>
                </a:solidFill>
                <a:latin typeface="Arial" pitchFamily="34" charset="0"/>
              </a:defRPr>
            </a:lvl6pPr>
            <a:lvl7pPr marL="685800" algn="l" rtl="0" eaLnBrk="1" fontAlgn="base" hangingPunct="1">
              <a:spcBef>
                <a:spcPct val="0"/>
              </a:spcBef>
              <a:spcAft>
                <a:spcPct val="0"/>
              </a:spcAft>
              <a:defRPr sz="3000" b="1">
                <a:solidFill>
                  <a:srgbClr val="000080"/>
                </a:solidFill>
                <a:latin typeface="Arial" pitchFamily="34" charset="0"/>
              </a:defRPr>
            </a:lvl7pPr>
            <a:lvl8pPr marL="1028700" algn="l" rtl="0" eaLnBrk="1" fontAlgn="base" hangingPunct="1">
              <a:spcBef>
                <a:spcPct val="0"/>
              </a:spcBef>
              <a:spcAft>
                <a:spcPct val="0"/>
              </a:spcAft>
              <a:defRPr sz="3000" b="1">
                <a:solidFill>
                  <a:srgbClr val="000080"/>
                </a:solidFill>
                <a:latin typeface="Arial" pitchFamily="34" charset="0"/>
              </a:defRPr>
            </a:lvl8pPr>
            <a:lvl9pPr marL="1371600" algn="l" rtl="0" eaLnBrk="1" fontAlgn="base" hangingPunct="1">
              <a:spcBef>
                <a:spcPct val="0"/>
              </a:spcBef>
              <a:spcAft>
                <a:spcPct val="0"/>
              </a:spcAft>
              <a:defRPr sz="3000" b="1">
                <a:solidFill>
                  <a:srgbClr val="000080"/>
                </a:solidFill>
                <a:latin typeface="Arial" pitchFamily="34" charset="0"/>
              </a:defRPr>
            </a:lvl9pPr>
          </a:lstStyle>
          <a:p>
            <a:r>
              <a:rPr lang="en-US" sz="2400" dirty="0"/>
              <a:t>Annual reporting of newly installed stormwater treatment</a:t>
            </a:r>
          </a:p>
        </p:txBody>
      </p:sp>
      <p:sp>
        <p:nvSpPr>
          <p:cNvPr id="7" name="TextBox 6">
            <a:extLst>
              <a:ext uri="{FF2B5EF4-FFF2-40B4-BE49-F238E27FC236}">
                <a16:creationId xmlns:a16="http://schemas.microsoft.com/office/drawing/2014/main" id="{D253D692-E1DD-2EA2-4951-96EA6171C869}"/>
              </a:ext>
            </a:extLst>
          </p:cNvPr>
          <p:cNvSpPr txBox="1"/>
          <p:nvPr/>
        </p:nvSpPr>
        <p:spPr bwMode="auto">
          <a:xfrm>
            <a:off x="154012" y="914400"/>
            <a:ext cx="578958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dirty="0">
                <a:solidFill>
                  <a:schemeClr val="bg1"/>
                </a:solidFill>
              </a:rPr>
              <a:t>To Water Board</a:t>
            </a:r>
          </a:p>
          <a:p>
            <a:r>
              <a:rPr lang="en-US" dirty="0">
                <a:solidFill>
                  <a:schemeClr val="bg1"/>
                </a:solidFill>
              </a:rPr>
              <a:t>To Alameda County Mosquito Abatement District </a:t>
            </a:r>
          </a:p>
          <a:p>
            <a:endParaRPr lang="en-US" kern="0" dirty="0">
              <a:solidFill>
                <a:schemeClr val="bg1"/>
              </a:solidFill>
            </a:endParaRPr>
          </a:p>
          <a:p>
            <a:endParaRPr lang="en-US" kern="0" dirty="0">
              <a:solidFill>
                <a:schemeClr val="bg1"/>
              </a:solidFill>
            </a:endParaRPr>
          </a:p>
        </p:txBody>
      </p:sp>
      <p:grpSp>
        <p:nvGrpSpPr>
          <p:cNvPr id="2" name="Group 1">
            <a:extLst>
              <a:ext uri="{FF2B5EF4-FFF2-40B4-BE49-F238E27FC236}">
                <a16:creationId xmlns:a16="http://schemas.microsoft.com/office/drawing/2014/main" id="{0665649D-F6A5-A4BD-60F5-FAA32FA7E776}"/>
              </a:ext>
            </a:extLst>
          </p:cNvPr>
          <p:cNvGrpSpPr/>
          <p:nvPr/>
        </p:nvGrpSpPr>
        <p:grpSpPr>
          <a:xfrm>
            <a:off x="76200" y="2105984"/>
            <a:ext cx="11090049" cy="4762913"/>
            <a:chOff x="76200" y="2105984"/>
            <a:chExt cx="11090049" cy="4762913"/>
          </a:xfrm>
        </p:grpSpPr>
        <p:pic>
          <p:nvPicPr>
            <p:cNvPr id="4" name="Picture 3">
              <a:extLst>
                <a:ext uri="{FF2B5EF4-FFF2-40B4-BE49-F238E27FC236}">
                  <a16:creationId xmlns:a16="http://schemas.microsoft.com/office/drawing/2014/main" id="{5B11A5AA-5884-0FF0-D631-18CDBB3AABA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91905" y="2105984"/>
              <a:ext cx="9274344" cy="4762913"/>
            </a:xfrm>
            <a:prstGeom prst="rect">
              <a:avLst/>
            </a:prstGeom>
          </p:spPr>
        </p:pic>
        <p:sp>
          <p:nvSpPr>
            <p:cNvPr id="8" name="TextBox 7">
              <a:extLst>
                <a:ext uri="{FF2B5EF4-FFF2-40B4-BE49-F238E27FC236}">
                  <a16:creationId xmlns:a16="http://schemas.microsoft.com/office/drawing/2014/main" id="{53167840-387C-36AF-E28A-5260CBE4B891}"/>
                </a:ext>
              </a:extLst>
            </p:cNvPr>
            <p:cNvSpPr txBox="1"/>
            <p:nvPr/>
          </p:nvSpPr>
          <p:spPr bwMode="auto">
            <a:xfrm>
              <a:off x="76200" y="2125626"/>
              <a:ext cx="578958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kern="0" dirty="0">
                  <a:solidFill>
                    <a:schemeClr val="bg1"/>
                  </a:solidFill>
                </a:rPr>
                <a:t>Summary table</a:t>
              </a:r>
            </a:p>
            <a:p>
              <a:endParaRPr lang="en-US" kern="0" dirty="0">
                <a:solidFill>
                  <a:schemeClr val="bg1"/>
                </a:solidFill>
              </a:endParaRPr>
            </a:p>
            <a:p>
              <a:endParaRPr lang="en-US" kern="0" dirty="0">
                <a:solidFill>
                  <a:schemeClr val="bg1"/>
                </a:solidFill>
              </a:endParaRPr>
            </a:p>
          </p:txBody>
        </p:sp>
      </p:grpSp>
      <p:sp>
        <p:nvSpPr>
          <p:cNvPr id="3" name="TextBox 2">
            <a:extLst>
              <a:ext uri="{FF2B5EF4-FFF2-40B4-BE49-F238E27FC236}">
                <a16:creationId xmlns:a16="http://schemas.microsoft.com/office/drawing/2014/main" id="{326FC021-04FD-D2EE-0897-9513F015108D}"/>
              </a:ext>
            </a:extLst>
          </p:cNvPr>
          <p:cNvSpPr txBox="1"/>
          <p:nvPr/>
        </p:nvSpPr>
        <p:spPr bwMode="auto">
          <a:xfrm>
            <a:off x="8382000" y="762000"/>
            <a:ext cx="3352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342900" indent="-342900">
              <a:buFont typeface="+mj-lt"/>
              <a:buAutoNum type="arabicPeriod"/>
            </a:pPr>
            <a:r>
              <a:rPr lang="en-US" b="1" kern="0" dirty="0">
                <a:solidFill>
                  <a:schemeClr val="bg1"/>
                </a:solidFill>
              </a:rPr>
              <a:t>Building Department reports </a:t>
            </a:r>
            <a:r>
              <a:rPr lang="en-US" b="1" u="sng" kern="0" dirty="0">
                <a:solidFill>
                  <a:schemeClr val="bg1"/>
                </a:solidFill>
              </a:rPr>
              <a:t>PRIVATE</a:t>
            </a:r>
            <a:r>
              <a:rPr lang="en-US" b="1" kern="0" dirty="0">
                <a:solidFill>
                  <a:schemeClr val="bg1"/>
                </a:solidFill>
              </a:rPr>
              <a:t> projects</a:t>
            </a:r>
          </a:p>
          <a:p>
            <a:pPr marL="342900" indent="-342900">
              <a:buFont typeface="+mj-lt"/>
              <a:buAutoNum type="arabicPeriod"/>
            </a:pPr>
            <a:r>
              <a:rPr lang="en-US" b="1" kern="0" dirty="0">
                <a:solidFill>
                  <a:schemeClr val="bg1"/>
                </a:solidFill>
              </a:rPr>
              <a:t>Project &amp; Grants reports </a:t>
            </a:r>
            <a:r>
              <a:rPr lang="en-US" b="1" u="sng" kern="0" dirty="0">
                <a:solidFill>
                  <a:schemeClr val="bg1"/>
                </a:solidFill>
              </a:rPr>
              <a:t>PUBLIC CITY</a:t>
            </a:r>
            <a:r>
              <a:rPr lang="en-US" b="1" kern="0" dirty="0">
                <a:solidFill>
                  <a:schemeClr val="bg1"/>
                </a:solidFill>
              </a:rPr>
              <a:t> projects  </a:t>
            </a:r>
          </a:p>
        </p:txBody>
      </p:sp>
    </p:spTree>
    <p:extLst>
      <p:ext uri="{BB962C8B-B14F-4D97-AF65-F5344CB8AC3E}">
        <p14:creationId xmlns:p14="http://schemas.microsoft.com/office/powerpoint/2010/main" val="2521541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F1D71CE-F05D-0631-6450-DE268B25EA1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D6F070F-A938-CED2-E7DE-C57CA61CAA17}"/>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891905" y="2105984"/>
            <a:ext cx="9274344" cy="4762913"/>
          </a:xfrm>
          <a:prstGeom prst="rect">
            <a:avLst/>
          </a:prstGeom>
        </p:spPr>
      </p:pic>
      <p:sp>
        <p:nvSpPr>
          <p:cNvPr id="6" name="Title 1">
            <a:extLst>
              <a:ext uri="{FF2B5EF4-FFF2-40B4-BE49-F238E27FC236}">
                <a16:creationId xmlns:a16="http://schemas.microsoft.com/office/drawing/2014/main" id="{F696AC71-706F-036F-63DA-52C56E19C0BE}"/>
              </a:ext>
            </a:extLst>
          </p:cNvPr>
          <p:cNvSpPr txBox="1">
            <a:spLocks/>
          </p:cNvSpPr>
          <p:nvPr/>
        </p:nvSpPr>
        <p:spPr bwMode="auto">
          <a:xfrm>
            <a:off x="76200" y="190087"/>
            <a:ext cx="11108634"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rtl="0" eaLnBrk="1" fontAlgn="base" hangingPunct="1">
              <a:spcBef>
                <a:spcPct val="0"/>
              </a:spcBef>
              <a:spcAft>
                <a:spcPct val="0"/>
              </a:spcAft>
              <a:defRPr sz="2700" b="1" kern="1200" spc="75" baseline="0">
                <a:solidFill>
                  <a:schemeClr val="bg1"/>
                </a:solidFill>
                <a:latin typeface="+mj-lt"/>
                <a:ea typeface="+mj-ea"/>
                <a:cs typeface="+mj-cs"/>
              </a:defRPr>
            </a:lvl1pPr>
            <a:lvl2pPr algn="l" rtl="0" eaLnBrk="1" fontAlgn="base" hangingPunct="1">
              <a:spcBef>
                <a:spcPct val="0"/>
              </a:spcBef>
              <a:spcAft>
                <a:spcPct val="0"/>
              </a:spcAft>
              <a:defRPr sz="3000" b="1">
                <a:solidFill>
                  <a:srgbClr val="000080"/>
                </a:solidFill>
                <a:latin typeface="Arial" pitchFamily="34" charset="0"/>
              </a:defRPr>
            </a:lvl2pPr>
            <a:lvl3pPr algn="l" rtl="0" eaLnBrk="1" fontAlgn="base" hangingPunct="1">
              <a:spcBef>
                <a:spcPct val="0"/>
              </a:spcBef>
              <a:spcAft>
                <a:spcPct val="0"/>
              </a:spcAft>
              <a:defRPr sz="3000" b="1">
                <a:solidFill>
                  <a:srgbClr val="000080"/>
                </a:solidFill>
                <a:latin typeface="Arial" pitchFamily="34" charset="0"/>
              </a:defRPr>
            </a:lvl3pPr>
            <a:lvl4pPr algn="l" rtl="0" eaLnBrk="1" fontAlgn="base" hangingPunct="1">
              <a:spcBef>
                <a:spcPct val="0"/>
              </a:spcBef>
              <a:spcAft>
                <a:spcPct val="0"/>
              </a:spcAft>
              <a:defRPr sz="3000" b="1">
                <a:solidFill>
                  <a:srgbClr val="000080"/>
                </a:solidFill>
                <a:latin typeface="Arial" pitchFamily="34" charset="0"/>
              </a:defRPr>
            </a:lvl4pPr>
            <a:lvl5pPr algn="l" rtl="0" eaLnBrk="1" fontAlgn="base" hangingPunct="1">
              <a:spcBef>
                <a:spcPct val="0"/>
              </a:spcBef>
              <a:spcAft>
                <a:spcPct val="0"/>
              </a:spcAft>
              <a:defRPr sz="3000" b="1">
                <a:solidFill>
                  <a:srgbClr val="000080"/>
                </a:solidFill>
                <a:latin typeface="Arial" pitchFamily="34" charset="0"/>
              </a:defRPr>
            </a:lvl5pPr>
            <a:lvl6pPr marL="342900" algn="l" rtl="0" eaLnBrk="1" fontAlgn="base" hangingPunct="1">
              <a:spcBef>
                <a:spcPct val="0"/>
              </a:spcBef>
              <a:spcAft>
                <a:spcPct val="0"/>
              </a:spcAft>
              <a:defRPr sz="3000" b="1">
                <a:solidFill>
                  <a:srgbClr val="000080"/>
                </a:solidFill>
                <a:latin typeface="Arial" pitchFamily="34" charset="0"/>
              </a:defRPr>
            </a:lvl6pPr>
            <a:lvl7pPr marL="685800" algn="l" rtl="0" eaLnBrk="1" fontAlgn="base" hangingPunct="1">
              <a:spcBef>
                <a:spcPct val="0"/>
              </a:spcBef>
              <a:spcAft>
                <a:spcPct val="0"/>
              </a:spcAft>
              <a:defRPr sz="3000" b="1">
                <a:solidFill>
                  <a:srgbClr val="000080"/>
                </a:solidFill>
                <a:latin typeface="Arial" pitchFamily="34" charset="0"/>
              </a:defRPr>
            </a:lvl7pPr>
            <a:lvl8pPr marL="1028700" algn="l" rtl="0" eaLnBrk="1" fontAlgn="base" hangingPunct="1">
              <a:spcBef>
                <a:spcPct val="0"/>
              </a:spcBef>
              <a:spcAft>
                <a:spcPct val="0"/>
              </a:spcAft>
              <a:defRPr sz="3000" b="1">
                <a:solidFill>
                  <a:srgbClr val="000080"/>
                </a:solidFill>
                <a:latin typeface="Arial" pitchFamily="34" charset="0"/>
              </a:defRPr>
            </a:lvl8pPr>
            <a:lvl9pPr marL="1371600" algn="l" rtl="0" eaLnBrk="1" fontAlgn="base" hangingPunct="1">
              <a:spcBef>
                <a:spcPct val="0"/>
              </a:spcBef>
              <a:spcAft>
                <a:spcPct val="0"/>
              </a:spcAft>
              <a:defRPr sz="3000" b="1">
                <a:solidFill>
                  <a:srgbClr val="000080"/>
                </a:solidFill>
                <a:latin typeface="Arial" pitchFamily="34" charset="0"/>
              </a:defRPr>
            </a:lvl9pPr>
          </a:lstStyle>
          <a:p>
            <a:r>
              <a:rPr lang="en-US" sz="2400" dirty="0"/>
              <a:t>Annual reporting of newly installed stormwater treatment</a:t>
            </a:r>
          </a:p>
        </p:txBody>
      </p:sp>
      <p:sp>
        <p:nvSpPr>
          <p:cNvPr id="7" name="TextBox 6">
            <a:extLst>
              <a:ext uri="{FF2B5EF4-FFF2-40B4-BE49-F238E27FC236}">
                <a16:creationId xmlns:a16="http://schemas.microsoft.com/office/drawing/2014/main" id="{FD1A926E-8092-C0BD-ACA8-FEDECC2B27F0}"/>
              </a:ext>
            </a:extLst>
          </p:cNvPr>
          <p:cNvSpPr txBox="1"/>
          <p:nvPr/>
        </p:nvSpPr>
        <p:spPr bwMode="auto">
          <a:xfrm>
            <a:off x="154012" y="914400"/>
            <a:ext cx="578958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dirty="0">
                <a:solidFill>
                  <a:schemeClr val="bg1"/>
                </a:solidFill>
              </a:rPr>
              <a:t>To Water Board</a:t>
            </a:r>
          </a:p>
          <a:p>
            <a:r>
              <a:rPr lang="en-US" dirty="0">
                <a:solidFill>
                  <a:schemeClr val="bg1"/>
                </a:solidFill>
              </a:rPr>
              <a:t>To Alameda County Mosquito Abatement District </a:t>
            </a:r>
          </a:p>
          <a:p>
            <a:endParaRPr lang="en-US" kern="0" dirty="0">
              <a:solidFill>
                <a:schemeClr val="bg1"/>
              </a:solidFill>
            </a:endParaRPr>
          </a:p>
          <a:p>
            <a:endParaRPr lang="en-US" kern="0" dirty="0">
              <a:solidFill>
                <a:schemeClr val="bg1"/>
              </a:solidFill>
            </a:endParaRPr>
          </a:p>
        </p:txBody>
      </p:sp>
      <p:sp>
        <p:nvSpPr>
          <p:cNvPr id="8" name="TextBox 7">
            <a:extLst>
              <a:ext uri="{FF2B5EF4-FFF2-40B4-BE49-F238E27FC236}">
                <a16:creationId xmlns:a16="http://schemas.microsoft.com/office/drawing/2014/main" id="{71E6802D-A3D5-F603-5390-6BBE8181D465}"/>
              </a:ext>
            </a:extLst>
          </p:cNvPr>
          <p:cNvSpPr txBox="1"/>
          <p:nvPr/>
        </p:nvSpPr>
        <p:spPr bwMode="auto">
          <a:xfrm>
            <a:off x="76200" y="2125626"/>
            <a:ext cx="578958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kern="0" dirty="0">
                <a:solidFill>
                  <a:schemeClr val="bg1"/>
                </a:solidFill>
              </a:rPr>
              <a:t>Summary table</a:t>
            </a:r>
          </a:p>
          <a:p>
            <a:endParaRPr lang="en-US" kern="0" dirty="0">
              <a:solidFill>
                <a:schemeClr val="bg1"/>
              </a:solidFill>
            </a:endParaRPr>
          </a:p>
          <a:p>
            <a:r>
              <a:rPr lang="en-US" kern="0" dirty="0">
                <a:solidFill>
                  <a:schemeClr val="bg1"/>
                </a:solidFill>
              </a:rPr>
              <a:t>maps</a:t>
            </a:r>
          </a:p>
          <a:p>
            <a:endParaRPr lang="en-US" kern="0" dirty="0">
              <a:solidFill>
                <a:schemeClr val="bg1"/>
              </a:solidFill>
            </a:endParaRPr>
          </a:p>
        </p:txBody>
      </p:sp>
      <p:pic>
        <p:nvPicPr>
          <p:cNvPr id="9" name="Picture 8">
            <a:extLst>
              <a:ext uri="{FF2B5EF4-FFF2-40B4-BE49-F238E27FC236}">
                <a16:creationId xmlns:a16="http://schemas.microsoft.com/office/drawing/2014/main" id="{4D2935DA-8AF5-F838-3E8E-162D7709B0D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5400000">
            <a:off x="5997444" y="689465"/>
            <a:ext cx="5410202" cy="6926871"/>
          </a:xfrm>
          <a:prstGeom prst="rect">
            <a:avLst/>
          </a:prstGeom>
        </p:spPr>
      </p:pic>
      <p:sp>
        <p:nvSpPr>
          <p:cNvPr id="10" name="Rectangle 9">
            <a:extLst>
              <a:ext uri="{FF2B5EF4-FFF2-40B4-BE49-F238E27FC236}">
                <a16:creationId xmlns:a16="http://schemas.microsoft.com/office/drawing/2014/main" id="{8EDCB9B3-EB24-87BC-19E4-47DD16CF5BDF}"/>
              </a:ext>
            </a:extLst>
          </p:cNvPr>
          <p:cNvSpPr/>
          <p:nvPr/>
        </p:nvSpPr>
        <p:spPr bwMode="auto">
          <a:xfrm>
            <a:off x="1891905" y="4191000"/>
            <a:ext cx="1537095" cy="228600"/>
          </a:xfrm>
          <a:prstGeom prst="rect">
            <a:avLst/>
          </a:prstGeom>
          <a:solidFill>
            <a:srgbClr val="FFFF00">
              <a:alpha val="40000"/>
            </a:srgb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33046357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AC2B6F3-74D8-7849-7E63-F370C70C024D}"/>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599B2CE3-BC3C-3D4F-FC50-92ACD173800B}"/>
              </a:ext>
            </a:extLst>
          </p:cNvPr>
          <p:cNvSpPr txBox="1">
            <a:spLocks/>
          </p:cNvSpPr>
          <p:nvPr/>
        </p:nvSpPr>
        <p:spPr bwMode="auto">
          <a:xfrm>
            <a:off x="76200" y="190087"/>
            <a:ext cx="11108634"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rtl="0" eaLnBrk="1" fontAlgn="base" hangingPunct="1">
              <a:spcBef>
                <a:spcPct val="0"/>
              </a:spcBef>
              <a:spcAft>
                <a:spcPct val="0"/>
              </a:spcAft>
              <a:defRPr sz="2700" b="1" kern="1200" spc="75" baseline="0">
                <a:solidFill>
                  <a:schemeClr val="bg1"/>
                </a:solidFill>
                <a:latin typeface="+mj-lt"/>
                <a:ea typeface="+mj-ea"/>
                <a:cs typeface="+mj-cs"/>
              </a:defRPr>
            </a:lvl1pPr>
            <a:lvl2pPr algn="l" rtl="0" eaLnBrk="1" fontAlgn="base" hangingPunct="1">
              <a:spcBef>
                <a:spcPct val="0"/>
              </a:spcBef>
              <a:spcAft>
                <a:spcPct val="0"/>
              </a:spcAft>
              <a:defRPr sz="3000" b="1">
                <a:solidFill>
                  <a:srgbClr val="000080"/>
                </a:solidFill>
                <a:latin typeface="Arial" pitchFamily="34" charset="0"/>
              </a:defRPr>
            </a:lvl2pPr>
            <a:lvl3pPr algn="l" rtl="0" eaLnBrk="1" fontAlgn="base" hangingPunct="1">
              <a:spcBef>
                <a:spcPct val="0"/>
              </a:spcBef>
              <a:spcAft>
                <a:spcPct val="0"/>
              </a:spcAft>
              <a:defRPr sz="3000" b="1">
                <a:solidFill>
                  <a:srgbClr val="000080"/>
                </a:solidFill>
                <a:latin typeface="Arial" pitchFamily="34" charset="0"/>
              </a:defRPr>
            </a:lvl3pPr>
            <a:lvl4pPr algn="l" rtl="0" eaLnBrk="1" fontAlgn="base" hangingPunct="1">
              <a:spcBef>
                <a:spcPct val="0"/>
              </a:spcBef>
              <a:spcAft>
                <a:spcPct val="0"/>
              </a:spcAft>
              <a:defRPr sz="3000" b="1">
                <a:solidFill>
                  <a:srgbClr val="000080"/>
                </a:solidFill>
                <a:latin typeface="Arial" pitchFamily="34" charset="0"/>
              </a:defRPr>
            </a:lvl4pPr>
            <a:lvl5pPr algn="l" rtl="0" eaLnBrk="1" fontAlgn="base" hangingPunct="1">
              <a:spcBef>
                <a:spcPct val="0"/>
              </a:spcBef>
              <a:spcAft>
                <a:spcPct val="0"/>
              </a:spcAft>
              <a:defRPr sz="3000" b="1">
                <a:solidFill>
                  <a:srgbClr val="000080"/>
                </a:solidFill>
                <a:latin typeface="Arial" pitchFamily="34" charset="0"/>
              </a:defRPr>
            </a:lvl5pPr>
            <a:lvl6pPr marL="342900" algn="l" rtl="0" eaLnBrk="1" fontAlgn="base" hangingPunct="1">
              <a:spcBef>
                <a:spcPct val="0"/>
              </a:spcBef>
              <a:spcAft>
                <a:spcPct val="0"/>
              </a:spcAft>
              <a:defRPr sz="3000" b="1">
                <a:solidFill>
                  <a:srgbClr val="000080"/>
                </a:solidFill>
                <a:latin typeface="Arial" pitchFamily="34" charset="0"/>
              </a:defRPr>
            </a:lvl6pPr>
            <a:lvl7pPr marL="685800" algn="l" rtl="0" eaLnBrk="1" fontAlgn="base" hangingPunct="1">
              <a:spcBef>
                <a:spcPct val="0"/>
              </a:spcBef>
              <a:spcAft>
                <a:spcPct val="0"/>
              </a:spcAft>
              <a:defRPr sz="3000" b="1">
                <a:solidFill>
                  <a:srgbClr val="000080"/>
                </a:solidFill>
                <a:latin typeface="Arial" pitchFamily="34" charset="0"/>
              </a:defRPr>
            </a:lvl7pPr>
            <a:lvl8pPr marL="1028700" algn="l" rtl="0" eaLnBrk="1" fontAlgn="base" hangingPunct="1">
              <a:spcBef>
                <a:spcPct val="0"/>
              </a:spcBef>
              <a:spcAft>
                <a:spcPct val="0"/>
              </a:spcAft>
              <a:defRPr sz="3000" b="1">
                <a:solidFill>
                  <a:srgbClr val="000080"/>
                </a:solidFill>
                <a:latin typeface="Arial" pitchFamily="34" charset="0"/>
              </a:defRPr>
            </a:lvl8pPr>
            <a:lvl9pPr marL="1371600" algn="l" rtl="0" eaLnBrk="1" fontAlgn="base" hangingPunct="1">
              <a:spcBef>
                <a:spcPct val="0"/>
              </a:spcBef>
              <a:spcAft>
                <a:spcPct val="0"/>
              </a:spcAft>
              <a:defRPr sz="3000" b="1">
                <a:solidFill>
                  <a:srgbClr val="000080"/>
                </a:solidFill>
                <a:latin typeface="Arial" pitchFamily="34" charset="0"/>
              </a:defRPr>
            </a:lvl9pPr>
          </a:lstStyle>
          <a:p>
            <a:r>
              <a:rPr lang="en-US" sz="2400" dirty="0"/>
              <a:t>Example of newly installed bioretention @1402 E. 12</a:t>
            </a:r>
            <a:r>
              <a:rPr lang="en-US" sz="2400" baseline="30000" dirty="0"/>
              <a:t>th</a:t>
            </a:r>
            <a:r>
              <a:rPr lang="en-US" sz="2400" dirty="0"/>
              <a:t> St</a:t>
            </a:r>
          </a:p>
        </p:txBody>
      </p:sp>
      <p:pic>
        <p:nvPicPr>
          <p:cNvPr id="9" name="Picture 8">
            <a:extLst>
              <a:ext uri="{FF2B5EF4-FFF2-40B4-BE49-F238E27FC236}">
                <a16:creationId xmlns:a16="http://schemas.microsoft.com/office/drawing/2014/main" id="{AF429E5D-3411-330F-E92B-BF23106AF21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5400000">
            <a:off x="5997444" y="689465"/>
            <a:ext cx="5410202" cy="6926871"/>
          </a:xfrm>
          <a:prstGeom prst="rect">
            <a:avLst/>
          </a:prstGeom>
        </p:spPr>
      </p:pic>
      <p:sp>
        <p:nvSpPr>
          <p:cNvPr id="10" name="Rectangle 9">
            <a:extLst>
              <a:ext uri="{FF2B5EF4-FFF2-40B4-BE49-F238E27FC236}">
                <a16:creationId xmlns:a16="http://schemas.microsoft.com/office/drawing/2014/main" id="{FEA91862-B820-6847-CD26-4B52364425CE}"/>
              </a:ext>
            </a:extLst>
          </p:cNvPr>
          <p:cNvSpPr/>
          <p:nvPr/>
        </p:nvSpPr>
        <p:spPr bwMode="auto">
          <a:xfrm>
            <a:off x="1891905" y="4191000"/>
            <a:ext cx="1537095" cy="228600"/>
          </a:xfrm>
          <a:prstGeom prst="rect">
            <a:avLst/>
          </a:prstGeom>
          <a:solidFill>
            <a:srgbClr val="FFFF00">
              <a:alpha val="40000"/>
            </a:srgb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pic>
        <p:nvPicPr>
          <p:cNvPr id="2" name="Picture 1">
            <a:extLst>
              <a:ext uri="{FF2B5EF4-FFF2-40B4-BE49-F238E27FC236}">
                <a16:creationId xmlns:a16="http://schemas.microsoft.com/office/drawing/2014/main" id="{14CE6A2A-42DF-CE26-C2D5-CE40DD06970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19474590">
            <a:off x="86815" y="732478"/>
            <a:ext cx="6350991" cy="5876705"/>
          </a:xfrm>
          <a:prstGeom prst="ellipse">
            <a:avLst/>
          </a:prstGeom>
        </p:spPr>
      </p:pic>
    </p:spTree>
    <p:extLst>
      <p:ext uri="{BB962C8B-B14F-4D97-AF65-F5344CB8AC3E}">
        <p14:creationId xmlns:p14="http://schemas.microsoft.com/office/powerpoint/2010/main" val="4182498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8020613-8E05-8629-3AC6-809A8BBFC1DA}"/>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14AEE54D-4686-6CFC-6146-E36C9EDC68E2}"/>
              </a:ext>
            </a:extLst>
          </p:cNvPr>
          <p:cNvSpPr txBox="1">
            <a:spLocks/>
          </p:cNvSpPr>
          <p:nvPr/>
        </p:nvSpPr>
        <p:spPr bwMode="auto">
          <a:xfrm>
            <a:off x="76200" y="190087"/>
            <a:ext cx="11108634"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rtl="0" eaLnBrk="1" fontAlgn="base" hangingPunct="1">
              <a:spcBef>
                <a:spcPct val="0"/>
              </a:spcBef>
              <a:spcAft>
                <a:spcPct val="0"/>
              </a:spcAft>
              <a:defRPr sz="2700" b="1" kern="1200" spc="75" baseline="0">
                <a:solidFill>
                  <a:schemeClr val="bg1"/>
                </a:solidFill>
                <a:latin typeface="+mj-lt"/>
                <a:ea typeface="+mj-ea"/>
                <a:cs typeface="+mj-cs"/>
              </a:defRPr>
            </a:lvl1pPr>
            <a:lvl2pPr algn="l" rtl="0" eaLnBrk="1" fontAlgn="base" hangingPunct="1">
              <a:spcBef>
                <a:spcPct val="0"/>
              </a:spcBef>
              <a:spcAft>
                <a:spcPct val="0"/>
              </a:spcAft>
              <a:defRPr sz="3000" b="1">
                <a:solidFill>
                  <a:srgbClr val="000080"/>
                </a:solidFill>
                <a:latin typeface="Arial" pitchFamily="34" charset="0"/>
              </a:defRPr>
            </a:lvl2pPr>
            <a:lvl3pPr algn="l" rtl="0" eaLnBrk="1" fontAlgn="base" hangingPunct="1">
              <a:spcBef>
                <a:spcPct val="0"/>
              </a:spcBef>
              <a:spcAft>
                <a:spcPct val="0"/>
              </a:spcAft>
              <a:defRPr sz="3000" b="1">
                <a:solidFill>
                  <a:srgbClr val="000080"/>
                </a:solidFill>
                <a:latin typeface="Arial" pitchFamily="34" charset="0"/>
              </a:defRPr>
            </a:lvl3pPr>
            <a:lvl4pPr algn="l" rtl="0" eaLnBrk="1" fontAlgn="base" hangingPunct="1">
              <a:spcBef>
                <a:spcPct val="0"/>
              </a:spcBef>
              <a:spcAft>
                <a:spcPct val="0"/>
              </a:spcAft>
              <a:defRPr sz="3000" b="1">
                <a:solidFill>
                  <a:srgbClr val="000080"/>
                </a:solidFill>
                <a:latin typeface="Arial" pitchFamily="34" charset="0"/>
              </a:defRPr>
            </a:lvl4pPr>
            <a:lvl5pPr algn="l" rtl="0" eaLnBrk="1" fontAlgn="base" hangingPunct="1">
              <a:spcBef>
                <a:spcPct val="0"/>
              </a:spcBef>
              <a:spcAft>
                <a:spcPct val="0"/>
              </a:spcAft>
              <a:defRPr sz="3000" b="1">
                <a:solidFill>
                  <a:srgbClr val="000080"/>
                </a:solidFill>
                <a:latin typeface="Arial" pitchFamily="34" charset="0"/>
              </a:defRPr>
            </a:lvl5pPr>
            <a:lvl6pPr marL="342900" algn="l" rtl="0" eaLnBrk="1" fontAlgn="base" hangingPunct="1">
              <a:spcBef>
                <a:spcPct val="0"/>
              </a:spcBef>
              <a:spcAft>
                <a:spcPct val="0"/>
              </a:spcAft>
              <a:defRPr sz="3000" b="1">
                <a:solidFill>
                  <a:srgbClr val="000080"/>
                </a:solidFill>
                <a:latin typeface="Arial" pitchFamily="34" charset="0"/>
              </a:defRPr>
            </a:lvl6pPr>
            <a:lvl7pPr marL="685800" algn="l" rtl="0" eaLnBrk="1" fontAlgn="base" hangingPunct="1">
              <a:spcBef>
                <a:spcPct val="0"/>
              </a:spcBef>
              <a:spcAft>
                <a:spcPct val="0"/>
              </a:spcAft>
              <a:defRPr sz="3000" b="1">
                <a:solidFill>
                  <a:srgbClr val="000080"/>
                </a:solidFill>
                <a:latin typeface="Arial" pitchFamily="34" charset="0"/>
              </a:defRPr>
            </a:lvl7pPr>
            <a:lvl8pPr marL="1028700" algn="l" rtl="0" eaLnBrk="1" fontAlgn="base" hangingPunct="1">
              <a:spcBef>
                <a:spcPct val="0"/>
              </a:spcBef>
              <a:spcAft>
                <a:spcPct val="0"/>
              </a:spcAft>
              <a:defRPr sz="3000" b="1">
                <a:solidFill>
                  <a:srgbClr val="000080"/>
                </a:solidFill>
                <a:latin typeface="Arial" pitchFamily="34" charset="0"/>
              </a:defRPr>
            </a:lvl8pPr>
            <a:lvl9pPr marL="1371600" algn="l" rtl="0" eaLnBrk="1" fontAlgn="base" hangingPunct="1">
              <a:spcBef>
                <a:spcPct val="0"/>
              </a:spcBef>
              <a:spcAft>
                <a:spcPct val="0"/>
              </a:spcAft>
              <a:defRPr sz="3000" b="1">
                <a:solidFill>
                  <a:srgbClr val="000080"/>
                </a:solidFill>
                <a:latin typeface="Arial" pitchFamily="34" charset="0"/>
              </a:defRPr>
            </a:lvl9pPr>
          </a:lstStyle>
          <a:p>
            <a:r>
              <a:rPr lang="en-US" sz="2400" dirty="0"/>
              <a:t>Example of newly installed bioretention @1402 E. 12</a:t>
            </a:r>
            <a:r>
              <a:rPr lang="en-US" sz="2400" baseline="30000" dirty="0"/>
              <a:t>th</a:t>
            </a:r>
            <a:r>
              <a:rPr lang="en-US" sz="2400" dirty="0"/>
              <a:t> St</a:t>
            </a:r>
          </a:p>
        </p:txBody>
      </p:sp>
      <p:sp>
        <p:nvSpPr>
          <p:cNvPr id="10" name="Rectangle 9">
            <a:extLst>
              <a:ext uri="{FF2B5EF4-FFF2-40B4-BE49-F238E27FC236}">
                <a16:creationId xmlns:a16="http://schemas.microsoft.com/office/drawing/2014/main" id="{FDA3BC15-C6CD-B5A3-E202-16D463B44941}"/>
              </a:ext>
            </a:extLst>
          </p:cNvPr>
          <p:cNvSpPr/>
          <p:nvPr/>
        </p:nvSpPr>
        <p:spPr bwMode="auto">
          <a:xfrm>
            <a:off x="1891905" y="4191000"/>
            <a:ext cx="1537095" cy="228600"/>
          </a:xfrm>
          <a:prstGeom prst="rect">
            <a:avLst/>
          </a:prstGeom>
          <a:solidFill>
            <a:srgbClr val="FFFF00">
              <a:alpha val="40000"/>
            </a:srgb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pic>
        <p:nvPicPr>
          <p:cNvPr id="5" name="Picture 4">
            <a:extLst>
              <a:ext uri="{FF2B5EF4-FFF2-40B4-BE49-F238E27FC236}">
                <a16:creationId xmlns:a16="http://schemas.microsoft.com/office/drawing/2014/main" id="{BDCFDD82-C496-4891-9E78-6E8489DAF83D}"/>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309128" y="686039"/>
            <a:ext cx="11797991" cy="6171961"/>
          </a:xfrm>
          <a:prstGeom prst="rect">
            <a:avLst/>
          </a:prstGeom>
        </p:spPr>
      </p:pic>
    </p:spTree>
    <p:extLst>
      <p:ext uri="{BB962C8B-B14F-4D97-AF65-F5344CB8AC3E}">
        <p14:creationId xmlns:p14="http://schemas.microsoft.com/office/powerpoint/2010/main" val="3860747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D45B720-044D-C3D9-B586-5CB9627B96D0}"/>
            </a:ext>
          </a:extLst>
        </p:cNvPr>
        <p:cNvGrpSpPr/>
        <p:nvPr/>
      </p:nvGrpSpPr>
      <p:grpSpPr>
        <a:xfrm>
          <a:off x="0" y="0"/>
          <a:ext cx="0" cy="0"/>
          <a:chOff x="0" y="0"/>
          <a:chExt cx="0" cy="0"/>
        </a:xfrm>
      </p:grpSpPr>
      <p:pic>
        <p:nvPicPr>
          <p:cNvPr id="2052" name="Picture 4" descr="380+ Celebrating 5 Years In Business Stock Photos, Pictures &amp; Royalty-Free  Images - iStock">
            <a:extLst>
              <a:ext uri="{FF2B5EF4-FFF2-40B4-BE49-F238E27FC236}">
                <a16:creationId xmlns:a16="http://schemas.microsoft.com/office/drawing/2014/main" id="{5C1AF13F-F23B-EA53-685D-6CCC9C3FDC40}"/>
              </a:ext>
            </a:extLst>
          </p:cNvPr>
          <p:cNvPicPr>
            <a:picLocks noChangeAspect="1" noChangeArrowheads="1"/>
          </p:cNvPicPr>
          <p:nvPr/>
        </p:nvPicPr>
        <p:blipFill rotWithShape="1">
          <a:blip r:embed="rId2" cstate="email">
            <a:clrChange>
              <a:clrFrom>
                <a:srgbClr val="1E1D19"/>
              </a:clrFrom>
              <a:clrTo>
                <a:srgbClr val="1E1D19">
                  <a:alpha val="0"/>
                </a:srgbClr>
              </a:clrTo>
            </a:clrChange>
            <a:extLst>
              <a:ext uri="{28A0092B-C50C-407E-A947-70E740481C1C}">
                <a14:useLocalDpi xmlns:a14="http://schemas.microsoft.com/office/drawing/2010/main" val="0"/>
              </a:ext>
            </a:extLst>
          </a:blip>
          <a:srcRect/>
          <a:stretch/>
        </p:blipFill>
        <p:spPr bwMode="auto">
          <a:xfrm>
            <a:off x="8991600" y="2026474"/>
            <a:ext cx="3086100" cy="2724794"/>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511903E-C8F4-54C5-255F-9D324CA1A174}"/>
              </a:ext>
            </a:extLst>
          </p:cNvPr>
          <p:cNvSpPr txBox="1"/>
          <p:nvPr/>
        </p:nvSpPr>
        <p:spPr bwMode="auto">
          <a:xfrm>
            <a:off x="228600" y="1858348"/>
            <a:ext cx="11734800" cy="492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b="1" dirty="0">
                <a:solidFill>
                  <a:schemeClr val="bg1"/>
                </a:solidFill>
              </a:rPr>
              <a:t>Minimally                    of Regulated stormwater treatment systems must be inspected annually, </a:t>
            </a:r>
          </a:p>
          <a:p>
            <a:endParaRPr lang="en-US" b="1" dirty="0">
              <a:solidFill>
                <a:schemeClr val="bg1"/>
              </a:solidFill>
            </a:endParaRPr>
          </a:p>
          <a:p>
            <a:r>
              <a:rPr lang="en-US" b="1" dirty="0">
                <a:solidFill>
                  <a:schemeClr val="bg1"/>
                </a:solidFill>
              </a:rPr>
              <a:t>and the </a:t>
            </a:r>
            <a:r>
              <a:rPr lang="en-US" sz="4400" b="1" u="sng" dirty="0">
                <a:ln>
                  <a:solidFill>
                    <a:srgbClr val="00B050"/>
                  </a:solidFill>
                </a:ln>
                <a:solidFill>
                  <a:srgbClr val="FFFF00"/>
                </a:solidFill>
              </a:rPr>
              <a:t>ENTIRE LIST</a:t>
            </a:r>
            <a:r>
              <a:rPr lang="en-US" sz="4400" b="1" dirty="0">
                <a:ln>
                  <a:solidFill>
                    <a:srgbClr val="00B050"/>
                  </a:solidFill>
                </a:ln>
                <a:solidFill>
                  <a:srgbClr val="FFFF00"/>
                </a:solidFill>
              </a:rPr>
              <a:t> </a:t>
            </a:r>
            <a:r>
              <a:rPr lang="en-US" b="1" dirty="0">
                <a:solidFill>
                  <a:schemeClr val="bg1"/>
                </a:solidFill>
              </a:rPr>
              <a:t>must be inspected within each 5-year period.</a:t>
            </a:r>
          </a:p>
          <a:p>
            <a:endParaRPr lang="en-US" b="1" dirty="0">
              <a:solidFill>
                <a:schemeClr val="bg1"/>
              </a:solidFill>
            </a:endParaRPr>
          </a:p>
          <a:p>
            <a:endParaRPr lang="en-US" b="1" dirty="0">
              <a:solidFill>
                <a:schemeClr val="bg1"/>
              </a:solidFill>
            </a:endParaRPr>
          </a:p>
          <a:p>
            <a:r>
              <a:rPr lang="en-US" b="1" dirty="0">
                <a:solidFill>
                  <a:schemeClr val="bg1"/>
                </a:solidFill>
              </a:rPr>
              <a:t>As new systems come on board, the inspection list grows.</a:t>
            </a:r>
          </a:p>
          <a:p>
            <a:endParaRPr lang="en-US" b="1" dirty="0">
              <a:solidFill>
                <a:schemeClr val="bg1"/>
              </a:solidFill>
            </a:endParaRPr>
          </a:p>
          <a:p>
            <a:r>
              <a:rPr lang="en-US" b="1" dirty="0">
                <a:solidFill>
                  <a:schemeClr val="bg1"/>
                </a:solidFill>
              </a:rPr>
              <a:t>Annual REPORTING C.3.h.v.(3)(a) – (d)</a:t>
            </a:r>
          </a:p>
          <a:p>
            <a:pPr marL="342900" indent="-342900">
              <a:buFont typeface="+mj-lt"/>
              <a:buAutoNum type="arabicPeriod"/>
            </a:pPr>
            <a:r>
              <a:rPr lang="en-US" b="1" dirty="0">
                <a:solidFill>
                  <a:schemeClr val="bg1"/>
                </a:solidFill>
              </a:rPr>
              <a:t># of systems</a:t>
            </a:r>
          </a:p>
          <a:p>
            <a:pPr marL="342900" indent="-342900">
              <a:buFont typeface="+mj-lt"/>
              <a:buAutoNum type="arabicPeriod"/>
            </a:pPr>
            <a:r>
              <a:rPr lang="en-US" b="1" dirty="0">
                <a:solidFill>
                  <a:schemeClr val="bg1"/>
                </a:solidFill>
              </a:rPr>
              <a:t># inspected</a:t>
            </a:r>
          </a:p>
          <a:p>
            <a:pPr marL="342900" indent="-342900">
              <a:buFont typeface="+mj-lt"/>
              <a:buAutoNum type="arabicPeriod"/>
            </a:pPr>
            <a:r>
              <a:rPr lang="en-US" b="1" dirty="0">
                <a:solidFill>
                  <a:schemeClr val="bg1"/>
                </a:solidFill>
              </a:rPr>
              <a:t>% inspected</a:t>
            </a:r>
          </a:p>
          <a:p>
            <a:pPr marL="342900" indent="-342900">
              <a:buFont typeface="+mj-lt"/>
              <a:buAutoNum type="arabicPeriod"/>
            </a:pPr>
            <a:endParaRPr lang="en-US" b="1" kern="0" dirty="0">
              <a:solidFill>
                <a:schemeClr val="bg1"/>
              </a:solidFill>
            </a:endParaRPr>
          </a:p>
          <a:p>
            <a:pPr marL="342900" indent="-342900">
              <a:buFont typeface="+mj-lt"/>
              <a:buAutoNum type="arabicPeriod"/>
            </a:pPr>
            <a:r>
              <a:rPr lang="en-US" b="1" kern="0" dirty="0">
                <a:solidFill>
                  <a:schemeClr val="bg1"/>
                </a:solidFill>
              </a:rPr>
              <a:t>Discussion of common problems with treatment systems</a:t>
            </a:r>
          </a:p>
          <a:p>
            <a:pPr marL="342900" indent="-342900">
              <a:buFont typeface="+mj-lt"/>
              <a:buAutoNum type="arabicPeriod"/>
            </a:pPr>
            <a:r>
              <a:rPr lang="en-US" b="1" kern="0" dirty="0">
                <a:solidFill>
                  <a:schemeClr val="bg1"/>
                </a:solidFill>
              </a:rPr>
              <a:t>General comparison to prior year’s inspection findings.</a:t>
            </a:r>
          </a:p>
          <a:p>
            <a:pPr marL="342900" indent="-342900">
              <a:buFont typeface="+mj-lt"/>
              <a:buAutoNum type="arabicPeriod"/>
            </a:pPr>
            <a:r>
              <a:rPr lang="en-US" b="1" kern="0" dirty="0">
                <a:solidFill>
                  <a:schemeClr val="bg1"/>
                </a:solidFill>
              </a:rPr>
              <a:t>Most common issues encountered</a:t>
            </a:r>
          </a:p>
          <a:p>
            <a:pPr marL="342900" indent="-342900">
              <a:buFont typeface="+mj-lt"/>
              <a:buAutoNum type="arabicPeriod"/>
            </a:pPr>
            <a:r>
              <a:rPr lang="en-US" b="1" kern="0" dirty="0">
                <a:solidFill>
                  <a:schemeClr val="bg1"/>
                </a:solidFill>
              </a:rPr>
              <a:t>Effectiveness of the Inspections, Operations, and Maintenance Program and proposed improvements </a:t>
            </a:r>
          </a:p>
        </p:txBody>
      </p:sp>
      <p:sp>
        <p:nvSpPr>
          <p:cNvPr id="2" name="TextBox 1">
            <a:extLst>
              <a:ext uri="{FF2B5EF4-FFF2-40B4-BE49-F238E27FC236}">
                <a16:creationId xmlns:a16="http://schemas.microsoft.com/office/drawing/2014/main" id="{B681AA69-48CF-3F8C-8F06-D3D4096018AB}"/>
              </a:ext>
            </a:extLst>
          </p:cNvPr>
          <p:cNvSpPr txBox="1"/>
          <p:nvPr/>
        </p:nvSpPr>
        <p:spPr bwMode="auto">
          <a:xfrm>
            <a:off x="304800" y="990600"/>
            <a:ext cx="7467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342900" indent="-342900">
              <a:buFont typeface="+mj-lt"/>
              <a:buAutoNum type="arabicPeriod"/>
            </a:pPr>
            <a:r>
              <a:rPr lang="en-US" b="1" kern="0" dirty="0">
                <a:solidFill>
                  <a:schemeClr val="bg1"/>
                </a:solidFill>
              </a:rPr>
              <a:t>Building Department reports </a:t>
            </a:r>
            <a:r>
              <a:rPr lang="en-US" b="1" u="sng" kern="0" dirty="0">
                <a:solidFill>
                  <a:schemeClr val="bg1"/>
                </a:solidFill>
              </a:rPr>
              <a:t>PRIVATE</a:t>
            </a:r>
            <a:r>
              <a:rPr lang="en-US" b="1" kern="0" dirty="0">
                <a:solidFill>
                  <a:schemeClr val="bg1"/>
                </a:solidFill>
              </a:rPr>
              <a:t> projects</a:t>
            </a:r>
          </a:p>
          <a:p>
            <a:pPr marL="342900" indent="-342900">
              <a:buFont typeface="+mj-lt"/>
              <a:buAutoNum type="arabicPeriod"/>
            </a:pPr>
            <a:r>
              <a:rPr lang="en-US" b="1" kern="0" dirty="0">
                <a:solidFill>
                  <a:schemeClr val="bg1"/>
                </a:solidFill>
              </a:rPr>
              <a:t>Park and Tree Services reports </a:t>
            </a:r>
            <a:r>
              <a:rPr lang="en-US" b="1" u="sng" kern="0" dirty="0">
                <a:solidFill>
                  <a:schemeClr val="bg1"/>
                </a:solidFill>
              </a:rPr>
              <a:t>PUBLIC CITY</a:t>
            </a:r>
            <a:r>
              <a:rPr lang="en-US" b="1" kern="0" dirty="0">
                <a:solidFill>
                  <a:schemeClr val="bg1"/>
                </a:solidFill>
              </a:rPr>
              <a:t> projects  </a:t>
            </a:r>
          </a:p>
        </p:txBody>
      </p:sp>
      <p:sp>
        <p:nvSpPr>
          <p:cNvPr id="3" name="Title 1">
            <a:extLst>
              <a:ext uri="{FF2B5EF4-FFF2-40B4-BE49-F238E27FC236}">
                <a16:creationId xmlns:a16="http://schemas.microsoft.com/office/drawing/2014/main" id="{A1A0A3EE-4E42-E068-1543-023AC0B334A4}"/>
              </a:ext>
            </a:extLst>
          </p:cNvPr>
          <p:cNvSpPr txBox="1">
            <a:spLocks/>
          </p:cNvSpPr>
          <p:nvPr/>
        </p:nvSpPr>
        <p:spPr bwMode="auto">
          <a:xfrm>
            <a:off x="76200" y="190087"/>
            <a:ext cx="11108634"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rtl="0" eaLnBrk="1" fontAlgn="base" hangingPunct="1">
              <a:spcBef>
                <a:spcPct val="0"/>
              </a:spcBef>
              <a:spcAft>
                <a:spcPct val="0"/>
              </a:spcAft>
              <a:defRPr sz="2700" b="1" kern="1200" spc="75" baseline="0">
                <a:solidFill>
                  <a:schemeClr val="bg1"/>
                </a:solidFill>
                <a:latin typeface="+mj-lt"/>
                <a:ea typeface="+mj-ea"/>
                <a:cs typeface="+mj-cs"/>
              </a:defRPr>
            </a:lvl1pPr>
            <a:lvl2pPr algn="l" rtl="0" eaLnBrk="1" fontAlgn="base" hangingPunct="1">
              <a:spcBef>
                <a:spcPct val="0"/>
              </a:spcBef>
              <a:spcAft>
                <a:spcPct val="0"/>
              </a:spcAft>
              <a:defRPr sz="3000" b="1">
                <a:solidFill>
                  <a:srgbClr val="000080"/>
                </a:solidFill>
                <a:latin typeface="Arial" pitchFamily="34" charset="0"/>
              </a:defRPr>
            </a:lvl2pPr>
            <a:lvl3pPr algn="l" rtl="0" eaLnBrk="1" fontAlgn="base" hangingPunct="1">
              <a:spcBef>
                <a:spcPct val="0"/>
              </a:spcBef>
              <a:spcAft>
                <a:spcPct val="0"/>
              </a:spcAft>
              <a:defRPr sz="3000" b="1">
                <a:solidFill>
                  <a:srgbClr val="000080"/>
                </a:solidFill>
                <a:latin typeface="Arial" pitchFamily="34" charset="0"/>
              </a:defRPr>
            </a:lvl3pPr>
            <a:lvl4pPr algn="l" rtl="0" eaLnBrk="1" fontAlgn="base" hangingPunct="1">
              <a:spcBef>
                <a:spcPct val="0"/>
              </a:spcBef>
              <a:spcAft>
                <a:spcPct val="0"/>
              </a:spcAft>
              <a:defRPr sz="3000" b="1">
                <a:solidFill>
                  <a:srgbClr val="000080"/>
                </a:solidFill>
                <a:latin typeface="Arial" pitchFamily="34" charset="0"/>
              </a:defRPr>
            </a:lvl4pPr>
            <a:lvl5pPr algn="l" rtl="0" eaLnBrk="1" fontAlgn="base" hangingPunct="1">
              <a:spcBef>
                <a:spcPct val="0"/>
              </a:spcBef>
              <a:spcAft>
                <a:spcPct val="0"/>
              </a:spcAft>
              <a:defRPr sz="3000" b="1">
                <a:solidFill>
                  <a:srgbClr val="000080"/>
                </a:solidFill>
                <a:latin typeface="Arial" pitchFamily="34" charset="0"/>
              </a:defRPr>
            </a:lvl5pPr>
            <a:lvl6pPr marL="342900" algn="l" rtl="0" eaLnBrk="1" fontAlgn="base" hangingPunct="1">
              <a:spcBef>
                <a:spcPct val="0"/>
              </a:spcBef>
              <a:spcAft>
                <a:spcPct val="0"/>
              </a:spcAft>
              <a:defRPr sz="3000" b="1">
                <a:solidFill>
                  <a:srgbClr val="000080"/>
                </a:solidFill>
                <a:latin typeface="Arial" pitchFamily="34" charset="0"/>
              </a:defRPr>
            </a:lvl6pPr>
            <a:lvl7pPr marL="685800" algn="l" rtl="0" eaLnBrk="1" fontAlgn="base" hangingPunct="1">
              <a:spcBef>
                <a:spcPct val="0"/>
              </a:spcBef>
              <a:spcAft>
                <a:spcPct val="0"/>
              </a:spcAft>
              <a:defRPr sz="3000" b="1">
                <a:solidFill>
                  <a:srgbClr val="000080"/>
                </a:solidFill>
                <a:latin typeface="Arial" pitchFamily="34" charset="0"/>
              </a:defRPr>
            </a:lvl7pPr>
            <a:lvl8pPr marL="1028700" algn="l" rtl="0" eaLnBrk="1" fontAlgn="base" hangingPunct="1">
              <a:spcBef>
                <a:spcPct val="0"/>
              </a:spcBef>
              <a:spcAft>
                <a:spcPct val="0"/>
              </a:spcAft>
              <a:defRPr sz="3000" b="1">
                <a:solidFill>
                  <a:srgbClr val="000080"/>
                </a:solidFill>
                <a:latin typeface="Arial" pitchFamily="34" charset="0"/>
              </a:defRPr>
            </a:lvl8pPr>
            <a:lvl9pPr marL="1371600" algn="l" rtl="0" eaLnBrk="1" fontAlgn="base" hangingPunct="1">
              <a:spcBef>
                <a:spcPct val="0"/>
              </a:spcBef>
              <a:spcAft>
                <a:spcPct val="0"/>
              </a:spcAft>
              <a:defRPr sz="3000" b="1">
                <a:solidFill>
                  <a:srgbClr val="000080"/>
                </a:solidFill>
                <a:latin typeface="Arial" pitchFamily="34" charset="0"/>
              </a:defRPr>
            </a:lvl9pPr>
          </a:lstStyle>
          <a:p>
            <a:r>
              <a:rPr lang="en-US" sz="2400" dirty="0"/>
              <a:t>Annual Inspection, Operations, and Maintenance Reporting</a:t>
            </a:r>
          </a:p>
        </p:txBody>
      </p:sp>
      <p:sp>
        <p:nvSpPr>
          <p:cNvPr id="7" name="Rectangle 6">
            <a:extLst>
              <a:ext uri="{FF2B5EF4-FFF2-40B4-BE49-F238E27FC236}">
                <a16:creationId xmlns:a16="http://schemas.microsoft.com/office/drawing/2014/main" id="{D6C2F0B5-8E06-4FC7-D1BE-E1FD0659D5AB}"/>
              </a:ext>
            </a:extLst>
          </p:cNvPr>
          <p:cNvSpPr/>
          <p:nvPr/>
        </p:nvSpPr>
        <p:spPr>
          <a:xfrm>
            <a:off x="1219200" y="1641754"/>
            <a:ext cx="1569660" cy="769441"/>
          </a:xfrm>
          <a:prstGeom prst="rect">
            <a:avLst/>
          </a:prstGeom>
          <a:noFill/>
        </p:spPr>
        <p:txBody>
          <a:bodyPr wrap="square" lIns="91440" tIns="45720" rIns="91440" bIns="45720">
            <a:spAutoFit/>
          </a:bodyPr>
          <a:lstStyle/>
          <a:p>
            <a:pPr algn="ctr"/>
            <a:r>
              <a:rPr lang="en-US" sz="4400" b="1" kern="0" cap="none" spc="0" dirty="0">
                <a:ln w="9525">
                  <a:solidFill>
                    <a:srgbClr val="FF0000"/>
                  </a:solidFill>
                  <a:prstDash val="solid"/>
                </a:ln>
                <a:solidFill>
                  <a:srgbClr val="FFFF00"/>
                </a:solidFill>
                <a:effectLst>
                  <a:outerShdw blurRad="12700" dist="38100" dir="2700000" algn="tl" rotWithShape="0">
                    <a:schemeClr val="bg1">
                      <a:lumMod val="50000"/>
                    </a:schemeClr>
                  </a:outerShdw>
                </a:effectLst>
              </a:rPr>
              <a:t>20%</a:t>
            </a:r>
            <a:endParaRPr lang="en-US" sz="4400" b="1" cap="none" spc="0" dirty="0">
              <a:ln w="9525">
                <a:solidFill>
                  <a:srgbClr val="FF0000"/>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606802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5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12" end="1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13" end="1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xEl>
                                              <p:pRg st="14" end="14"/>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8BA3611-E0FD-43FB-C420-8898EB21797C}"/>
              </a:ext>
            </a:extLst>
          </p:cNvPr>
          <p:cNvSpPr txBox="1">
            <a:spLocks/>
          </p:cNvSpPr>
          <p:nvPr/>
        </p:nvSpPr>
        <p:spPr bwMode="auto">
          <a:xfrm>
            <a:off x="76200" y="190087"/>
            <a:ext cx="11108634"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rtl="0" eaLnBrk="1" fontAlgn="base" hangingPunct="1">
              <a:spcBef>
                <a:spcPct val="0"/>
              </a:spcBef>
              <a:spcAft>
                <a:spcPct val="0"/>
              </a:spcAft>
              <a:defRPr sz="2700" b="1" kern="1200" spc="75" baseline="0">
                <a:solidFill>
                  <a:schemeClr val="bg1"/>
                </a:solidFill>
                <a:latin typeface="+mj-lt"/>
                <a:ea typeface="+mj-ea"/>
                <a:cs typeface="+mj-cs"/>
              </a:defRPr>
            </a:lvl1pPr>
            <a:lvl2pPr algn="l" rtl="0" eaLnBrk="1" fontAlgn="base" hangingPunct="1">
              <a:spcBef>
                <a:spcPct val="0"/>
              </a:spcBef>
              <a:spcAft>
                <a:spcPct val="0"/>
              </a:spcAft>
              <a:defRPr sz="3000" b="1">
                <a:solidFill>
                  <a:srgbClr val="000080"/>
                </a:solidFill>
                <a:latin typeface="Arial" pitchFamily="34" charset="0"/>
              </a:defRPr>
            </a:lvl2pPr>
            <a:lvl3pPr algn="l" rtl="0" eaLnBrk="1" fontAlgn="base" hangingPunct="1">
              <a:spcBef>
                <a:spcPct val="0"/>
              </a:spcBef>
              <a:spcAft>
                <a:spcPct val="0"/>
              </a:spcAft>
              <a:defRPr sz="3000" b="1">
                <a:solidFill>
                  <a:srgbClr val="000080"/>
                </a:solidFill>
                <a:latin typeface="Arial" pitchFamily="34" charset="0"/>
              </a:defRPr>
            </a:lvl3pPr>
            <a:lvl4pPr algn="l" rtl="0" eaLnBrk="1" fontAlgn="base" hangingPunct="1">
              <a:spcBef>
                <a:spcPct val="0"/>
              </a:spcBef>
              <a:spcAft>
                <a:spcPct val="0"/>
              </a:spcAft>
              <a:defRPr sz="3000" b="1">
                <a:solidFill>
                  <a:srgbClr val="000080"/>
                </a:solidFill>
                <a:latin typeface="Arial" pitchFamily="34" charset="0"/>
              </a:defRPr>
            </a:lvl4pPr>
            <a:lvl5pPr algn="l" rtl="0" eaLnBrk="1" fontAlgn="base" hangingPunct="1">
              <a:spcBef>
                <a:spcPct val="0"/>
              </a:spcBef>
              <a:spcAft>
                <a:spcPct val="0"/>
              </a:spcAft>
              <a:defRPr sz="3000" b="1">
                <a:solidFill>
                  <a:srgbClr val="000080"/>
                </a:solidFill>
                <a:latin typeface="Arial" pitchFamily="34" charset="0"/>
              </a:defRPr>
            </a:lvl5pPr>
            <a:lvl6pPr marL="342900" algn="l" rtl="0" eaLnBrk="1" fontAlgn="base" hangingPunct="1">
              <a:spcBef>
                <a:spcPct val="0"/>
              </a:spcBef>
              <a:spcAft>
                <a:spcPct val="0"/>
              </a:spcAft>
              <a:defRPr sz="3000" b="1">
                <a:solidFill>
                  <a:srgbClr val="000080"/>
                </a:solidFill>
                <a:latin typeface="Arial" pitchFamily="34" charset="0"/>
              </a:defRPr>
            </a:lvl6pPr>
            <a:lvl7pPr marL="685800" algn="l" rtl="0" eaLnBrk="1" fontAlgn="base" hangingPunct="1">
              <a:spcBef>
                <a:spcPct val="0"/>
              </a:spcBef>
              <a:spcAft>
                <a:spcPct val="0"/>
              </a:spcAft>
              <a:defRPr sz="3000" b="1">
                <a:solidFill>
                  <a:srgbClr val="000080"/>
                </a:solidFill>
                <a:latin typeface="Arial" pitchFamily="34" charset="0"/>
              </a:defRPr>
            </a:lvl7pPr>
            <a:lvl8pPr marL="1028700" algn="l" rtl="0" eaLnBrk="1" fontAlgn="base" hangingPunct="1">
              <a:spcBef>
                <a:spcPct val="0"/>
              </a:spcBef>
              <a:spcAft>
                <a:spcPct val="0"/>
              </a:spcAft>
              <a:defRPr sz="3000" b="1">
                <a:solidFill>
                  <a:srgbClr val="000080"/>
                </a:solidFill>
                <a:latin typeface="Arial" pitchFamily="34" charset="0"/>
              </a:defRPr>
            </a:lvl8pPr>
            <a:lvl9pPr marL="1371600" algn="l" rtl="0" eaLnBrk="1" fontAlgn="base" hangingPunct="1">
              <a:spcBef>
                <a:spcPct val="0"/>
              </a:spcBef>
              <a:spcAft>
                <a:spcPct val="0"/>
              </a:spcAft>
              <a:defRPr sz="3000" b="1">
                <a:solidFill>
                  <a:srgbClr val="000080"/>
                </a:solidFill>
                <a:latin typeface="Arial" pitchFamily="34" charset="0"/>
              </a:defRPr>
            </a:lvl9pPr>
          </a:lstStyle>
          <a:p>
            <a:r>
              <a:rPr lang="en-US" sz="2400" dirty="0"/>
              <a:t>PRIVATE PROPERTY REPORTING REQUIREMENTS</a:t>
            </a:r>
          </a:p>
        </p:txBody>
      </p:sp>
      <p:pic>
        <p:nvPicPr>
          <p:cNvPr id="6" name="Picture 5">
            <a:extLst>
              <a:ext uri="{FF2B5EF4-FFF2-40B4-BE49-F238E27FC236}">
                <a16:creationId xmlns:a16="http://schemas.microsoft.com/office/drawing/2014/main" id="{4B673159-5875-55CC-6C94-6038B0BA627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47915" y="1001512"/>
            <a:ext cx="7331075" cy="5616427"/>
          </a:xfrm>
          <a:prstGeom prst="rect">
            <a:avLst/>
          </a:prstGeom>
        </p:spPr>
      </p:pic>
      <p:sp>
        <p:nvSpPr>
          <p:cNvPr id="7" name="Text Placeholder 2">
            <a:extLst>
              <a:ext uri="{FF2B5EF4-FFF2-40B4-BE49-F238E27FC236}">
                <a16:creationId xmlns:a16="http://schemas.microsoft.com/office/drawing/2014/main" id="{372725D4-6C1E-AB31-A669-BA2EB914C2C7}"/>
              </a:ext>
            </a:extLst>
          </p:cNvPr>
          <p:cNvSpPr txBox="1">
            <a:spLocks/>
          </p:cNvSpPr>
          <p:nvPr/>
        </p:nvSpPr>
        <p:spPr bwMode="auto">
          <a:xfrm>
            <a:off x="228600" y="1295400"/>
            <a:ext cx="460630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a:bodyPr>
          <a:lstStyle>
            <a:lvl1pPr marL="0" indent="0" algn="l" rtl="0" eaLnBrk="1" fontAlgn="base" hangingPunct="1">
              <a:spcBef>
                <a:spcPct val="20000"/>
              </a:spcBef>
              <a:spcAft>
                <a:spcPct val="0"/>
              </a:spcAft>
              <a:buClr>
                <a:schemeClr val="accent3"/>
              </a:buClr>
              <a:buSzPct val="75000"/>
              <a:buFont typeface="Wingdings" pitchFamily="2" charset="2"/>
              <a:buNone/>
              <a:defRPr sz="1500">
                <a:solidFill>
                  <a:schemeClr val="bg1"/>
                </a:solidFill>
                <a:latin typeface="+mn-lt"/>
                <a:ea typeface="+mn-ea"/>
                <a:cs typeface="+mn-cs"/>
              </a:defRPr>
            </a:lvl1pPr>
            <a:lvl2pPr marL="342900" indent="0" algn="l" rtl="0" eaLnBrk="1" fontAlgn="base" hangingPunct="1">
              <a:spcBef>
                <a:spcPct val="20000"/>
              </a:spcBef>
              <a:spcAft>
                <a:spcPct val="0"/>
              </a:spcAft>
              <a:buClr>
                <a:schemeClr val="accent3"/>
              </a:buClr>
              <a:buSzPct val="90000"/>
              <a:buFont typeface="Wingdings" pitchFamily="2" charset="2"/>
              <a:buNone/>
              <a:defRPr sz="1350">
                <a:solidFill>
                  <a:schemeClr val="bg1"/>
                </a:solidFill>
                <a:latin typeface="+mn-lt"/>
              </a:defRPr>
            </a:lvl2pPr>
            <a:lvl3pPr marL="685800" indent="0" algn="l" rtl="0" eaLnBrk="1" fontAlgn="base" hangingPunct="1">
              <a:spcBef>
                <a:spcPct val="20000"/>
              </a:spcBef>
              <a:spcAft>
                <a:spcPct val="0"/>
              </a:spcAft>
              <a:buClr>
                <a:schemeClr val="accent3"/>
              </a:buClr>
              <a:buSzPct val="75000"/>
              <a:buFont typeface="Wingdings" pitchFamily="2" charset="2"/>
              <a:buNone/>
              <a:defRPr sz="1200">
                <a:solidFill>
                  <a:schemeClr val="bg1"/>
                </a:solidFill>
                <a:latin typeface="+mn-lt"/>
              </a:defRPr>
            </a:lvl3pPr>
            <a:lvl4pPr marL="1028700" indent="0" algn="l" rtl="0" eaLnBrk="1" fontAlgn="base" hangingPunct="1">
              <a:spcBef>
                <a:spcPct val="20000"/>
              </a:spcBef>
              <a:spcAft>
                <a:spcPct val="0"/>
              </a:spcAft>
              <a:buClr>
                <a:schemeClr val="accent3"/>
              </a:buClr>
              <a:buSzPct val="75000"/>
              <a:buFont typeface="Wingdings" pitchFamily="2" charset="2"/>
              <a:buNone/>
              <a:defRPr sz="1050">
                <a:solidFill>
                  <a:schemeClr val="tx1"/>
                </a:solidFill>
                <a:latin typeface="+mn-lt"/>
              </a:defRPr>
            </a:lvl4pPr>
            <a:lvl5pPr marL="1371600" indent="0" algn="l" rtl="0" eaLnBrk="1" fontAlgn="base" hangingPunct="1">
              <a:spcBef>
                <a:spcPct val="20000"/>
              </a:spcBef>
              <a:spcAft>
                <a:spcPct val="0"/>
              </a:spcAft>
              <a:buClr>
                <a:schemeClr val="accent3"/>
              </a:buClr>
              <a:buSzPct val="75000"/>
              <a:buFont typeface="Wingdings" pitchFamily="2" charset="2"/>
              <a:buNone/>
              <a:defRPr sz="1050">
                <a:solidFill>
                  <a:schemeClr val="tx1"/>
                </a:solidFill>
                <a:latin typeface="+mn-lt"/>
              </a:defRPr>
            </a:lvl5pPr>
            <a:lvl6pPr marL="1714500" indent="0" algn="l" rtl="0" eaLnBrk="1" fontAlgn="base" hangingPunct="1">
              <a:spcBef>
                <a:spcPct val="20000"/>
              </a:spcBef>
              <a:spcAft>
                <a:spcPct val="0"/>
              </a:spcAft>
              <a:buClr>
                <a:srgbClr val="00CCFF"/>
              </a:buClr>
              <a:buSzPct val="75000"/>
              <a:buFont typeface="Wingdings" pitchFamily="2" charset="2"/>
              <a:buNone/>
              <a:defRPr sz="1050">
                <a:solidFill>
                  <a:schemeClr val="tx1"/>
                </a:solidFill>
                <a:latin typeface="+mn-lt"/>
              </a:defRPr>
            </a:lvl6pPr>
            <a:lvl7pPr marL="2057400" indent="0" algn="l" rtl="0" eaLnBrk="1" fontAlgn="base" hangingPunct="1">
              <a:spcBef>
                <a:spcPct val="20000"/>
              </a:spcBef>
              <a:spcAft>
                <a:spcPct val="0"/>
              </a:spcAft>
              <a:buClr>
                <a:srgbClr val="00CCFF"/>
              </a:buClr>
              <a:buSzPct val="75000"/>
              <a:buFont typeface="Wingdings" pitchFamily="2" charset="2"/>
              <a:buNone/>
              <a:defRPr sz="1050">
                <a:solidFill>
                  <a:schemeClr val="tx1"/>
                </a:solidFill>
                <a:latin typeface="+mn-lt"/>
              </a:defRPr>
            </a:lvl7pPr>
            <a:lvl8pPr marL="2400300" indent="0" algn="l" rtl="0" eaLnBrk="1" fontAlgn="base" hangingPunct="1">
              <a:spcBef>
                <a:spcPct val="20000"/>
              </a:spcBef>
              <a:spcAft>
                <a:spcPct val="0"/>
              </a:spcAft>
              <a:buClr>
                <a:srgbClr val="00CCFF"/>
              </a:buClr>
              <a:buSzPct val="75000"/>
              <a:buFont typeface="Wingdings" pitchFamily="2" charset="2"/>
              <a:buNone/>
              <a:defRPr sz="1050">
                <a:solidFill>
                  <a:schemeClr val="tx1"/>
                </a:solidFill>
                <a:latin typeface="+mn-lt"/>
              </a:defRPr>
            </a:lvl8pPr>
            <a:lvl9pPr marL="2743200" indent="0" algn="l" rtl="0" eaLnBrk="1" fontAlgn="base" hangingPunct="1">
              <a:spcBef>
                <a:spcPct val="20000"/>
              </a:spcBef>
              <a:spcAft>
                <a:spcPct val="0"/>
              </a:spcAft>
              <a:buClr>
                <a:srgbClr val="00CCFF"/>
              </a:buClr>
              <a:buSzPct val="75000"/>
              <a:buFont typeface="Wingdings" pitchFamily="2" charset="2"/>
              <a:buNone/>
              <a:defRPr sz="1050">
                <a:solidFill>
                  <a:schemeClr val="tx1"/>
                </a:solidFill>
                <a:latin typeface="+mn-lt"/>
              </a:defRPr>
            </a:lvl9pPr>
          </a:lstStyle>
          <a:p>
            <a:endParaRPr lang="en-US" kern="0" dirty="0"/>
          </a:p>
        </p:txBody>
      </p:sp>
      <p:sp>
        <p:nvSpPr>
          <p:cNvPr id="8" name="TextBox 7">
            <a:extLst>
              <a:ext uri="{FF2B5EF4-FFF2-40B4-BE49-F238E27FC236}">
                <a16:creationId xmlns:a16="http://schemas.microsoft.com/office/drawing/2014/main" id="{888A501E-17F0-8158-E7ED-FE6CA300698C}"/>
              </a:ext>
            </a:extLst>
          </p:cNvPr>
          <p:cNvSpPr txBox="1"/>
          <p:nvPr/>
        </p:nvSpPr>
        <p:spPr bwMode="auto">
          <a:xfrm>
            <a:off x="76200" y="1219200"/>
            <a:ext cx="457200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sz="2000" kern="0" dirty="0">
                <a:solidFill>
                  <a:schemeClr val="bg1"/>
                </a:solidFill>
              </a:rPr>
              <a:t>Private stormwater systems each have a maintenance agreement recorded with the County.  </a:t>
            </a:r>
          </a:p>
          <a:p>
            <a:endParaRPr lang="en-US" sz="2000" kern="0" dirty="0">
              <a:solidFill>
                <a:schemeClr val="bg1"/>
              </a:solidFill>
            </a:endParaRPr>
          </a:p>
          <a:p>
            <a:r>
              <a:rPr lang="en-US" sz="2000" kern="0" dirty="0">
                <a:solidFill>
                  <a:schemeClr val="bg1"/>
                </a:solidFill>
              </a:rPr>
              <a:t>The agreement runs with the land, and must be maintained by whomever owns or takes ownership/responsibility.</a:t>
            </a:r>
          </a:p>
        </p:txBody>
      </p:sp>
      <p:pic>
        <p:nvPicPr>
          <p:cNvPr id="10" name="Picture 9">
            <a:extLst>
              <a:ext uri="{FF2B5EF4-FFF2-40B4-BE49-F238E27FC236}">
                <a16:creationId xmlns:a16="http://schemas.microsoft.com/office/drawing/2014/main" id="{CF286BB8-821A-125C-4FB7-AA9845CAD2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8449" y="3924748"/>
            <a:ext cx="9620541" cy="2944403"/>
          </a:xfrm>
          <a:prstGeom prst="rect">
            <a:avLst/>
          </a:prstGeom>
          <a:ln w="19050">
            <a:solidFill>
              <a:srgbClr val="FF0000"/>
            </a:solidFill>
          </a:ln>
        </p:spPr>
      </p:pic>
      <p:sp>
        <p:nvSpPr>
          <p:cNvPr id="11" name="TextBox 10">
            <a:extLst>
              <a:ext uri="{FF2B5EF4-FFF2-40B4-BE49-F238E27FC236}">
                <a16:creationId xmlns:a16="http://schemas.microsoft.com/office/drawing/2014/main" id="{EEC891B2-3880-9901-926C-DAC41CB340F4}"/>
              </a:ext>
            </a:extLst>
          </p:cNvPr>
          <p:cNvSpPr txBox="1"/>
          <p:nvPr/>
        </p:nvSpPr>
        <p:spPr bwMode="auto">
          <a:xfrm>
            <a:off x="172592" y="3878728"/>
            <a:ext cx="2286000" cy="2739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sz="2000" kern="0" dirty="0">
                <a:solidFill>
                  <a:schemeClr val="bg1"/>
                </a:solidFill>
              </a:rPr>
              <a:t>A</a:t>
            </a:r>
            <a:r>
              <a:rPr lang="en-US" sz="2000" dirty="0">
                <a:solidFill>
                  <a:schemeClr val="bg1"/>
                </a:solidFill>
              </a:rPr>
              <a:t>greement requires </a:t>
            </a:r>
            <a:r>
              <a:rPr lang="en-US" sz="2000" b="1" dirty="0">
                <a:solidFill>
                  <a:srgbClr val="FFFF00"/>
                </a:solidFill>
              </a:rPr>
              <a:t>annual monitoring </a:t>
            </a:r>
            <a:r>
              <a:rPr lang="en-US" sz="2000" dirty="0">
                <a:solidFill>
                  <a:schemeClr val="bg1"/>
                </a:solidFill>
              </a:rPr>
              <a:t>and reporting by October 15, along with payment to the City.</a:t>
            </a:r>
          </a:p>
          <a:p>
            <a:r>
              <a:rPr lang="en-US" sz="1400" dirty="0">
                <a:solidFill>
                  <a:schemeClr val="bg1"/>
                </a:solidFill>
              </a:rPr>
              <a:t> </a:t>
            </a:r>
            <a:endParaRPr lang="en-US" sz="1100" kern="0" dirty="0">
              <a:solidFill>
                <a:schemeClr val="bg1"/>
              </a:solidFill>
            </a:endParaRPr>
          </a:p>
          <a:p>
            <a:endParaRPr lang="en-US" kern="0" dirty="0"/>
          </a:p>
        </p:txBody>
      </p:sp>
      <p:sp>
        <p:nvSpPr>
          <p:cNvPr id="2" name="TextBox 1">
            <a:extLst>
              <a:ext uri="{FF2B5EF4-FFF2-40B4-BE49-F238E27FC236}">
                <a16:creationId xmlns:a16="http://schemas.microsoft.com/office/drawing/2014/main" id="{CAF81EAC-4E46-C33C-0D93-99D0690B80FC}"/>
              </a:ext>
            </a:extLst>
          </p:cNvPr>
          <p:cNvSpPr txBox="1"/>
          <p:nvPr/>
        </p:nvSpPr>
        <p:spPr bwMode="auto">
          <a:xfrm>
            <a:off x="0" y="6183651"/>
            <a:ext cx="287540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sz="1600" b="1" kern="0" dirty="0">
                <a:solidFill>
                  <a:srgbClr val="FF0000"/>
                </a:solidFill>
                <a:highlight>
                  <a:srgbClr val="FFFF00"/>
                </a:highlight>
              </a:rPr>
              <a:t>Fees need to be set up in Master Fee Schedule</a:t>
            </a:r>
          </a:p>
        </p:txBody>
      </p:sp>
    </p:spTree>
    <p:extLst>
      <p:ext uri="{BB962C8B-B14F-4D97-AF65-F5344CB8AC3E}">
        <p14:creationId xmlns:p14="http://schemas.microsoft.com/office/powerpoint/2010/main" val="877546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03A71A-A8E1-7619-AE6D-811F721107A7}"/>
              </a:ext>
            </a:extLst>
          </p:cNvPr>
          <p:cNvSpPr txBox="1"/>
          <p:nvPr/>
        </p:nvSpPr>
        <p:spPr bwMode="auto">
          <a:xfrm>
            <a:off x="76200" y="304800"/>
            <a:ext cx="10896600"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sz="2800" kern="0" dirty="0">
                <a:solidFill>
                  <a:schemeClr val="bg1"/>
                </a:solidFill>
              </a:rPr>
              <a:t>City inspections of Private facilities might focus on sites</a:t>
            </a:r>
          </a:p>
          <a:p>
            <a:endParaRPr lang="en-US" sz="2000" kern="0" dirty="0">
              <a:solidFill>
                <a:schemeClr val="bg1"/>
              </a:solidFill>
            </a:endParaRPr>
          </a:p>
          <a:p>
            <a:pPr marL="342900" indent="-342900">
              <a:buFont typeface="Arial" panose="020B0604020202020204" pitchFamily="34" charset="0"/>
              <a:buChar char="•"/>
            </a:pPr>
            <a:r>
              <a:rPr lang="en-US" sz="2400" kern="0" dirty="0">
                <a:solidFill>
                  <a:schemeClr val="bg1"/>
                </a:solidFill>
              </a:rPr>
              <a:t>not reporting</a:t>
            </a:r>
          </a:p>
          <a:p>
            <a:pPr marL="342900" indent="-342900">
              <a:buFont typeface="Arial" panose="020B0604020202020204" pitchFamily="34" charset="0"/>
              <a:buChar char="•"/>
            </a:pPr>
            <a:r>
              <a:rPr lang="en-US" sz="2400" kern="0" dirty="0">
                <a:solidFill>
                  <a:schemeClr val="bg1"/>
                </a:solidFill>
              </a:rPr>
              <a:t>with unclear and/or inadequate reports</a:t>
            </a:r>
          </a:p>
          <a:p>
            <a:pPr marL="342900" indent="-342900">
              <a:buFont typeface="Arial" panose="020B0604020202020204" pitchFamily="34" charset="0"/>
              <a:buChar char="•"/>
            </a:pPr>
            <a:r>
              <a:rPr lang="en-US" sz="2400" kern="0" dirty="0">
                <a:solidFill>
                  <a:schemeClr val="bg1"/>
                </a:solidFill>
              </a:rPr>
              <a:t>disclosing significant problems</a:t>
            </a:r>
          </a:p>
          <a:p>
            <a:pPr marL="342900" indent="-342900">
              <a:buFont typeface="Arial" panose="020B0604020202020204" pitchFamily="34" charset="0"/>
              <a:buChar char="•"/>
            </a:pPr>
            <a:r>
              <a:rPr lang="en-US" sz="2400" kern="0" dirty="0">
                <a:solidFill>
                  <a:schemeClr val="bg1"/>
                </a:solidFill>
              </a:rPr>
              <a:t>with a past history of remedial actions needed</a:t>
            </a:r>
          </a:p>
          <a:p>
            <a:endParaRPr lang="en-US" sz="2400" kern="0" dirty="0">
              <a:solidFill>
                <a:schemeClr val="bg1"/>
              </a:solidFill>
            </a:endParaRPr>
          </a:p>
          <a:p>
            <a:endParaRPr lang="en-US" sz="2000" kern="0" dirty="0">
              <a:solidFill>
                <a:schemeClr val="bg1"/>
              </a:solidFill>
            </a:endParaRPr>
          </a:p>
          <a:p>
            <a:endParaRPr lang="en-US" sz="2000" kern="0" dirty="0">
              <a:solidFill>
                <a:schemeClr val="bg1"/>
              </a:solidFill>
            </a:endParaRPr>
          </a:p>
        </p:txBody>
      </p:sp>
      <p:sp>
        <p:nvSpPr>
          <p:cNvPr id="5" name="TextBox 4">
            <a:extLst>
              <a:ext uri="{FF2B5EF4-FFF2-40B4-BE49-F238E27FC236}">
                <a16:creationId xmlns:a16="http://schemas.microsoft.com/office/drawing/2014/main" id="{EF83737D-147D-3AF0-7291-EE1F77AEA078}"/>
              </a:ext>
            </a:extLst>
          </p:cNvPr>
          <p:cNvSpPr txBox="1"/>
          <p:nvPr/>
        </p:nvSpPr>
        <p:spPr bwMode="auto">
          <a:xfrm>
            <a:off x="304800" y="4267200"/>
            <a:ext cx="11582400" cy="236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sz="2800" kern="0" dirty="0">
                <a:solidFill>
                  <a:schemeClr val="bg1"/>
                </a:solidFill>
              </a:rPr>
              <a:t>Sites reported to be adequately maintained and operating with credible reporting might be spot checked/ground-</a:t>
            </a:r>
            <a:r>
              <a:rPr lang="en-US" sz="2800" kern="0" dirty="0" err="1">
                <a:solidFill>
                  <a:schemeClr val="bg1"/>
                </a:solidFill>
              </a:rPr>
              <a:t>truthed</a:t>
            </a:r>
            <a:r>
              <a:rPr lang="en-US" sz="2800" kern="0" dirty="0">
                <a:solidFill>
                  <a:schemeClr val="bg1"/>
                </a:solidFill>
              </a:rPr>
              <a:t>. </a:t>
            </a:r>
          </a:p>
          <a:p>
            <a:r>
              <a:rPr lang="en-US" sz="2800" kern="0" dirty="0">
                <a:solidFill>
                  <a:schemeClr val="bg1"/>
                </a:solidFill>
              </a:rPr>
              <a:t>These might be counted towards inspection requirements.  </a:t>
            </a:r>
          </a:p>
          <a:p>
            <a:endParaRPr lang="en-US" sz="2400" kern="0" dirty="0">
              <a:solidFill>
                <a:schemeClr val="bg1"/>
              </a:solidFill>
            </a:endParaRPr>
          </a:p>
          <a:p>
            <a:endParaRPr lang="en-US" sz="2000" kern="0" dirty="0">
              <a:solidFill>
                <a:schemeClr val="bg1"/>
              </a:solidFill>
            </a:endParaRPr>
          </a:p>
          <a:p>
            <a:endParaRPr lang="en-US" sz="2000" kern="0" dirty="0">
              <a:solidFill>
                <a:schemeClr val="bg1"/>
              </a:solidFill>
            </a:endParaRPr>
          </a:p>
        </p:txBody>
      </p:sp>
    </p:spTree>
    <p:extLst>
      <p:ext uri="{BB962C8B-B14F-4D97-AF65-F5344CB8AC3E}">
        <p14:creationId xmlns:p14="http://schemas.microsoft.com/office/powerpoint/2010/main" val="37581364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635509E-9A35-BE2C-2264-1B55A8CB90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B6578F-2034-703A-9E25-7E2CC3FBB818}"/>
              </a:ext>
            </a:extLst>
          </p:cNvPr>
          <p:cNvSpPr>
            <a:spLocks noGrp="1"/>
          </p:cNvSpPr>
          <p:nvPr>
            <p:ph type="ctrTitle"/>
            <p:custDataLst>
              <p:tags r:id="rId2"/>
            </p:custDataLst>
          </p:nvPr>
        </p:nvSpPr>
        <p:spPr>
          <a:xfrm>
            <a:off x="152400" y="0"/>
            <a:ext cx="9144000" cy="533400"/>
          </a:xfrm>
        </p:spPr>
        <p:txBody>
          <a:bodyPr>
            <a:normAutofit/>
          </a:bodyPr>
          <a:lstStyle/>
          <a:p>
            <a:r>
              <a:rPr lang="en-US" dirty="0"/>
              <a:t>Requirements for Oakland staff</a:t>
            </a:r>
          </a:p>
        </p:txBody>
      </p:sp>
      <p:sp>
        <p:nvSpPr>
          <p:cNvPr id="4" name="TextBox 3">
            <a:extLst>
              <a:ext uri="{FF2B5EF4-FFF2-40B4-BE49-F238E27FC236}">
                <a16:creationId xmlns:a16="http://schemas.microsoft.com/office/drawing/2014/main" id="{78F12275-7405-981D-1A3D-44B5F5FEE1F5}"/>
              </a:ext>
            </a:extLst>
          </p:cNvPr>
          <p:cNvSpPr txBox="1"/>
          <p:nvPr/>
        </p:nvSpPr>
        <p:spPr bwMode="auto">
          <a:xfrm>
            <a:off x="152400" y="533936"/>
            <a:ext cx="5486400" cy="6740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sz="1600" b="1" dirty="0">
                <a:solidFill>
                  <a:schemeClr val="bg1"/>
                </a:solidFill>
              </a:rPr>
              <a:t>Planning (4)</a:t>
            </a:r>
          </a:p>
          <a:p>
            <a:pPr marL="342900" indent="-342900">
              <a:buFont typeface="+mj-lt"/>
              <a:buAutoNum type="arabicPeriod"/>
            </a:pPr>
            <a:r>
              <a:rPr lang="en-US" sz="1600" dirty="0">
                <a:solidFill>
                  <a:schemeClr val="bg1"/>
                </a:solidFill>
              </a:rPr>
              <a:t>Evaluate proposed projects for stormwater treatment requirements</a:t>
            </a:r>
            <a:endParaRPr lang="en-US" sz="1600" b="1" dirty="0">
              <a:solidFill>
                <a:schemeClr val="bg1"/>
              </a:solidFill>
            </a:endParaRPr>
          </a:p>
          <a:p>
            <a:pPr marL="342900" indent="-342900">
              <a:buFont typeface="+mj-lt"/>
              <a:buAutoNum type="arabicPeriod"/>
            </a:pPr>
            <a:r>
              <a:rPr lang="en-US" sz="1600" dirty="0">
                <a:solidFill>
                  <a:schemeClr val="bg1"/>
                </a:solidFill>
              </a:rPr>
              <a:t>Annual report in </a:t>
            </a:r>
            <a:r>
              <a:rPr lang="en-US" sz="1600" b="1" dirty="0">
                <a:solidFill>
                  <a:srgbClr val="FFFF00"/>
                </a:solidFill>
              </a:rPr>
              <a:t>July</a:t>
            </a:r>
            <a:r>
              <a:rPr lang="en-US" sz="1600" dirty="0">
                <a:solidFill>
                  <a:schemeClr val="bg1"/>
                </a:solidFill>
              </a:rPr>
              <a:t> of regulated and special projects.</a:t>
            </a:r>
          </a:p>
          <a:p>
            <a:pPr marL="342900" indent="-342900">
              <a:buFont typeface="+mj-lt"/>
              <a:buAutoNum type="arabicPeriod"/>
            </a:pPr>
            <a:r>
              <a:rPr lang="en-US" sz="1600" dirty="0">
                <a:solidFill>
                  <a:schemeClr val="bg1"/>
                </a:solidFill>
              </a:rPr>
              <a:t>Stay updated on regulations</a:t>
            </a:r>
          </a:p>
          <a:p>
            <a:pPr marL="342900" indent="-342900">
              <a:buFont typeface="+mj-lt"/>
              <a:buAutoNum type="arabicPeriod"/>
            </a:pPr>
            <a:r>
              <a:rPr lang="en-US" sz="1600" dirty="0">
                <a:solidFill>
                  <a:schemeClr val="bg1"/>
                </a:solidFill>
              </a:rPr>
              <a:t>Participate in Alameda Countywide Clean Water Program committee and trainings</a:t>
            </a:r>
          </a:p>
          <a:p>
            <a:endParaRPr lang="en-US" sz="1600" b="1" dirty="0">
              <a:solidFill>
                <a:schemeClr val="bg1"/>
              </a:solidFill>
            </a:endParaRPr>
          </a:p>
          <a:p>
            <a:endParaRPr lang="en-US" sz="1600" b="1" dirty="0">
              <a:solidFill>
                <a:schemeClr val="bg1"/>
              </a:solidFill>
            </a:endParaRPr>
          </a:p>
          <a:p>
            <a:r>
              <a:rPr lang="en-US" sz="1600" b="1" dirty="0">
                <a:solidFill>
                  <a:schemeClr val="bg1"/>
                </a:solidFill>
              </a:rPr>
              <a:t>Project Delivery  - PUBLIC PROJECTS (7)</a:t>
            </a:r>
          </a:p>
          <a:p>
            <a:pPr marL="342900" indent="-342900">
              <a:buFont typeface="+mj-lt"/>
              <a:buAutoNum type="arabicPeriod"/>
            </a:pPr>
            <a:r>
              <a:rPr lang="en-US" sz="1600" dirty="0">
                <a:solidFill>
                  <a:schemeClr val="bg1"/>
                </a:solidFill>
              </a:rPr>
              <a:t>Evaluate each project for stormwater treatment requirements and feasibility</a:t>
            </a:r>
          </a:p>
          <a:p>
            <a:pPr marL="342900" indent="-342900">
              <a:buFont typeface="+mj-lt"/>
              <a:buAutoNum type="arabicPeriod"/>
            </a:pPr>
            <a:r>
              <a:rPr lang="en-US" sz="1600" dirty="0">
                <a:solidFill>
                  <a:schemeClr val="bg1"/>
                </a:solidFill>
              </a:rPr>
              <a:t>Annual report in </a:t>
            </a:r>
            <a:r>
              <a:rPr lang="en-US" sz="1600" b="1" dirty="0">
                <a:solidFill>
                  <a:srgbClr val="FFFF00"/>
                </a:solidFill>
              </a:rPr>
              <a:t>July</a:t>
            </a:r>
            <a:r>
              <a:rPr lang="en-US" sz="1600" dirty="0">
                <a:solidFill>
                  <a:schemeClr val="bg1"/>
                </a:solidFill>
              </a:rPr>
              <a:t> of “No missed opportunities for stormwater treatment” and project progress</a:t>
            </a:r>
          </a:p>
          <a:p>
            <a:pPr marL="342900" indent="-342900">
              <a:buFont typeface="+mj-lt"/>
              <a:buAutoNum type="arabicPeriod"/>
            </a:pPr>
            <a:r>
              <a:rPr lang="en-US" sz="1600" dirty="0">
                <a:solidFill>
                  <a:schemeClr val="bg1"/>
                </a:solidFill>
              </a:rPr>
              <a:t>Develop Operations &amp; Maintenance (</a:t>
            </a:r>
            <a:r>
              <a:rPr lang="en-US" sz="1600" dirty="0" err="1">
                <a:solidFill>
                  <a:schemeClr val="bg1"/>
                </a:solidFill>
              </a:rPr>
              <a:t>O&amp;M</a:t>
            </a:r>
            <a:r>
              <a:rPr lang="en-US" sz="1600" dirty="0">
                <a:solidFill>
                  <a:schemeClr val="bg1"/>
                </a:solidFill>
              </a:rPr>
              <a:t>) Plan for each Regulated Project</a:t>
            </a:r>
          </a:p>
          <a:p>
            <a:pPr marL="800100" lvl="1" indent="-342900">
              <a:buFont typeface="+mj-lt"/>
              <a:buAutoNum type="arabicPeriod"/>
            </a:pPr>
            <a:r>
              <a:rPr lang="en-US" sz="1600" dirty="0">
                <a:solidFill>
                  <a:schemeClr val="bg1"/>
                </a:solidFill>
              </a:rPr>
              <a:t>Involve Parks and Tree Services in plan, since they’ll be long-term stewards</a:t>
            </a:r>
          </a:p>
          <a:p>
            <a:pPr marL="342900" indent="-342900">
              <a:buFont typeface="+mj-lt"/>
              <a:buAutoNum type="arabicPeriod"/>
            </a:pPr>
            <a:r>
              <a:rPr lang="en-US" sz="1600" dirty="0">
                <a:solidFill>
                  <a:schemeClr val="bg1"/>
                </a:solidFill>
              </a:rPr>
              <a:t>Ensure correct installation</a:t>
            </a:r>
          </a:p>
          <a:p>
            <a:pPr marL="342900" indent="-342900">
              <a:buFont typeface="+mj-lt"/>
              <a:buAutoNum type="arabicPeriod"/>
            </a:pPr>
            <a:r>
              <a:rPr lang="en-US" sz="1600" dirty="0">
                <a:solidFill>
                  <a:schemeClr val="bg1"/>
                </a:solidFill>
              </a:rPr>
              <a:t>Require Plant Establishment contractors to follow </a:t>
            </a:r>
            <a:r>
              <a:rPr lang="en-US" sz="1600" dirty="0" err="1">
                <a:solidFill>
                  <a:schemeClr val="bg1"/>
                </a:solidFill>
              </a:rPr>
              <a:t>O&amp;M</a:t>
            </a:r>
            <a:r>
              <a:rPr lang="en-US" sz="1600" dirty="0">
                <a:solidFill>
                  <a:schemeClr val="bg1"/>
                </a:solidFill>
              </a:rPr>
              <a:t> Plan and obtain annual contractor inspection reports</a:t>
            </a:r>
          </a:p>
          <a:p>
            <a:pPr marL="342900" indent="-342900">
              <a:buFont typeface="+mj-lt"/>
              <a:buAutoNum type="arabicPeriod"/>
            </a:pPr>
            <a:r>
              <a:rPr lang="en-US" sz="1600" dirty="0">
                <a:solidFill>
                  <a:schemeClr val="bg1"/>
                </a:solidFill>
              </a:rPr>
              <a:t>At project completion, provide as-built, drainage management area delineation, and </a:t>
            </a:r>
            <a:r>
              <a:rPr lang="en-US" sz="1600" dirty="0" err="1">
                <a:solidFill>
                  <a:schemeClr val="bg1"/>
                </a:solidFill>
              </a:rPr>
              <a:t>O&amp;M</a:t>
            </a:r>
            <a:r>
              <a:rPr lang="en-US" sz="1600" dirty="0">
                <a:solidFill>
                  <a:schemeClr val="bg1"/>
                </a:solidFill>
              </a:rPr>
              <a:t> plan to Watersheds</a:t>
            </a:r>
          </a:p>
          <a:p>
            <a:pPr marL="342900" indent="-342900">
              <a:buFont typeface="+mj-lt"/>
              <a:buAutoNum type="arabicPeriod"/>
            </a:pPr>
            <a:r>
              <a:rPr lang="en-US" sz="1600" dirty="0">
                <a:solidFill>
                  <a:schemeClr val="bg1"/>
                </a:solidFill>
              </a:rPr>
              <a:t>Stay updated on regulations</a:t>
            </a:r>
          </a:p>
          <a:p>
            <a:endParaRPr lang="en-US" sz="1600" kern="0" dirty="0">
              <a:solidFill>
                <a:schemeClr val="bg1"/>
              </a:solidFill>
            </a:endParaRPr>
          </a:p>
        </p:txBody>
      </p:sp>
      <p:sp>
        <p:nvSpPr>
          <p:cNvPr id="6" name="TextBox 5">
            <a:extLst>
              <a:ext uri="{FF2B5EF4-FFF2-40B4-BE49-F238E27FC236}">
                <a16:creationId xmlns:a16="http://schemas.microsoft.com/office/drawing/2014/main" id="{221A1DA1-C22F-2B02-1980-EEC7E4EE43B0}"/>
              </a:ext>
            </a:extLst>
          </p:cNvPr>
          <p:cNvSpPr txBox="1"/>
          <p:nvPr/>
        </p:nvSpPr>
        <p:spPr bwMode="auto">
          <a:xfrm>
            <a:off x="5965900" y="-52328"/>
            <a:ext cx="6073700" cy="7232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sz="1600" b="1" dirty="0">
                <a:solidFill>
                  <a:schemeClr val="bg1"/>
                </a:solidFill>
              </a:rPr>
              <a:t>Building Inspectors – PRIVATE PROJECTS (8)</a:t>
            </a:r>
          </a:p>
          <a:p>
            <a:pPr marL="342900" indent="-342900">
              <a:buFont typeface="+mj-lt"/>
              <a:buAutoNum type="arabicPeriod"/>
            </a:pPr>
            <a:r>
              <a:rPr lang="en-US" sz="1600" dirty="0">
                <a:solidFill>
                  <a:schemeClr val="bg1"/>
                </a:solidFill>
              </a:rPr>
              <a:t>Provide as-built, drainage management area delineation, and </a:t>
            </a:r>
            <a:r>
              <a:rPr lang="en-US" sz="1600" dirty="0" err="1">
                <a:solidFill>
                  <a:schemeClr val="bg1"/>
                </a:solidFill>
              </a:rPr>
              <a:t>O&amp;M</a:t>
            </a:r>
            <a:r>
              <a:rPr lang="en-US" sz="1600" dirty="0">
                <a:solidFill>
                  <a:schemeClr val="bg1"/>
                </a:solidFill>
              </a:rPr>
              <a:t> plan to Watersheds at project completion</a:t>
            </a:r>
          </a:p>
          <a:p>
            <a:pPr marL="342900" indent="-342900">
              <a:buFont typeface="+mj-lt"/>
              <a:buAutoNum type="arabicPeriod"/>
            </a:pPr>
            <a:r>
              <a:rPr lang="en-US" sz="1600" dirty="0">
                <a:solidFill>
                  <a:schemeClr val="bg1"/>
                </a:solidFill>
              </a:rPr>
              <a:t>Receive Operations and Maintenance (</a:t>
            </a:r>
            <a:r>
              <a:rPr lang="en-US" sz="1600" dirty="0" err="1">
                <a:solidFill>
                  <a:schemeClr val="bg1"/>
                </a:solidFill>
              </a:rPr>
              <a:t>O&amp;M</a:t>
            </a:r>
            <a:r>
              <a:rPr lang="en-US" sz="1600" dirty="0">
                <a:solidFill>
                  <a:schemeClr val="bg1"/>
                </a:solidFill>
              </a:rPr>
              <a:t>) agreements for each Regulated site</a:t>
            </a:r>
          </a:p>
          <a:p>
            <a:pPr marL="342900" indent="-342900">
              <a:buFont typeface="+mj-lt"/>
              <a:buAutoNum type="arabicPeriod"/>
            </a:pPr>
            <a:r>
              <a:rPr lang="en-US" sz="1600" dirty="0">
                <a:solidFill>
                  <a:schemeClr val="bg1"/>
                </a:solidFill>
              </a:rPr>
              <a:t>Receive or solicit annual report from each Regulated site.</a:t>
            </a:r>
          </a:p>
          <a:p>
            <a:pPr marL="342900" indent="-342900">
              <a:buFont typeface="+mj-lt"/>
              <a:buAutoNum type="arabicPeriod"/>
            </a:pPr>
            <a:r>
              <a:rPr lang="en-US" sz="1600" dirty="0">
                <a:solidFill>
                  <a:schemeClr val="bg1"/>
                </a:solidFill>
              </a:rPr>
              <a:t>Inspect each private “Regulated Project” at least once every five years and at least 15% of projects annually</a:t>
            </a:r>
          </a:p>
          <a:p>
            <a:pPr marL="342900" indent="-342900">
              <a:buFont typeface="+mj-lt"/>
              <a:buAutoNum type="arabicPeriod"/>
            </a:pPr>
            <a:r>
              <a:rPr lang="en-US" sz="1600" dirty="0">
                <a:solidFill>
                  <a:schemeClr val="bg1"/>
                </a:solidFill>
              </a:rPr>
              <a:t>Enforce needed corrections</a:t>
            </a:r>
          </a:p>
          <a:p>
            <a:pPr marL="342900" indent="-342900">
              <a:buFont typeface="+mj-lt"/>
              <a:buAutoNum type="arabicPeriod"/>
            </a:pPr>
            <a:r>
              <a:rPr lang="en-US" sz="1600" dirty="0">
                <a:solidFill>
                  <a:schemeClr val="bg1"/>
                </a:solidFill>
              </a:rPr>
              <a:t>Annual report in </a:t>
            </a:r>
            <a:r>
              <a:rPr lang="en-US" sz="1600" b="1" dirty="0">
                <a:solidFill>
                  <a:srgbClr val="FFFF00"/>
                </a:solidFill>
              </a:rPr>
              <a:t>July</a:t>
            </a:r>
            <a:r>
              <a:rPr lang="en-US" sz="1600" dirty="0">
                <a:solidFill>
                  <a:schemeClr val="bg1"/>
                </a:solidFill>
              </a:rPr>
              <a:t> of inspection findings</a:t>
            </a:r>
          </a:p>
          <a:p>
            <a:pPr marL="342900" indent="-342900">
              <a:buFont typeface="+mj-lt"/>
              <a:buAutoNum type="arabicPeriod"/>
            </a:pPr>
            <a:r>
              <a:rPr lang="en-US" sz="1600" dirty="0">
                <a:solidFill>
                  <a:schemeClr val="bg1"/>
                </a:solidFill>
              </a:rPr>
              <a:t>Stay updated on regulations</a:t>
            </a:r>
          </a:p>
          <a:p>
            <a:pPr marL="342900" indent="-342900">
              <a:buFont typeface="+mj-lt"/>
              <a:buAutoNum type="arabicPeriod"/>
            </a:pPr>
            <a:r>
              <a:rPr lang="en-US" sz="1600" dirty="0">
                <a:solidFill>
                  <a:schemeClr val="bg1"/>
                </a:solidFill>
              </a:rPr>
              <a:t>Participate in Alameda Countywide Clean Water Program committee and trainings</a:t>
            </a:r>
          </a:p>
          <a:p>
            <a:endParaRPr lang="en-US" sz="1600" dirty="0">
              <a:solidFill>
                <a:schemeClr val="bg1"/>
              </a:solidFill>
            </a:endParaRPr>
          </a:p>
          <a:p>
            <a:r>
              <a:rPr lang="en-US" sz="1600" b="1" dirty="0">
                <a:solidFill>
                  <a:schemeClr val="bg1"/>
                </a:solidFill>
              </a:rPr>
              <a:t>Parks &amp; Tree Services Maintenance – PUBLIC PROJECTS (5)</a:t>
            </a:r>
          </a:p>
          <a:p>
            <a:pPr marL="342900" indent="-342900">
              <a:buFont typeface="+mj-lt"/>
              <a:buAutoNum type="arabicPeriod"/>
            </a:pPr>
            <a:r>
              <a:rPr lang="en-US" sz="1600" dirty="0">
                <a:solidFill>
                  <a:schemeClr val="bg1"/>
                </a:solidFill>
              </a:rPr>
              <a:t>Implement </a:t>
            </a:r>
            <a:r>
              <a:rPr lang="en-US" sz="1600" dirty="0" err="1">
                <a:solidFill>
                  <a:schemeClr val="bg1"/>
                </a:solidFill>
              </a:rPr>
              <a:t>O&amp;M</a:t>
            </a:r>
            <a:r>
              <a:rPr lang="en-US" sz="1600" dirty="0">
                <a:solidFill>
                  <a:schemeClr val="bg1"/>
                </a:solidFill>
              </a:rPr>
              <a:t> Plan for City “Regulated Project” from Project Delivery after 3-5-year plant establishment period</a:t>
            </a:r>
          </a:p>
          <a:p>
            <a:pPr marL="342900" indent="-342900">
              <a:buFont typeface="+mj-lt"/>
              <a:buAutoNum type="arabicPeriod"/>
            </a:pPr>
            <a:r>
              <a:rPr lang="en-US" sz="1600" dirty="0">
                <a:solidFill>
                  <a:schemeClr val="bg1"/>
                </a:solidFill>
              </a:rPr>
              <a:t>Inspect each site at least once/5 years</a:t>
            </a:r>
          </a:p>
          <a:p>
            <a:pPr marL="342900" indent="-342900">
              <a:buFont typeface="+mj-lt"/>
              <a:buAutoNum type="arabicPeriod"/>
            </a:pPr>
            <a:r>
              <a:rPr lang="en-US" sz="1600" dirty="0">
                <a:solidFill>
                  <a:schemeClr val="bg1"/>
                </a:solidFill>
              </a:rPr>
              <a:t>Maintain and repair as needed</a:t>
            </a:r>
          </a:p>
          <a:p>
            <a:pPr marL="342900" indent="-342900">
              <a:buFont typeface="+mj-lt"/>
              <a:buAutoNum type="arabicPeriod"/>
            </a:pPr>
            <a:r>
              <a:rPr lang="en-US" sz="1600" dirty="0">
                <a:solidFill>
                  <a:schemeClr val="bg1"/>
                </a:solidFill>
              </a:rPr>
              <a:t>Oversee maintenance contracts such as Oakland Army Base</a:t>
            </a:r>
          </a:p>
          <a:p>
            <a:pPr marL="342900" indent="-342900">
              <a:buFont typeface="+mj-lt"/>
              <a:buAutoNum type="arabicPeriod"/>
            </a:pPr>
            <a:r>
              <a:rPr lang="en-US" sz="1600" dirty="0">
                <a:solidFill>
                  <a:schemeClr val="bg1"/>
                </a:solidFill>
              </a:rPr>
              <a:t>Annual report in </a:t>
            </a:r>
            <a:r>
              <a:rPr lang="en-US" sz="1600" b="1" dirty="0">
                <a:solidFill>
                  <a:srgbClr val="FFFF00"/>
                </a:solidFill>
              </a:rPr>
              <a:t>July </a:t>
            </a:r>
            <a:r>
              <a:rPr lang="en-US" sz="1600" dirty="0">
                <a:solidFill>
                  <a:schemeClr val="bg1"/>
                </a:solidFill>
              </a:rPr>
              <a:t>of inspection findings and program</a:t>
            </a:r>
          </a:p>
          <a:p>
            <a:endParaRPr lang="en-US" sz="1600" dirty="0">
              <a:solidFill>
                <a:schemeClr val="bg1"/>
              </a:solidFill>
            </a:endParaRPr>
          </a:p>
          <a:p>
            <a:r>
              <a:rPr lang="en-US" sz="1600" b="1" dirty="0">
                <a:solidFill>
                  <a:schemeClr val="bg1"/>
                </a:solidFill>
              </a:rPr>
              <a:t>Drainage Maintenance Division – PUBLIC </a:t>
            </a:r>
            <a:r>
              <a:rPr lang="en-US" sz="1600" b="1" dirty="0" err="1">
                <a:solidFill>
                  <a:schemeClr val="bg1"/>
                </a:solidFill>
              </a:rPr>
              <a:t>PRUJECTS</a:t>
            </a:r>
            <a:r>
              <a:rPr lang="en-US" sz="1600" b="1" dirty="0">
                <a:solidFill>
                  <a:schemeClr val="bg1"/>
                </a:solidFill>
              </a:rPr>
              <a:t> (1)</a:t>
            </a:r>
          </a:p>
          <a:p>
            <a:pPr marL="342900" indent="-342900">
              <a:buFont typeface="+mj-lt"/>
              <a:buAutoNum type="arabicPeriod"/>
            </a:pPr>
            <a:r>
              <a:rPr lang="en-US" sz="1600" dirty="0">
                <a:solidFill>
                  <a:schemeClr val="bg1"/>
                </a:solidFill>
              </a:rPr>
              <a:t>Drainage maintenance of underdrains, cleanouts, etc.</a:t>
            </a:r>
          </a:p>
          <a:p>
            <a:pPr marL="285750" indent="-285750">
              <a:buFont typeface="Arial" panose="020B0604020202020204" pitchFamily="34" charset="0"/>
              <a:buChar char="•"/>
            </a:pPr>
            <a:endParaRPr lang="en-US" sz="1600" kern="0" dirty="0">
              <a:solidFill>
                <a:schemeClr val="bg1"/>
              </a:solidFill>
            </a:endParaRPr>
          </a:p>
          <a:p>
            <a:r>
              <a:rPr lang="en-US" sz="1600" b="1" dirty="0">
                <a:solidFill>
                  <a:schemeClr val="bg1"/>
                </a:solidFill>
              </a:rPr>
              <a:t>Watershed and Stormwater (2+)</a:t>
            </a:r>
          </a:p>
          <a:p>
            <a:pPr marL="342900" indent="-342900">
              <a:buFont typeface="+mj-lt"/>
              <a:buAutoNum type="arabicPeriod"/>
            </a:pPr>
            <a:r>
              <a:rPr lang="en-US" sz="1600" kern="0" dirty="0">
                <a:solidFill>
                  <a:schemeClr val="bg1"/>
                </a:solidFill>
              </a:rPr>
              <a:t>Training, coordination</a:t>
            </a:r>
          </a:p>
          <a:p>
            <a:pPr marL="342900" indent="-342900">
              <a:buFont typeface="+mj-lt"/>
              <a:buAutoNum type="arabicPeriod"/>
            </a:pPr>
            <a:r>
              <a:rPr lang="en-US" sz="1600" kern="0" dirty="0">
                <a:solidFill>
                  <a:schemeClr val="bg1"/>
                </a:solidFill>
              </a:rPr>
              <a:t>Annual report to Water Board</a:t>
            </a:r>
          </a:p>
        </p:txBody>
      </p:sp>
    </p:spTree>
    <p:custDataLst>
      <p:tags r:id="rId1"/>
    </p:custDataLst>
    <p:extLst>
      <p:ext uri="{BB962C8B-B14F-4D97-AF65-F5344CB8AC3E}">
        <p14:creationId xmlns:p14="http://schemas.microsoft.com/office/powerpoint/2010/main" val="21200018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14" end="1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xEl>
                                              <p:pRg st="3" end="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xEl>
                                              <p:pRg st="4" end="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
                                            <p:txEl>
                                              <p:pRg st="5" end="5"/>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
                                            <p:txEl>
                                              <p:pRg st="6" end="6"/>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
                                            <p:txEl>
                                              <p:pRg st="7" end="7"/>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
                                            <p:txEl>
                                              <p:pRg st="11" end="11"/>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
                                            <p:txEl>
                                              <p:pRg st="12" end="12"/>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
                                            <p:txEl>
                                              <p:pRg st="13" end="13"/>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
                                            <p:txEl>
                                              <p:pRg st="14" end="14"/>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
                                            <p:txEl>
                                              <p:pRg st="15" end="15"/>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6">
                                            <p:txEl>
                                              <p:pRg st="21" end="21"/>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
                                            <p:txEl>
                                              <p:pRg st="22" end="2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D22676-D78C-2B6F-DDD0-788B191590F7}"/>
              </a:ext>
            </a:extLst>
          </p:cNvPr>
          <p:cNvSpPr txBox="1">
            <a:spLocks/>
          </p:cNvSpPr>
          <p:nvPr>
            <p:custDataLst>
              <p:tags r:id="rId1"/>
            </p:custDataLst>
          </p:nvPr>
        </p:nvSpPr>
        <p:spPr bwMode="auto">
          <a:xfrm>
            <a:off x="152400" y="0"/>
            <a:ext cx="9144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lgn="l" rtl="0" eaLnBrk="1" fontAlgn="base" hangingPunct="1">
              <a:spcBef>
                <a:spcPct val="0"/>
              </a:spcBef>
              <a:spcAft>
                <a:spcPct val="0"/>
              </a:spcAft>
              <a:defRPr sz="2700" b="1" kern="1200" cap="all" spc="75" baseline="0">
                <a:solidFill>
                  <a:schemeClr val="bg1"/>
                </a:solidFill>
                <a:latin typeface="+mj-lt"/>
                <a:ea typeface="+mj-ea"/>
                <a:cs typeface="+mj-cs"/>
              </a:defRPr>
            </a:lvl1pPr>
            <a:lvl2pPr algn="l" rtl="0" eaLnBrk="1" fontAlgn="base" hangingPunct="1">
              <a:spcBef>
                <a:spcPct val="0"/>
              </a:spcBef>
              <a:spcAft>
                <a:spcPct val="0"/>
              </a:spcAft>
              <a:defRPr sz="3000" b="1">
                <a:solidFill>
                  <a:srgbClr val="000080"/>
                </a:solidFill>
                <a:latin typeface="Arial" pitchFamily="34" charset="0"/>
              </a:defRPr>
            </a:lvl2pPr>
            <a:lvl3pPr algn="l" rtl="0" eaLnBrk="1" fontAlgn="base" hangingPunct="1">
              <a:spcBef>
                <a:spcPct val="0"/>
              </a:spcBef>
              <a:spcAft>
                <a:spcPct val="0"/>
              </a:spcAft>
              <a:defRPr sz="3000" b="1">
                <a:solidFill>
                  <a:srgbClr val="000080"/>
                </a:solidFill>
                <a:latin typeface="Arial" pitchFamily="34" charset="0"/>
              </a:defRPr>
            </a:lvl3pPr>
            <a:lvl4pPr algn="l" rtl="0" eaLnBrk="1" fontAlgn="base" hangingPunct="1">
              <a:spcBef>
                <a:spcPct val="0"/>
              </a:spcBef>
              <a:spcAft>
                <a:spcPct val="0"/>
              </a:spcAft>
              <a:defRPr sz="3000" b="1">
                <a:solidFill>
                  <a:srgbClr val="000080"/>
                </a:solidFill>
                <a:latin typeface="Arial" pitchFamily="34" charset="0"/>
              </a:defRPr>
            </a:lvl4pPr>
            <a:lvl5pPr algn="l" rtl="0" eaLnBrk="1" fontAlgn="base" hangingPunct="1">
              <a:spcBef>
                <a:spcPct val="0"/>
              </a:spcBef>
              <a:spcAft>
                <a:spcPct val="0"/>
              </a:spcAft>
              <a:defRPr sz="3000" b="1">
                <a:solidFill>
                  <a:srgbClr val="000080"/>
                </a:solidFill>
                <a:latin typeface="Arial" pitchFamily="34" charset="0"/>
              </a:defRPr>
            </a:lvl5pPr>
            <a:lvl6pPr marL="342900" algn="l" rtl="0" eaLnBrk="1" fontAlgn="base" hangingPunct="1">
              <a:spcBef>
                <a:spcPct val="0"/>
              </a:spcBef>
              <a:spcAft>
                <a:spcPct val="0"/>
              </a:spcAft>
              <a:defRPr sz="3000" b="1">
                <a:solidFill>
                  <a:srgbClr val="000080"/>
                </a:solidFill>
                <a:latin typeface="Arial" pitchFamily="34" charset="0"/>
              </a:defRPr>
            </a:lvl6pPr>
            <a:lvl7pPr marL="685800" algn="l" rtl="0" eaLnBrk="1" fontAlgn="base" hangingPunct="1">
              <a:spcBef>
                <a:spcPct val="0"/>
              </a:spcBef>
              <a:spcAft>
                <a:spcPct val="0"/>
              </a:spcAft>
              <a:defRPr sz="3000" b="1">
                <a:solidFill>
                  <a:srgbClr val="000080"/>
                </a:solidFill>
                <a:latin typeface="Arial" pitchFamily="34" charset="0"/>
              </a:defRPr>
            </a:lvl7pPr>
            <a:lvl8pPr marL="1028700" algn="l" rtl="0" eaLnBrk="1" fontAlgn="base" hangingPunct="1">
              <a:spcBef>
                <a:spcPct val="0"/>
              </a:spcBef>
              <a:spcAft>
                <a:spcPct val="0"/>
              </a:spcAft>
              <a:defRPr sz="3000" b="1">
                <a:solidFill>
                  <a:srgbClr val="000080"/>
                </a:solidFill>
                <a:latin typeface="Arial" pitchFamily="34" charset="0"/>
              </a:defRPr>
            </a:lvl8pPr>
            <a:lvl9pPr marL="1371600" algn="l" rtl="0" eaLnBrk="1" fontAlgn="base" hangingPunct="1">
              <a:spcBef>
                <a:spcPct val="0"/>
              </a:spcBef>
              <a:spcAft>
                <a:spcPct val="0"/>
              </a:spcAft>
              <a:defRPr sz="3000" b="1">
                <a:solidFill>
                  <a:srgbClr val="000080"/>
                </a:solidFill>
                <a:latin typeface="Arial" pitchFamily="34" charset="0"/>
              </a:defRPr>
            </a:lvl9pPr>
          </a:lstStyle>
          <a:p>
            <a:r>
              <a:rPr lang="en-US" dirty="0"/>
              <a:t>Additional resources</a:t>
            </a:r>
          </a:p>
        </p:txBody>
      </p:sp>
      <p:sp>
        <p:nvSpPr>
          <p:cNvPr id="5" name="TextBox 4">
            <a:extLst>
              <a:ext uri="{FF2B5EF4-FFF2-40B4-BE49-F238E27FC236}">
                <a16:creationId xmlns:a16="http://schemas.microsoft.com/office/drawing/2014/main" id="{D6945449-C857-8D72-C850-5F6E3B111FA0}"/>
              </a:ext>
            </a:extLst>
          </p:cNvPr>
          <p:cNvSpPr txBox="1"/>
          <p:nvPr/>
        </p:nvSpPr>
        <p:spPr bwMode="auto">
          <a:xfrm>
            <a:off x="0" y="5867400"/>
            <a:ext cx="12192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sz="2400" b="1" kern="0" dirty="0">
                <a:solidFill>
                  <a:srgbClr val="FF0000"/>
                </a:solidFill>
                <a:hlinkClick r:id="rId3"/>
              </a:rPr>
              <a:t>www.oaklandca.gov/Community/Community-Development/Sustainability-Environment/Creeks-Watershed-and-Stormwater/Green-stormwater-infrastructure</a:t>
            </a:r>
            <a:r>
              <a:rPr lang="en-US" sz="2400" b="1" kern="0" dirty="0">
                <a:solidFill>
                  <a:srgbClr val="FF0000"/>
                </a:solidFill>
              </a:rPr>
              <a:t> </a:t>
            </a:r>
          </a:p>
        </p:txBody>
      </p:sp>
      <p:pic>
        <p:nvPicPr>
          <p:cNvPr id="3" name="Picture 2">
            <a:extLst>
              <a:ext uri="{FF2B5EF4-FFF2-40B4-BE49-F238E27FC236}">
                <a16:creationId xmlns:a16="http://schemas.microsoft.com/office/drawing/2014/main" id="{D4FBB680-6D75-C5EC-E70D-418FC10552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2891" y="838200"/>
            <a:ext cx="6994864" cy="4724400"/>
          </a:xfrm>
          <a:prstGeom prst="rect">
            <a:avLst/>
          </a:prstGeom>
        </p:spPr>
      </p:pic>
      <p:sp>
        <p:nvSpPr>
          <p:cNvPr id="6" name="TextBox 5">
            <a:extLst>
              <a:ext uri="{FF2B5EF4-FFF2-40B4-BE49-F238E27FC236}">
                <a16:creationId xmlns:a16="http://schemas.microsoft.com/office/drawing/2014/main" id="{C18580C0-7F1C-BD42-014C-744EEBE06E6A}"/>
              </a:ext>
            </a:extLst>
          </p:cNvPr>
          <p:cNvSpPr txBox="1"/>
          <p:nvPr/>
        </p:nvSpPr>
        <p:spPr bwMode="auto">
          <a:xfrm>
            <a:off x="191722" y="914400"/>
            <a:ext cx="50292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sz="2400" kern="0" dirty="0">
                <a:solidFill>
                  <a:schemeClr val="bg1"/>
                </a:solidFill>
              </a:rPr>
              <a:t>Search oaklandca.gov </a:t>
            </a:r>
          </a:p>
          <a:p>
            <a:r>
              <a:rPr lang="en-US" sz="2400" kern="0" dirty="0">
                <a:solidFill>
                  <a:schemeClr val="bg1"/>
                </a:solidFill>
              </a:rPr>
              <a:t>for “GSI” or </a:t>
            </a:r>
          </a:p>
          <a:p>
            <a:r>
              <a:rPr lang="en-US" sz="2400" kern="0" dirty="0">
                <a:solidFill>
                  <a:schemeClr val="bg1"/>
                </a:solidFill>
              </a:rPr>
              <a:t>“Green Stormwater Infrastructure”</a:t>
            </a:r>
          </a:p>
        </p:txBody>
      </p:sp>
    </p:spTree>
    <p:extLst>
      <p:ext uri="{BB962C8B-B14F-4D97-AF65-F5344CB8AC3E}">
        <p14:creationId xmlns:p14="http://schemas.microsoft.com/office/powerpoint/2010/main" val="37927668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a:extLst>
            <a:ext uri="{FF2B5EF4-FFF2-40B4-BE49-F238E27FC236}">
              <a16:creationId xmlns:a16="http://schemas.microsoft.com/office/drawing/2014/main" id="{39904EE2-5383-B1B2-4BB8-F9034FA7D132}"/>
            </a:ext>
          </a:extLst>
        </p:cNvPr>
        <p:cNvGrpSpPr/>
        <p:nvPr/>
      </p:nvGrpSpPr>
      <p:grpSpPr>
        <a:xfrm>
          <a:off x="0" y="0"/>
          <a:ext cx="0" cy="0"/>
          <a:chOff x="0" y="0"/>
          <a:chExt cx="0" cy="0"/>
        </a:xfrm>
      </p:grpSpPr>
      <p:cxnSp>
        <p:nvCxnSpPr>
          <p:cNvPr id="67" name="Straight Arrow Connector 66">
            <a:extLst>
              <a:ext uri="{FF2B5EF4-FFF2-40B4-BE49-F238E27FC236}">
                <a16:creationId xmlns:a16="http://schemas.microsoft.com/office/drawing/2014/main" id="{BB18B7AA-DB86-59F4-4FC9-0D10942D7F7B}"/>
              </a:ext>
            </a:extLst>
          </p:cNvPr>
          <p:cNvCxnSpPr>
            <a:cxnSpLocks/>
          </p:cNvCxnSpPr>
          <p:nvPr/>
        </p:nvCxnSpPr>
        <p:spPr bwMode="auto">
          <a:xfrm>
            <a:off x="1447800" y="5845098"/>
            <a:ext cx="9144000" cy="0"/>
          </a:xfrm>
          <a:prstGeom prst="straightConnector1">
            <a:avLst/>
          </a:prstGeom>
          <a:solidFill>
            <a:schemeClr val="accent1"/>
          </a:solidFill>
          <a:ln w="76200" cap="flat" cmpd="sng" algn="ctr">
            <a:solidFill>
              <a:schemeClr val="bg1"/>
            </a:solidFill>
            <a:prstDash val="solid"/>
            <a:round/>
            <a:headEnd type="none" w="med" len="med"/>
            <a:tailEnd type="triangle"/>
          </a:ln>
          <a:effectLst/>
        </p:spPr>
      </p:cxnSp>
      <p:cxnSp>
        <p:nvCxnSpPr>
          <p:cNvPr id="69" name="Straight Arrow Connector 68">
            <a:extLst>
              <a:ext uri="{FF2B5EF4-FFF2-40B4-BE49-F238E27FC236}">
                <a16:creationId xmlns:a16="http://schemas.microsoft.com/office/drawing/2014/main" id="{02B741C0-41C9-23BB-5139-B15E672572B4}"/>
              </a:ext>
            </a:extLst>
          </p:cNvPr>
          <p:cNvCxnSpPr>
            <a:cxnSpLocks/>
          </p:cNvCxnSpPr>
          <p:nvPr/>
        </p:nvCxnSpPr>
        <p:spPr bwMode="auto">
          <a:xfrm flipV="1">
            <a:off x="1481253" y="304800"/>
            <a:ext cx="0" cy="5562600"/>
          </a:xfrm>
          <a:prstGeom prst="straightConnector1">
            <a:avLst/>
          </a:prstGeom>
          <a:solidFill>
            <a:schemeClr val="accent1"/>
          </a:solidFill>
          <a:ln w="76200" cap="flat" cmpd="sng" algn="ctr">
            <a:solidFill>
              <a:schemeClr val="bg1"/>
            </a:solidFill>
            <a:prstDash val="solid"/>
            <a:round/>
            <a:headEnd type="none" w="med" len="med"/>
            <a:tailEnd type="triangle"/>
          </a:ln>
          <a:effectLst/>
        </p:spPr>
      </p:cxnSp>
      <p:sp>
        <p:nvSpPr>
          <p:cNvPr id="73" name="TextBox 72">
            <a:extLst>
              <a:ext uri="{FF2B5EF4-FFF2-40B4-BE49-F238E27FC236}">
                <a16:creationId xmlns:a16="http://schemas.microsoft.com/office/drawing/2014/main" id="{2FC762B0-DF82-20FA-7FE5-AA60A0B41637}"/>
              </a:ext>
            </a:extLst>
          </p:cNvPr>
          <p:cNvSpPr txBox="1"/>
          <p:nvPr/>
        </p:nvSpPr>
        <p:spPr bwMode="auto">
          <a:xfrm>
            <a:off x="5181600" y="5965232"/>
            <a:ext cx="3200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sz="3200" b="1" kern="0" dirty="0">
                <a:solidFill>
                  <a:schemeClr val="bg1"/>
                </a:solidFill>
              </a:rPr>
              <a:t>time</a:t>
            </a:r>
          </a:p>
        </p:txBody>
      </p:sp>
      <p:sp>
        <p:nvSpPr>
          <p:cNvPr id="74" name="TextBox 73">
            <a:extLst>
              <a:ext uri="{FF2B5EF4-FFF2-40B4-BE49-F238E27FC236}">
                <a16:creationId xmlns:a16="http://schemas.microsoft.com/office/drawing/2014/main" id="{B84FBA4D-3D03-4EA5-016A-7A03C4783BDB}"/>
              </a:ext>
            </a:extLst>
          </p:cNvPr>
          <p:cNvSpPr txBox="1"/>
          <p:nvPr/>
        </p:nvSpPr>
        <p:spPr bwMode="auto">
          <a:xfrm rot="16200000">
            <a:off x="-1168688" y="2733094"/>
            <a:ext cx="4648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sz="3200" b="1" kern="0" dirty="0">
                <a:solidFill>
                  <a:schemeClr val="bg1"/>
                </a:solidFill>
              </a:rPr>
              <a:t>Water discharge</a:t>
            </a:r>
          </a:p>
        </p:txBody>
      </p:sp>
      <p:grpSp>
        <p:nvGrpSpPr>
          <p:cNvPr id="82" name="Group 81">
            <a:extLst>
              <a:ext uri="{FF2B5EF4-FFF2-40B4-BE49-F238E27FC236}">
                <a16:creationId xmlns:a16="http://schemas.microsoft.com/office/drawing/2014/main" id="{FE667292-DB3A-EA4B-7809-97476745C5EE}"/>
              </a:ext>
            </a:extLst>
          </p:cNvPr>
          <p:cNvGrpSpPr/>
          <p:nvPr/>
        </p:nvGrpSpPr>
        <p:grpSpPr>
          <a:xfrm>
            <a:off x="1642209" y="723883"/>
            <a:ext cx="7654584" cy="4805852"/>
            <a:chOff x="1642209" y="723883"/>
            <a:chExt cx="7654584" cy="4805852"/>
          </a:xfrm>
        </p:grpSpPr>
        <p:sp>
          <p:nvSpPr>
            <p:cNvPr id="48" name="Freeform: Shape 47">
              <a:extLst>
                <a:ext uri="{FF2B5EF4-FFF2-40B4-BE49-F238E27FC236}">
                  <a16:creationId xmlns:a16="http://schemas.microsoft.com/office/drawing/2014/main" id="{E6ED17F4-F8C0-F95B-F023-495F90CF708B}"/>
                </a:ext>
              </a:extLst>
            </p:cNvPr>
            <p:cNvSpPr/>
            <p:nvPr/>
          </p:nvSpPr>
          <p:spPr bwMode="auto">
            <a:xfrm>
              <a:off x="1642209" y="723883"/>
              <a:ext cx="7654584" cy="4490489"/>
            </a:xfrm>
            <a:custGeom>
              <a:avLst/>
              <a:gdLst>
                <a:gd name="connsiteX0" fmla="*/ 0 w 6148776"/>
                <a:gd name="connsiteY0" fmla="*/ 4373833 h 4419036"/>
                <a:gd name="connsiteX1" fmla="*/ 858643 w 6148776"/>
                <a:gd name="connsiteY1" fmla="*/ 4362682 h 4419036"/>
                <a:gd name="connsiteX2" fmla="*/ 1505414 w 6148776"/>
                <a:gd name="connsiteY2" fmla="*/ 3816272 h 4419036"/>
                <a:gd name="connsiteX3" fmla="*/ 2943922 w 6148776"/>
                <a:gd name="connsiteY3" fmla="*/ 348243 h 4419036"/>
                <a:gd name="connsiteX4" fmla="*/ 3490331 w 6148776"/>
                <a:gd name="connsiteY4" fmla="*/ 504360 h 4419036"/>
                <a:gd name="connsiteX5" fmla="*/ 4103648 w 6148776"/>
                <a:gd name="connsiteY5" fmla="*/ 3738214 h 4419036"/>
                <a:gd name="connsiteX6" fmla="*/ 5965902 w 6148776"/>
                <a:gd name="connsiteY6" fmla="*/ 4273472 h 4419036"/>
                <a:gd name="connsiteX7" fmla="*/ 5977053 w 6148776"/>
                <a:gd name="connsiteY7" fmla="*/ 4284623 h 4419036"/>
                <a:gd name="connsiteX0" fmla="*/ 0 w 6791332"/>
                <a:gd name="connsiteY0" fmla="*/ 4373833 h 4419036"/>
                <a:gd name="connsiteX1" fmla="*/ 858643 w 6791332"/>
                <a:gd name="connsiteY1" fmla="*/ 4362682 h 4419036"/>
                <a:gd name="connsiteX2" fmla="*/ 1505414 w 6791332"/>
                <a:gd name="connsiteY2" fmla="*/ 3816272 h 4419036"/>
                <a:gd name="connsiteX3" fmla="*/ 2943922 w 6791332"/>
                <a:gd name="connsiteY3" fmla="*/ 348243 h 4419036"/>
                <a:gd name="connsiteX4" fmla="*/ 3490331 w 6791332"/>
                <a:gd name="connsiteY4" fmla="*/ 504360 h 4419036"/>
                <a:gd name="connsiteX5" fmla="*/ 4103648 w 6791332"/>
                <a:gd name="connsiteY5" fmla="*/ 3738214 h 4419036"/>
                <a:gd name="connsiteX6" fmla="*/ 5965902 w 6791332"/>
                <a:gd name="connsiteY6" fmla="*/ 4273472 h 4419036"/>
                <a:gd name="connsiteX7" fmla="*/ 6768789 w 6791332"/>
                <a:gd name="connsiteY7" fmla="*/ 4273471 h 4419036"/>
                <a:gd name="connsiteX0" fmla="*/ 0 w 6791332"/>
                <a:gd name="connsiteY0" fmla="*/ 4388490 h 4433693"/>
                <a:gd name="connsiteX1" fmla="*/ 858643 w 6791332"/>
                <a:gd name="connsiteY1" fmla="*/ 4377339 h 4433693"/>
                <a:gd name="connsiteX2" fmla="*/ 1505414 w 6791332"/>
                <a:gd name="connsiteY2" fmla="*/ 3830929 h 4433693"/>
                <a:gd name="connsiteX3" fmla="*/ 2720898 w 6791332"/>
                <a:gd name="connsiteY3" fmla="*/ 340598 h 4433693"/>
                <a:gd name="connsiteX4" fmla="*/ 3490331 w 6791332"/>
                <a:gd name="connsiteY4" fmla="*/ 519017 h 4433693"/>
                <a:gd name="connsiteX5" fmla="*/ 4103648 w 6791332"/>
                <a:gd name="connsiteY5" fmla="*/ 3752871 h 4433693"/>
                <a:gd name="connsiteX6" fmla="*/ 5965902 w 6791332"/>
                <a:gd name="connsiteY6" fmla="*/ 4288129 h 4433693"/>
                <a:gd name="connsiteX7" fmla="*/ 6768789 w 6791332"/>
                <a:gd name="connsiteY7" fmla="*/ 4288128 h 4433693"/>
                <a:gd name="connsiteX0" fmla="*/ 0 w 6791332"/>
                <a:gd name="connsiteY0" fmla="*/ 4388490 h 4463668"/>
                <a:gd name="connsiteX1" fmla="*/ 925551 w 6791332"/>
                <a:gd name="connsiteY1" fmla="*/ 4421944 h 4463668"/>
                <a:gd name="connsiteX2" fmla="*/ 1505414 w 6791332"/>
                <a:gd name="connsiteY2" fmla="*/ 3830929 h 4463668"/>
                <a:gd name="connsiteX3" fmla="*/ 2720898 w 6791332"/>
                <a:gd name="connsiteY3" fmla="*/ 340598 h 4463668"/>
                <a:gd name="connsiteX4" fmla="*/ 3490331 w 6791332"/>
                <a:gd name="connsiteY4" fmla="*/ 519017 h 4463668"/>
                <a:gd name="connsiteX5" fmla="*/ 4103648 w 6791332"/>
                <a:gd name="connsiteY5" fmla="*/ 3752871 h 4463668"/>
                <a:gd name="connsiteX6" fmla="*/ 5965902 w 6791332"/>
                <a:gd name="connsiteY6" fmla="*/ 4288129 h 4463668"/>
                <a:gd name="connsiteX7" fmla="*/ 6768789 w 6791332"/>
                <a:gd name="connsiteY7" fmla="*/ 4288128 h 4463668"/>
                <a:gd name="connsiteX0" fmla="*/ 0 w 7192776"/>
                <a:gd name="connsiteY0" fmla="*/ 4466549 h 4499686"/>
                <a:gd name="connsiteX1" fmla="*/ 1326995 w 7192776"/>
                <a:gd name="connsiteY1" fmla="*/ 4421944 h 4499686"/>
                <a:gd name="connsiteX2" fmla="*/ 1906858 w 7192776"/>
                <a:gd name="connsiteY2" fmla="*/ 3830929 h 4499686"/>
                <a:gd name="connsiteX3" fmla="*/ 3122342 w 7192776"/>
                <a:gd name="connsiteY3" fmla="*/ 340598 h 4499686"/>
                <a:gd name="connsiteX4" fmla="*/ 3891775 w 7192776"/>
                <a:gd name="connsiteY4" fmla="*/ 519017 h 4499686"/>
                <a:gd name="connsiteX5" fmla="*/ 4505092 w 7192776"/>
                <a:gd name="connsiteY5" fmla="*/ 3752871 h 4499686"/>
                <a:gd name="connsiteX6" fmla="*/ 6367346 w 7192776"/>
                <a:gd name="connsiteY6" fmla="*/ 4288129 h 4499686"/>
                <a:gd name="connsiteX7" fmla="*/ 7170233 w 7192776"/>
                <a:gd name="connsiteY7" fmla="*/ 4288128 h 4499686"/>
                <a:gd name="connsiteX0" fmla="*/ 0 w 7192776"/>
                <a:gd name="connsiteY0" fmla="*/ 4466549 h 4488029"/>
                <a:gd name="connsiteX1" fmla="*/ 1516566 w 7192776"/>
                <a:gd name="connsiteY1" fmla="*/ 4388490 h 4488029"/>
                <a:gd name="connsiteX2" fmla="*/ 1906858 w 7192776"/>
                <a:gd name="connsiteY2" fmla="*/ 3830929 h 4488029"/>
                <a:gd name="connsiteX3" fmla="*/ 3122342 w 7192776"/>
                <a:gd name="connsiteY3" fmla="*/ 340598 h 4488029"/>
                <a:gd name="connsiteX4" fmla="*/ 3891775 w 7192776"/>
                <a:gd name="connsiteY4" fmla="*/ 519017 h 4488029"/>
                <a:gd name="connsiteX5" fmla="*/ 4505092 w 7192776"/>
                <a:gd name="connsiteY5" fmla="*/ 3752871 h 4488029"/>
                <a:gd name="connsiteX6" fmla="*/ 6367346 w 7192776"/>
                <a:gd name="connsiteY6" fmla="*/ 4288129 h 4488029"/>
                <a:gd name="connsiteX7" fmla="*/ 7170233 w 7192776"/>
                <a:gd name="connsiteY7" fmla="*/ 4288128 h 4488029"/>
                <a:gd name="connsiteX0" fmla="*/ 0 w 7192776"/>
                <a:gd name="connsiteY0" fmla="*/ 4464203 h 4486986"/>
                <a:gd name="connsiteX1" fmla="*/ 1516566 w 7192776"/>
                <a:gd name="connsiteY1" fmla="*/ 4386144 h 4486986"/>
                <a:gd name="connsiteX2" fmla="*/ 1929161 w 7192776"/>
                <a:gd name="connsiteY2" fmla="*/ 3795129 h 4486986"/>
                <a:gd name="connsiteX3" fmla="*/ 3122342 w 7192776"/>
                <a:gd name="connsiteY3" fmla="*/ 338252 h 4486986"/>
                <a:gd name="connsiteX4" fmla="*/ 3891775 w 7192776"/>
                <a:gd name="connsiteY4" fmla="*/ 516671 h 4486986"/>
                <a:gd name="connsiteX5" fmla="*/ 4505092 w 7192776"/>
                <a:gd name="connsiteY5" fmla="*/ 3750525 h 4486986"/>
                <a:gd name="connsiteX6" fmla="*/ 6367346 w 7192776"/>
                <a:gd name="connsiteY6" fmla="*/ 4285783 h 4486986"/>
                <a:gd name="connsiteX7" fmla="*/ 7170233 w 7192776"/>
                <a:gd name="connsiteY7" fmla="*/ 4285782 h 4486986"/>
                <a:gd name="connsiteX0" fmla="*/ 0 w 7192776"/>
                <a:gd name="connsiteY0" fmla="*/ 4467706 h 4490489"/>
                <a:gd name="connsiteX1" fmla="*/ 1516566 w 7192776"/>
                <a:gd name="connsiteY1" fmla="*/ 4389647 h 4490489"/>
                <a:gd name="connsiteX2" fmla="*/ 1929161 w 7192776"/>
                <a:gd name="connsiteY2" fmla="*/ 3798632 h 4490489"/>
                <a:gd name="connsiteX3" fmla="*/ 3122342 w 7192776"/>
                <a:gd name="connsiteY3" fmla="*/ 341755 h 4490489"/>
                <a:gd name="connsiteX4" fmla="*/ 3891775 w 7192776"/>
                <a:gd name="connsiteY4" fmla="*/ 520174 h 4490489"/>
                <a:gd name="connsiteX5" fmla="*/ 4661209 w 7192776"/>
                <a:gd name="connsiteY5" fmla="*/ 3820935 h 4490489"/>
                <a:gd name="connsiteX6" fmla="*/ 6367346 w 7192776"/>
                <a:gd name="connsiteY6" fmla="*/ 4289286 h 4490489"/>
                <a:gd name="connsiteX7" fmla="*/ 7170233 w 7192776"/>
                <a:gd name="connsiteY7" fmla="*/ 4289285 h 4490489"/>
                <a:gd name="connsiteX0" fmla="*/ 0 w 7198495"/>
                <a:gd name="connsiteY0" fmla="*/ 4467706 h 4490489"/>
                <a:gd name="connsiteX1" fmla="*/ 1516566 w 7198495"/>
                <a:gd name="connsiteY1" fmla="*/ 4389647 h 4490489"/>
                <a:gd name="connsiteX2" fmla="*/ 1929161 w 7198495"/>
                <a:gd name="connsiteY2" fmla="*/ 3798632 h 4490489"/>
                <a:gd name="connsiteX3" fmla="*/ 3122342 w 7198495"/>
                <a:gd name="connsiteY3" fmla="*/ 341755 h 4490489"/>
                <a:gd name="connsiteX4" fmla="*/ 3891775 w 7198495"/>
                <a:gd name="connsiteY4" fmla="*/ 520174 h 4490489"/>
                <a:gd name="connsiteX5" fmla="*/ 4661209 w 7198495"/>
                <a:gd name="connsiteY5" fmla="*/ 3820935 h 4490489"/>
                <a:gd name="connsiteX6" fmla="*/ 6523463 w 7198495"/>
                <a:gd name="connsiteY6" fmla="*/ 4367344 h 4490489"/>
                <a:gd name="connsiteX7" fmla="*/ 7170233 w 7198495"/>
                <a:gd name="connsiteY7" fmla="*/ 4289285 h 4490489"/>
                <a:gd name="connsiteX0" fmla="*/ 0 w 7654584"/>
                <a:gd name="connsiteY0" fmla="*/ 4467706 h 4490489"/>
                <a:gd name="connsiteX1" fmla="*/ 1516566 w 7654584"/>
                <a:gd name="connsiteY1" fmla="*/ 4389647 h 4490489"/>
                <a:gd name="connsiteX2" fmla="*/ 1929161 w 7654584"/>
                <a:gd name="connsiteY2" fmla="*/ 3798632 h 4490489"/>
                <a:gd name="connsiteX3" fmla="*/ 3122342 w 7654584"/>
                <a:gd name="connsiteY3" fmla="*/ 341755 h 4490489"/>
                <a:gd name="connsiteX4" fmla="*/ 3891775 w 7654584"/>
                <a:gd name="connsiteY4" fmla="*/ 520174 h 4490489"/>
                <a:gd name="connsiteX5" fmla="*/ 4661209 w 7654584"/>
                <a:gd name="connsiteY5" fmla="*/ 3820935 h 4490489"/>
                <a:gd name="connsiteX6" fmla="*/ 6523463 w 7654584"/>
                <a:gd name="connsiteY6" fmla="*/ 4367344 h 4490489"/>
                <a:gd name="connsiteX7" fmla="*/ 7638585 w 7654584"/>
                <a:gd name="connsiteY7" fmla="*/ 4300436 h 4490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54584" h="4490489">
                  <a:moveTo>
                    <a:pt x="0" y="4467706"/>
                  </a:moveTo>
                  <a:cubicBezTo>
                    <a:pt x="303870" y="4508594"/>
                    <a:pt x="1195039" y="4501159"/>
                    <a:pt x="1516566" y="4389647"/>
                  </a:cubicBezTo>
                  <a:cubicBezTo>
                    <a:pt x="1838093" y="4278135"/>
                    <a:pt x="1661532" y="4473281"/>
                    <a:pt x="1929161" y="3798632"/>
                  </a:cubicBezTo>
                  <a:cubicBezTo>
                    <a:pt x="2196790" y="3123983"/>
                    <a:pt x="2795240" y="888165"/>
                    <a:pt x="3122342" y="341755"/>
                  </a:cubicBezTo>
                  <a:cubicBezTo>
                    <a:pt x="3449444" y="-204655"/>
                    <a:pt x="3635297" y="-59689"/>
                    <a:pt x="3891775" y="520174"/>
                  </a:cubicBezTo>
                  <a:cubicBezTo>
                    <a:pt x="4148253" y="1100037"/>
                    <a:pt x="4222594" y="3179740"/>
                    <a:pt x="4661209" y="3820935"/>
                  </a:cubicBezTo>
                  <a:cubicBezTo>
                    <a:pt x="5099824" y="4462130"/>
                    <a:pt x="6523463" y="4367344"/>
                    <a:pt x="6523463" y="4367344"/>
                  </a:cubicBezTo>
                  <a:cubicBezTo>
                    <a:pt x="6835697" y="4458412"/>
                    <a:pt x="7789126" y="4340394"/>
                    <a:pt x="7638585" y="4300436"/>
                  </a:cubicBezTo>
                </a:path>
              </a:pathLst>
            </a:cu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77" name="TextBox 76">
              <a:extLst>
                <a:ext uri="{FF2B5EF4-FFF2-40B4-BE49-F238E27FC236}">
                  <a16:creationId xmlns:a16="http://schemas.microsoft.com/office/drawing/2014/main" id="{277FC35C-9F58-7889-E0D6-05582F967AB8}"/>
                </a:ext>
              </a:extLst>
            </p:cNvPr>
            <p:cNvSpPr txBox="1"/>
            <p:nvPr/>
          </p:nvSpPr>
          <p:spPr bwMode="auto">
            <a:xfrm>
              <a:off x="1642209" y="5160403"/>
              <a:ext cx="609414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800" b="1" kern="0" dirty="0">
                  <a:solidFill>
                    <a:srgbClr val="FF0000"/>
                  </a:solidFill>
                </a:rPr>
                <a:t>urban</a:t>
              </a:r>
            </a:p>
          </p:txBody>
        </p:sp>
      </p:grpSp>
      <p:grpSp>
        <p:nvGrpSpPr>
          <p:cNvPr id="81" name="Group 80">
            <a:extLst>
              <a:ext uri="{FF2B5EF4-FFF2-40B4-BE49-F238E27FC236}">
                <a16:creationId xmlns:a16="http://schemas.microsoft.com/office/drawing/2014/main" id="{4BD9F92E-4E42-9665-7F44-CE048849884D}"/>
              </a:ext>
            </a:extLst>
          </p:cNvPr>
          <p:cNvGrpSpPr/>
          <p:nvPr/>
        </p:nvGrpSpPr>
        <p:grpSpPr>
          <a:xfrm>
            <a:off x="1600200" y="2720898"/>
            <a:ext cx="8382138" cy="2350532"/>
            <a:chOff x="1600200" y="2720898"/>
            <a:chExt cx="8382138" cy="2350532"/>
          </a:xfrm>
        </p:grpSpPr>
        <p:sp>
          <p:nvSpPr>
            <p:cNvPr id="65" name="Freeform: Shape 64">
              <a:extLst>
                <a:ext uri="{FF2B5EF4-FFF2-40B4-BE49-F238E27FC236}">
                  <a16:creationId xmlns:a16="http://schemas.microsoft.com/office/drawing/2014/main" id="{5A9FBC18-7BF4-6DF0-7B4F-D99660FAC01E}"/>
                </a:ext>
              </a:extLst>
            </p:cNvPr>
            <p:cNvSpPr/>
            <p:nvPr/>
          </p:nvSpPr>
          <p:spPr bwMode="auto">
            <a:xfrm>
              <a:off x="1600200" y="2720898"/>
              <a:ext cx="8382138" cy="2043718"/>
            </a:xfrm>
            <a:custGeom>
              <a:avLst/>
              <a:gdLst>
                <a:gd name="connsiteX0" fmla="*/ 0 w 6148776"/>
                <a:gd name="connsiteY0" fmla="*/ 4373833 h 4419036"/>
                <a:gd name="connsiteX1" fmla="*/ 858643 w 6148776"/>
                <a:gd name="connsiteY1" fmla="*/ 4362682 h 4419036"/>
                <a:gd name="connsiteX2" fmla="*/ 1505414 w 6148776"/>
                <a:gd name="connsiteY2" fmla="*/ 3816272 h 4419036"/>
                <a:gd name="connsiteX3" fmla="*/ 2943922 w 6148776"/>
                <a:gd name="connsiteY3" fmla="*/ 348243 h 4419036"/>
                <a:gd name="connsiteX4" fmla="*/ 3490331 w 6148776"/>
                <a:gd name="connsiteY4" fmla="*/ 504360 h 4419036"/>
                <a:gd name="connsiteX5" fmla="*/ 4103648 w 6148776"/>
                <a:gd name="connsiteY5" fmla="*/ 3738214 h 4419036"/>
                <a:gd name="connsiteX6" fmla="*/ 5965902 w 6148776"/>
                <a:gd name="connsiteY6" fmla="*/ 4273472 h 4419036"/>
                <a:gd name="connsiteX7" fmla="*/ 5977053 w 6148776"/>
                <a:gd name="connsiteY7" fmla="*/ 4284623 h 4419036"/>
                <a:gd name="connsiteX0" fmla="*/ 0 w 6791332"/>
                <a:gd name="connsiteY0" fmla="*/ 4373833 h 4419036"/>
                <a:gd name="connsiteX1" fmla="*/ 858643 w 6791332"/>
                <a:gd name="connsiteY1" fmla="*/ 4362682 h 4419036"/>
                <a:gd name="connsiteX2" fmla="*/ 1505414 w 6791332"/>
                <a:gd name="connsiteY2" fmla="*/ 3816272 h 4419036"/>
                <a:gd name="connsiteX3" fmla="*/ 2943922 w 6791332"/>
                <a:gd name="connsiteY3" fmla="*/ 348243 h 4419036"/>
                <a:gd name="connsiteX4" fmla="*/ 3490331 w 6791332"/>
                <a:gd name="connsiteY4" fmla="*/ 504360 h 4419036"/>
                <a:gd name="connsiteX5" fmla="*/ 4103648 w 6791332"/>
                <a:gd name="connsiteY5" fmla="*/ 3738214 h 4419036"/>
                <a:gd name="connsiteX6" fmla="*/ 5965902 w 6791332"/>
                <a:gd name="connsiteY6" fmla="*/ 4273472 h 4419036"/>
                <a:gd name="connsiteX7" fmla="*/ 6768789 w 6791332"/>
                <a:gd name="connsiteY7" fmla="*/ 4273471 h 4419036"/>
                <a:gd name="connsiteX0" fmla="*/ 0 w 6791332"/>
                <a:gd name="connsiteY0" fmla="*/ 4388490 h 4433693"/>
                <a:gd name="connsiteX1" fmla="*/ 858643 w 6791332"/>
                <a:gd name="connsiteY1" fmla="*/ 4377339 h 4433693"/>
                <a:gd name="connsiteX2" fmla="*/ 1505414 w 6791332"/>
                <a:gd name="connsiteY2" fmla="*/ 3830929 h 4433693"/>
                <a:gd name="connsiteX3" fmla="*/ 2720898 w 6791332"/>
                <a:gd name="connsiteY3" fmla="*/ 340598 h 4433693"/>
                <a:gd name="connsiteX4" fmla="*/ 3490331 w 6791332"/>
                <a:gd name="connsiteY4" fmla="*/ 519017 h 4433693"/>
                <a:gd name="connsiteX5" fmla="*/ 4103648 w 6791332"/>
                <a:gd name="connsiteY5" fmla="*/ 3752871 h 4433693"/>
                <a:gd name="connsiteX6" fmla="*/ 5965902 w 6791332"/>
                <a:gd name="connsiteY6" fmla="*/ 4288129 h 4433693"/>
                <a:gd name="connsiteX7" fmla="*/ 6768789 w 6791332"/>
                <a:gd name="connsiteY7" fmla="*/ 4288128 h 4433693"/>
                <a:gd name="connsiteX0" fmla="*/ 0 w 6791332"/>
                <a:gd name="connsiteY0" fmla="*/ 4388490 h 4463668"/>
                <a:gd name="connsiteX1" fmla="*/ 925551 w 6791332"/>
                <a:gd name="connsiteY1" fmla="*/ 4421944 h 4463668"/>
                <a:gd name="connsiteX2" fmla="*/ 1505414 w 6791332"/>
                <a:gd name="connsiteY2" fmla="*/ 3830929 h 4463668"/>
                <a:gd name="connsiteX3" fmla="*/ 2720898 w 6791332"/>
                <a:gd name="connsiteY3" fmla="*/ 340598 h 4463668"/>
                <a:gd name="connsiteX4" fmla="*/ 3490331 w 6791332"/>
                <a:gd name="connsiteY4" fmla="*/ 519017 h 4463668"/>
                <a:gd name="connsiteX5" fmla="*/ 4103648 w 6791332"/>
                <a:gd name="connsiteY5" fmla="*/ 3752871 h 4463668"/>
                <a:gd name="connsiteX6" fmla="*/ 5965902 w 6791332"/>
                <a:gd name="connsiteY6" fmla="*/ 4288129 h 4463668"/>
                <a:gd name="connsiteX7" fmla="*/ 6768789 w 6791332"/>
                <a:gd name="connsiteY7" fmla="*/ 4288128 h 4463668"/>
                <a:gd name="connsiteX0" fmla="*/ 0 w 7192776"/>
                <a:gd name="connsiteY0" fmla="*/ 4466549 h 4499686"/>
                <a:gd name="connsiteX1" fmla="*/ 1326995 w 7192776"/>
                <a:gd name="connsiteY1" fmla="*/ 4421944 h 4499686"/>
                <a:gd name="connsiteX2" fmla="*/ 1906858 w 7192776"/>
                <a:gd name="connsiteY2" fmla="*/ 3830929 h 4499686"/>
                <a:gd name="connsiteX3" fmla="*/ 3122342 w 7192776"/>
                <a:gd name="connsiteY3" fmla="*/ 340598 h 4499686"/>
                <a:gd name="connsiteX4" fmla="*/ 3891775 w 7192776"/>
                <a:gd name="connsiteY4" fmla="*/ 519017 h 4499686"/>
                <a:gd name="connsiteX5" fmla="*/ 4505092 w 7192776"/>
                <a:gd name="connsiteY5" fmla="*/ 3752871 h 4499686"/>
                <a:gd name="connsiteX6" fmla="*/ 6367346 w 7192776"/>
                <a:gd name="connsiteY6" fmla="*/ 4288129 h 4499686"/>
                <a:gd name="connsiteX7" fmla="*/ 7170233 w 7192776"/>
                <a:gd name="connsiteY7" fmla="*/ 4288128 h 4499686"/>
                <a:gd name="connsiteX0" fmla="*/ 0 w 7192776"/>
                <a:gd name="connsiteY0" fmla="*/ 4466549 h 4488029"/>
                <a:gd name="connsiteX1" fmla="*/ 1516566 w 7192776"/>
                <a:gd name="connsiteY1" fmla="*/ 4388490 h 4488029"/>
                <a:gd name="connsiteX2" fmla="*/ 1906858 w 7192776"/>
                <a:gd name="connsiteY2" fmla="*/ 3830929 h 4488029"/>
                <a:gd name="connsiteX3" fmla="*/ 3122342 w 7192776"/>
                <a:gd name="connsiteY3" fmla="*/ 340598 h 4488029"/>
                <a:gd name="connsiteX4" fmla="*/ 3891775 w 7192776"/>
                <a:gd name="connsiteY4" fmla="*/ 519017 h 4488029"/>
                <a:gd name="connsiteX5" fmla="*/ 4505092 w 7192776"/>
                <a:gd name="connsiteY5" fmla="*/ 3752871 h 4488029"/>
                <a:gd name="connsiteX6" fmla="*/ 6367346 w 7192776"/>
                <a:gd name="connsiteY6" fmla="*/ 4288129 h 4488029"/>
                <a:gd name="connsiteX7" fmla="*/ 7170233 w 7192776"/>
                <a:gd name="connsiteY7" fmla="*/ 4288128 h 4488029"/>
                <a:gd name="connsiteX0" fmla="*/ 0 w 7192776"/>
                <a:gd name="connsiteY0" fmla="*/ 4464203 h 4486986"/>
                <a:gd name="connsiteX1" fmla="*/ 1516566 w 7192776"/>
                <a:gd name="connsiteY1" fmla="*/ 4386144 h 4486986"/>
                <a:gd name="connsiteX2" fmla="*/ 1929161 w 7192776"/>
                <a:gd name="connsiteY2" fmla="*/ 3795129 h 4486986"/>
                <a:gd name="connsiteX3" fmla="*/ 3122342 w 7192776"/>
                <a:gd name="connsiteY3" fmla="*/ 338252 h 4486986"/>
                <a:gd name="connsiteX4" fmla="*/ 3891775 w 7192776"/>
                <a:gd name="connsiteY4" fmla="*/ 516671 h 4486986"/>
                <a:gd name="connsiteX5" fmla="*/ 4505092 w 7192776"/>
                <a:gd name="connsiteY5" fmla="*/ 3750525 h 4486986"/>
                <a:gd name="connsiteX6" fmla="*/ 6367346 w 7192776"/>
                <a:gd name="connsiteY6" fmla="*/ 4285783 h 4486986"/>
                <a:gd name="connsiteX7" fmla="*/ 7170233 w 7192776"/>
                <a:gd name="connsiteY7" fmla="*/ 4285782 h 4486986"/>
                <a:gd name="connsiteX0" fmla="*/ 0 w 7192776"/>
                <a:gd name="connsiteY0" fmla="*/ 4467706 h 4490489"/>
                <a:gd name="connsiteX1" fmla="*/ 1516566 w 7192776"/>
                <a:gd name="connsiteY1" fmla="*/ 4389647 h 4490489"/>
                <a:gd name="connsiteX2" fmla="*/ 1929161 w 7192776"/>
                <a:gd name="connsiteY2" fmla="*/ 3798632 h 4490489"/>
                <a:gd name="connsiteX3" fmla="*/ 3122342 w 7192776"/>
                <a:gd name="connsiteY3" fmla="*/ 341755 h 4490489"/>
                <a:gd name="connsiteX4" fmla="*/ 3891775 w 7192776"/>
                <a:gd name="connsiteY4" fmla="*/ 520174 h 4490489"/>
                <a:gd name="connsiteX5" fmla="*/ 4661209 w 7192776"/>
                <a:gd name="connsiteY5" fmla="*/ 3820935 h 4490489"/>
                <a:gd name="connsiteX6" fmla="*/ 6367346 w 7192776"/>
                <a:gd name="connsiteY6" fmla="*/ 4289286 h 4490489"/>
                <a:gd name="connsiteX7" fmla="*/ 7170233 w 7192776"/>
                <a:gd name="connsiteY7" fmla="*/ 4289285 h 4490489"/>
                <a:gd name="connsiteX0" fmla="*/ 0 w 7198495"/>
                <a:gd name="connsiteY0" fmla="*/ 4467706 h 4490489"/>
                <a:gd name="connsiteX1" fmla="*/ 1516566 w 7198495"/>
                <a:gd name="connsiteY1" fmla="*/ 4389647 h 4490489"/>
                <a:gd name="connsiteX2" fmla="*/ 1929161 w 7198495"/>
                <a:gd name="connsiteY2" fmla="*/ 3798632 h 4490489"/>
                <a:gd name="connsiteX3" fmla="*/ 3122342 w 7198495"/>
                <a:gd name="connsiteY3" fmla="*/ 341755 h 4490489"/>
                <a:gd name="connsiteX4" fmla="*/ 3891775 w 7198495"/>
                <a:gd name="connsiteY4" fmla="*/ 520174 h 4490489"/>
                <a:gd name="connsiteX5" fmla="*/ 4661209 w 7198495"/>
                <a:gd name="connsiteY5" fmla="*/ 3820935 h 4490489"/>
                <a:gd name="connsiteX6" fmla="*/ 6523463 w 7198495"/>
                <a:gd name="connsiteY6" fmla="*/ 4367344 h 4490489"/>
                <a:gd name="connsiteX7" fmla="*/ 7170233 w 7198495"/>
                <a:gd name="connsiteY7" fmla="*/ 4289285 h 4490489"/>
                <a:gd name="connsiteX0" fmla="*/ 0 w 7654584"/>
                <a:gd name="connsiteY0" fmla="*/ 4467706 h 4490489"/>
                <a:gd name="connsiteX1" fmla="*/ 1516566 w 7654584"/>
                <a:gd name="connsiteY1" fmla="*/ 4389647 h 4490489"/>
                <a:gd name="connsiteX2" fmla="*/ 1929161 w 7654584"/>
                <a:gd name="connsiteY2" fmla="*/ 3798632 h 4490489"/>
                <a:gd name="connsiteX3" fmla="*/ 3122342 w 7654584"/>
                <a:gd name="connsiteY3" fmla="*/ 341755 h 4490489"/>
                <a:gd name="connsiteX4" fmla="*/ 3891775 w 7654584"/>
                <a:gd name="connsiteY4" fmla="*/ 520174 h 4490489"/>
                <a:gd name="connsiteX5" fmla="*/ 4661209 w 7654584"/>
                <a:gd name="connsiteY5" fmla="*/ 3820935 h 4490489"/>
                <a:gd name="connsiteX6" fmla="*/ 6523463 w 7654584"/>
                <a:gd name="connsiteY6" fmla="*/ 4367344 h 4490489"/>
                <a:gd name="connsiteX7" fmla="*/ 7638585 w 7654584"/>
                <a:gd name="connsiteY7" fmla="*/ 4300436 h 4490489"/>
                <a:gd name="connsiteX0" fmla="*/ 0 w 7654584"/>
                <a:gd name="connsiteY0" fmla="*/ 3959529 h 3982312"/>
                <a:gd name="connsiteX1" fmla="*/ 1516566 w 7654584"/>
                <a:gd name="connsiteY1" fmla="*/ 3881470 h 3982312"/>
                <a:gd name="connsiteX2" fmla="*/ 1929161 w 7654584"/>
                <a:gd name="connsiteY2" fmla="*/ 3290455 h 3982312"/>
                <a:gd name="connsiteX3" fmla="*/ 3278459 w 7654584"/>
                <a:gd name="connsiteY3" fmla="*/ 2242241 h 3982312"/>
                <a:gd name="connsiteX4" fmla="*/ 3891775 w 7654584"/>
                <a:gd name="connsiteY4" fmla="*/ 11997 h 3982312"/>
                <a:gd name="connsiteX5" fmla="*/ 4661209 w 7654584"/>
                <a:gd name="connsiteY5" fmla="*/ 3312758 h 3982312"/>
                <a:gd name="connsiteX6" fmla="*/ 6523463 w 7654584"/>
                <a:gd name="connsiteY6" fmla="*/ 3859167 h 3982312"/>
                <a:gd name="connsiteX7" fmla="*/ 7638585 w 7654584"/>
                <a:gd name="connsiteY7" fmla="*/ 3792259 h 3982312"/>
                <a:gd name="connsiteX0" fmla="*/ 0 w 7654584"/>
                <a:gd name="connsiteY0" fmla="*/ 1883939 h 1906722"/>
                <a:gd name="connsiteX1" fmla="*/ 1516566 w 7654584"/>
                <a:gd name="connsiteY1" fmla="*/ 1805880 h 1906722"/>
                <a:gd name="connsiteX2" fmla="*/ 1929161 w 7654584"/>
                <a:gd name="connsiteY2" fmla="*/ 1214865 h 1906722"/>
                <a:gd name="connsiteX3" fmla="*/ 3278459 w 7654584"/>
                <a:gd name="connsiteY3" fmla="*/ 166651 h 1906722"/>
                <a:gd name="connsiteX4" fmla="*/ 4650058 w 7654584"/>
                <a:gd name="connsiteY4" fmla="*/ 110895 h 1906722"/>
                <a:gd name="connsiteX5" fmla="*/ 4661209 w 7654584"/>
                <a:gd name="connsiteY5" fmla="*/ 1237168 h 1906722"/>
                <a:gd name="connsiteX6" fmla="*/ 6523463 w 7654584"/>
                <a:gd name="connsiteY6" fmla="*/ 1783577 h 1906722"/>
                <a:gd name="connsiteX7" fmla="*/ 7638585 w 7654584"/>
                <a:gd name="connsiteY7" fmla="*/ 1716669 h 1906722"/>
                <a:gd name="connsiteX0" fmla="*/ 0 w 7654584"/>
                <a:gd name="connsiteY0" fmla="*/ 1885500 h 1908283"/>
                <a:gd name="connsiteX1" fmla="*/ 1516566 w 7654584"/>
                <a:gd name="connsiteY1" fmla="*/ 1807441 h 1908283"/>
                <a:gd name="connsiteX2" fmla="*/ 1929161 w 7654584"/>
                <a:gd name="connsiteY2" fmla="*/ 1216426 h 1908283"/>
                <a:gd name="connsiteX3" fmla="*/ 3278459 w 7654584"/>
                <a:gd name="connsiteY3" fmla="*/ 168212 h 1908283"/>
                <a:gd name="connsiteX4" fmla="*/ 4650058 w 7654584"/>
                <a:gd name="connsiteY4" fmla="*/ 112456 h 1908283"/>
                <a:gd name="connsiteX5" fmla="*/ 5965902 w 7654584"/>
                <a:gd name="connsiteY5" fmla="*/ 1261031 h 1908283"/>
                <a:gd name="connsiteX6" fmla="*/ 6523463 w 7654584"/>
                <a:gd name="connsiteY6" fmla="*/ 1785138 h 1908283"/>
                <a:gd name="connsiteX7" fmla="*/ 7638585 w 7654584"/>
                <a:gd name="connsiteY7" fmla="*/ 1718230 h 1908283"/>
                <a:gd name="connsiteX0" fmla="*/ 0 w 8140203"/>
                <a:gd name="connsiteY0" fmla="*/ 1885500 h 1908283"/>
                <a:gd name="connsiteX1" fmla="*/ 1516566 w 8140203"/>
                <a:gd name="connsiteY1" fmla="*/ 1807441 h 1908283"/>
                <a:gd name="connsiteX2" fmla="*/ 1929161 w 8140203"/>
                <a:gd name="connsiteY2" fmla="*/ 1216426 h 1908283"/>
                <a:gd name="connsiteX3" fmla="*/ 3278459 w 8140203"/>
                <a:gd name="connsiteY3" fmla="*/ 168212 h 1908283"/>
                <a:gd name="connsiteX4" fmla="*/ 4650058 w 8140203"/>
                <a:gd name="connsiteY4" fmla="*/ 112456 h 1908283"/>
                <a:gd name="connsiteX5" fmla="*/ 5965902 w 8140203"/>
                <a:gd name="connsiteY5" fmla="*/ 1261031 h 1908283"/>
                <a:gd name="connsiteX6" fmla="*/ 6523463 w 8140203"/>
                <a:gd name="connsiteY6" fmla="*/ 1785138 h 1908283"/>
                <a:gd name="connsiteX7" fmla="*/ 8129239 w 8140203"/>
                <a:gd name="connsiteY7" fmla="*/ 1707078 h 1908283"/>
                <a:gd name="connsiteX0" fmla="*/ 0 w 8140203"/>
                <a:gd name="connsiteY0" fmla="*/ 1879813 h 1907473"/>
                <a:gd name="connsiteX1" fmla="*/ 1516566 w 8140203"/>
                <a:gd name="connsiteY1" fmla="*/ 1801754 h 1907473"/>
                <a:gd name="connsiteX2" fmla="*/ 2999678 w 8140203"/>
                <a:gd name="connsiteY2" fmla="*/ 1099227 h 1907473"/>
                <a:gd name="connsiteX3" fmla="*/ 3278459 w 8140203"/>
                <a:gd name="connsiteY3" fmla="*/ 162525 h 1907473"/>
                <a:gd name="connsiteX4" fmla="*/ 4650058 w 8140203"/>
                <a:gd name="connsiteY4" fmla="*/ 106769 h 1907473"/>
                <a:gd name="connsiteX5" fmla="*/ 5965902 w 8140203"/>
                <a:gd name="connsiteY5" fmla="*/ 1255344 h 1907473"/>
                <a:gd name="connsiteX6" fmla="*/ 6523463 w 8140203"/>
                <a:gd name="connsiteY6" fmla="*/ 1779451 h 1907473"/>
                <a:gd name="connsiteX7" fmla="*/ 8129239 w 8140203"/>
                <a:gd name="connsiteY7" fmla="*/ 1701391 h 1907473"/>
                <a:gd name="connsiteX0" fmla="*/ 0 w 8140203"/>
                <a:gd name="connsiteY0" fmla="*/ 1985453 h 2013113"/>
                <a:gd name="connsiteX1" fmla="*/ 1516566 w 8140203"/>
                <a:gd name="connsiteY1" fmla="*/ 1907394 h 2013113"/>
                <a:gd name="connsiteX2" fmla="*/ 2999678 w 8140203"/>
                <a:gd name="connsiteY2" fmla="*/ 1204867 h 2013113"/>
                <a:gd name="connsiteX3" fmla="*/ 4148254 w 8140203"/>
                <a:gd name="connsiteY3" fmla="*/ 89746 h 2013113"/>
                <a:gd name="connsiteX4" fmla="*/ 4650058 w 8140203"/>
                <a:gd name="connsiteY4" fmla="*/ 212409 h 2013113"/>
                <a:gd name="connsiteX5" fmla="*/ 5965902 w 8140203"/>
                <a:gd name="connsiteY5" fmla="*/ 1360984 h 2013113"/>
                <a:gd name="connsiteX6" fmla="*/ 6523463 w 8140203"/>
                <a:gd name="connsiteY6" fmla="*/ 1885091 h 2013113"/>
                <a:gd name="connsiteX7" fmla="*/ 8129239 w 8140203"/>
                <a:gd name="connsiteY7" fmla="*/ 1807031 h 2013113"/>
                <a:gd name="connsiteX0" fmla="*/ 0 w 8140203"/>
                <a:gd name="connsiteY0" fmla="*/ 2020511 h 2048171"/>
                <a:gd name="connsiteX1" fmla="*/ 1516566 w 8140203"/>
                <a:gd name="connsiteY1" fmla="*/ 1942452 h 2048171"/>
                <a:gd name="connsiteX2" fmla="*/ 2999678 w 8140203"/>
                <a:gd name="connsiteY2" fmla="*/ 1239925 h 2048171"/>
                <a:gd name="connsiteX3" fmla="*/ 4148254 w 8140203"/>
                <a:gd name="connsiteY3" fmla="*/ 124804 h 2048171"/>
                <a:gd name="connsiteX4" fmla="*/ 5597912 w 8140203"/>
                <a:gd name="connsiteY4" fmla="*/ 169409 h 2048171"/>
                <a:gd name="connsiteX5" fmla="*/ 5965902 w 8140203"/>
                <a:gd name="connsiteY5" fmla="*/ 1396042 h 2048171"/>
                <a:gd name="connsiteX6" fmla="*/ 6523463 w 8140203"/>
                <a:gd name="connsiteY6" fmla="*/ 1920149 h 2048171"/>
                <a:gd name="connsiteX7" fmla="*/ 8129239 w 8140203"/>
                <a:gd name="connsiteY7" fmla="*/ 1842089 h 2048171"/>
                <a:gd name="connsiteX0" fmla="*/ 0 w 8140203"/>
                <a:gd name="connsiteY0" fmla="*/ 2016058 h 2043718"/>
                <a:gd name="connsiteX1" fmla="*/ 1516566 w 8140203"/>
                <a:gd name="connsiteY1" fmla="*/ 1937999 h 2043718"/>
                <a:gd name="connsiteX2" fmla="*/ 2999678 w 8140203"/>
                <a:gd name="connsiteY2" fmla="*/ 1235472 h 2043718"/>
                <a:gd name="connsiteX3" fmla="*/ 4148254 w 8140203"/>
                <a:gd name="connsiteY3" fmla="*/ 120351 h 2043718"/>
                <a:gd name="connsiteX4" fmla="*/ 5597912 w 8140203"/>
                <a:gd name="connsiteY4" fmla="*/ 164956 h 2043718"/>
                <a:gd name="connsiteX5" fmla="*/ 6668429 w 8140203"/>
                <a:gd name="connsiteY5" fmla="*/ 1313530 h 2043718"/>
                <a:gd name="connsiteX6" fmla="*/ 6523463 w 8140203"/>
                <a:gd name="connsiteY6" fmla="*/ 1915696 h 2043718"/>
                <a:gd name="connsiteX7" fmla="*/ 8129239 w 8140203"/>
                <a:gd name="connsiteY7" fmla="*/ 1837636 h 2043718"/>
                <a:gd name="connsiteX0" fmla="*/ 0 w 8154328"/>
                <a:gd name="connsiteY0" fmla="*/ 2016058 h 2043718"/>
                <a:gd name="connsiteX1" fmla="*/ 1516566 w 8154328"/>
                <a:gd name="connsiteY1" fmla="*/ 1937999 h 2043718"/>
                <a:gd name="connsiteX2" fmla="*/ 2999678 w 8154328"/>
                <a:gd name="connsiteY2" fmla="*/ 1235472 h 2043718"/>
                <a:gd name="connsiteX3" fmla="*/ 4148254 w 8154328"/>
                <a:gd name="connsiteY3" fmla="*/ 120351 h 2043718"/>
                <a:gd name="connsiteX4" fmla="*/ 5597912 w 8154328"/>
                <a:gd name="connsiteY4" fmla="*/ 164956 h 2043718"/>
                <a:gd name="connsiteX5" fmla="*/ 6668429 w 8154328"/>
                <a:gd name="connsiteY5" fmla="*/ 1313530 h 2043718"/>
                <a:gd name="connsiteX6" fmla="*/ 7404410 w 8154328"/>
                <a:gd name="connsiteY6" fmla="*/ 1770730 h 2043718"/>
                <a:gd name="connsiteX7" fmla="*/ 8129239 w 8154328"/>
                <a:gd name="connsiteY7" fmla="*/ 1837636 h 2043718"/>
                <a:gd name="connsiteX0" fmla="*/ 0 w 8382138"/>
                <a:gd name="connsiteY0" fmla="*/ 2016058 h 2043718"/>
                <a:gd name="connsiteX1" fmla="*/ 1516566 w 8382138"/>
                <a:gd name="connsiteY1" fmla="*/ 1937999 h 2043718"/>
                <a:gd name="connsiteX2" fmla="*/ 2999678 w 8382138"/>
                <a:gd name="connsiteY2" fmla="*/ 1235472 h 2043718"/>
                <a:gd name="connsiteX3" fmla="*/ 4148254 w 8382138"/>
                <a:gd name="connsiteY3" fmla="*/ 120351 h 2043718"/>
                <a:gd name="connsiteX4" fmla="*/ 5597912 w 8382138"/>
                <a:gd name="connsiteY4" fmla="*/ 164956 h 2043718"/>
                <a:gd name="connsiteX5" fmla="*/ 6668429 w 8382138"/>
                <a:gd name="connsiteY5" fmla="*/ 1313530 h 2043718"/>
                <a:gd name="connsiteX6" fmla="*/ 7404410 w 8382138"/>
                <a:gd name="connsiteY6" fmla="*/ 1770730 h 2043718"/>
                <a:gd name="connsiteX7" fmla="*/ 8363415 w 8382138"/>
                <a:gd name="connsiteY7" fmla="*/ 1804183 h 2043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82138" h="2043718">
                  <a:moveTo>
                    <a:pt x="0" y="2016058"/>
                  </a:moveTo>
                  <a:cubicBezTo>
                    <a:pt x="303870" y="2056946"/>
                    <a:pt x="1016620" y="2068097"/>
                    <a:pt x="1516566" y="1937999"/>
                  </a:cubicBezTo>
                  <a:cubicBezTo>
                    <a:pt x="2016512" y="1807901"/>
                    <a:pt x="2561063" y="1538413"/>
                    <a:pt x="2999678" y="1235472"/>
                  </a:cubicBezTo>
                  <a:cubicBezTo>
                    <a:pt x="3438293" y="932531"/>
                    <a:pt x="3715215" y="298770"/>
                    <a:pt x="4148254" y="120351"/>
                  </a:cubicBezTo>
                  <a:cubicBezTo>
                    <a:pt x="4581293" y="-58068"/>
                    <a:pt x="5177883" y="-33907"/>
                    <a:pt x="5597912" y="164956"/>
                  </a:cubicBezTo>
                  <a:cubicBezTo>
                    <a:pt x="6017941" y="363819"/>
                    <a:pt x="6367346" y="1045901"/>
                    <a:pt x="6668429" y="1313530"/>
                  </a:cubicBezTo>
                  <a:cubicBezTo>
                    <a:pt x="6969512" y="1581159"/>
                    <a:pt x="7404410" y="1770730"/>
                    <a:pt x="7404410" y="1770730"/>
                  </a:cubicBezTo>
                  <a:cubicBezTo>
                    <a:pt x="7716644" y="1861798"/>
                    <a:pt x="8513956" y="1844141"/>
                    <a:pt x="8363415" y="1804183"/>
                  </a:cubicBezTo>
                </a:path>
              </a:pathLst>
            </a:custGeom>
            <a:noFill/>
            <a:ln w="38100" cap="flat" cmpd="sng" algn="ctr">
              <a:solidFill>
                <a:srgbClr val="00B05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78" name="TextBox 77">
              <a:extLst>
                <a:ext uri="{FF2B5EF4-FFF2-40B4-BE49-F238E27FC236}">
                  <a16:creationId xmlns:a16="http://schemas.microsoft.com/office/drawing/2014/main" id="{AC927C35-96F9-5A55-6CD7-FB876861C13D}"/>
                </a:ext>
              </a:extLst>
            </p:cNvPr>
            <p:cNvSpPr txBox="1"/>
            <p:nvPr/>
          </p:nvSpPr>
          <p:spPr bwMode="auto">
            <a:xfrm>
              <a:off x="1678260" y="4702098"/>
              <a:ext cx="609414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800" b="1" kern="0" dirty="0">
                  <a:solidFill>
                    <a:srgbClr val="00B050"/>
                  </a:solidFill>
                </a:rPr>
                <a:t>rural</a:t>
              </a:r>
            </a:p>
          </p:txBody>
        </p:sp>
      </p:grpSp>
      <p:sp>
        <p:nvSpPr>
          <p:cNvPr id="79" name="TextBox 78">
            <a:extLst>
              <a:ext uri="{FF2B5EF4-FFF2-40B4-BE49-F238E27FC236}">
                <a16:creationId xmlns:a16="http://schemas.microsoft.com/office/drawing/2014/main" id="{AB8DA9E7-7277-C15D-4E8D-56A00B7E5C20}"/>
              </a:ext>
            </a:extLst>
          </p:cNvPr>
          <p:cNvSpPr txBox="1"/>
          <p:nvPr/>
        </p:nvSpPr>
        <p:spPr bwMode="auto">
          <a:xfrm>
            <a:off x="2250689" y="797510"/>
            <a:ext cx="609414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800" b="1" kern="0" dirty="0">
                <a:solidFill>
                  <a:srgbClr val="FF0000"/>
                </a:solidFill>
              </a:rPr>
              <a:t>Quick pulse of </a:t>
            </a:r>
          </a:p>
          <a:p>
            <a:r>
              <a:rPr lang="en-US" sz="1800" b="1" kern="0" dirty="0">
                <a:solidFill>
                  <a:srgbClr val="FF0000"/>
                </a:solidFill>
              </a:rPr>
              <a:t>peak flow </a:t>
            </a:r>
          </a:p>
          <a:p>
            <a:r>
              <a:rPr lang="en-US" sz="1800" b="1" kern="0" dirty="0">
                <a:solidFill>
                  <a:srgbClr val="FF0000"/>
                </a:solidFill>
              </a:rPr>
              <a:t>as water rushes </a:t>
            </a:r>
          </a:p>
          <a:p>
            <a:r>
              <a:rPr lang="en-US" sz="1800" b="1" kern="0" dirty="0">
                <a:solidFill>
                  <a:srgbClr val="FF0000"/>
                </a:solidFill>
              </a:rPr>
              <a:t>over hardscape </a:t>
            </a:r>
          </a:p>
          <a:p>
            <a:r>
              <a:rPr lang="en-US" sz="1800" b="1" kern="0" dirty="0">
                <a:solidFill>
                  <a:srgbClr val="FF0000"/>
                </a:solidFill>
              </a:rPr>
              <a:t>to storm drains.</a:t>
            </a:r>
          </a:p>
          <a:p>
            <a:endParaRPr lang="en-US" b="1" kern="0" dirty="0">
              <a:solidFill>
                <a:srgbClr val="FF0000"/>
              </a:solidFill>
            </a:endParaRPr>
          </a:p>
          <a:p>
            <a:r>
              <a:rPr lang="en-US" b="1" kern="0" dirty="0">
                <a:solidFill>
                  <a:srgbClr val="FF0000"/>
                </a:solidFill>
              </a:rPr>
              <a:t>more erosive</a:t>
            </a:r>
          </a:p>
          <a:p>
            <a:r>
              <a:rPr lang="en-US" b="1" kern="0" dirty="0">
                <a:solidFill>
                  <a:srgbClr val="FF0000"/>
                </a:solidFill>
              </a:rPr>
              <a:t>&amp;</a:t>
            </a:r>
            <a:r>
              <a:rPr lang="en-US" sz="1800" b="1" kern="0" dirty="0">
                <a:solidFill>
                  <a:srgbClr val="FF0000"/>
                </a:solidFill>
              </a:rPr>
              <a:t> </a:t>
            </a:r>
          </a:p>
          <a:p>
            <a:r>
              <a:rPr lang="en-US" sz="1800" b="1" kern="0" dirty="0">
                <a:solidFill>
                  <a:srgbClr val="FF0000"/>
                </a:solidFill>
              </a:rPr>
              <a:t>more polluting</a:t>
            </a:r>
          </a:p>
          <a:p>
            <a:endParaRPr lang="en-US" sz="1800" b="1" kern="0" dirty="0">
              <a:solidFill>
                <a:srgbClr val="FF0000"/>
              </a:solidFill>
            </a:endParaRPr>
          </a:p>
        </p:txBody>
      </p:sp>
      <p:sp>
        <p:nvSpPr>
          <p:cNvPr id="80" name="TextBox 79">
            <a:extLst>
              <a:ext uri="{FF2B5EF4-FFF2-40B4-BE49-F238E27FC236}">
                <a16:creationId xmlns:a16="http://schemas.microsoft.com/office/drawing/2014/main" id="{2EA34C36-D59C-A992-DD85-30A488E8E3F9}"/>
              </a:ext>
            </a:extLst>
          </p:cNvPr>
          <p:cNvSpPr txBox="1"/>
          <p:nvPr/>
        </p:nvSpPr>
        <p:spPr bwMode="auto">
          <a:xfrm>
            <a:off x="7715490" y="1734476"/>
            <a:ext cx="609414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b="1" kern="0" dirty="0">
                <a:solidFill>
                  <a:srgbClr val="00B050"/>
                </a:solidFill>
              </a:rPr>
              <a:t>Slower flows </a:t>
            </a:r>
          </a:p>
          <a:p>
            <a:r>
              <a:rPr lang="en-US" b="1" kern="0" dirty="0">
                <a:solidFill>
                  <a:srgbClr val="00B050"/>
                </a:solidFill>
              </a:rPr>
              <a:t>and water in system longer</a:t>
            </a:r>
          </a:p>
          <a:p>
            <a:r>
              <a:rPr lang="en-US" b="1" kern="0" dirty="0">
                <a:solidFill>
                  <a:srgbClr val="00B050"/>
                </a:solidFill>
              </a:rPr>
              <a:t>due to</a:t>
            </a:r>
          </a:p>
          <a:p>
            <a:r>
              <a:rPr lang="en-US" b="1" kern="0" dirty="0">
                <a:solidFill>
                  <a:srgbClr val="00B050"/>
                </a:solidFill>
              </a:rPr>
              <a:t>m</a:t>
            </a:r>
            <a:r>
              <a:rPr lang="en-US" sz="1800" b="1" kern="0" dirty="0">
                <a:solidFill>
                  <a:srgbClr val="00B050"/>
                </a:solidFill>
              </a:rPr>
              <a:t>ore ground infiltration</a:t>
            </a:r>
          </a:p>
          <a:p>
            <a:r>
              <a:rPr lang="en-US" b="1" kern="0" dirty="0">
                <a:solidFill>
                  <a:srgbClr val="00B050"/>
                </a:solidFill>
              </a:rPr>
              <a:t>and tree canopy interception</a:t>
            </a:r>
            <a:endParaRPr lang="en-US" sz="1800" b="1" kern="0" dirty="0">
              <a:solidFill>
                <a:srgbClr val="00B050"/>
              </a:solidFill>
            </a:endParaRPr>
          </a:p>
        </p:txBody>
      </p:sp>
    </p:spTree>
    <p:extLst>
      <p:ext uri="{BB962C8B-B14F-4D97-AF65-F5344CB8AC3E}">
        <p14:creationId xmlns:p14="http://schemas.microsoft.com/office/powerpoint/2010/main" val="1947381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8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6E205-4B86-45B7-8AD3-C45B9E99F29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03FAC51-3C1E-59AD-D909-270D305EA2D6}"/>
              </a:ext>
            </a:extLst>
          </p:cNvPr>
          <p:cNvSpPr txBox="1">
            <a:spLocks/>
          </p:cNvSpPr>
          <p:nvPr>
            <p:custDataLst>
              <p:tags r:id="rId1"/>
            </p:custDataLst>
          </p:nvPr>
        </p:nvSpPr>
        <p:spPr bwMode="auto">
          <a:xfrm>
            <a:off x="121227" y="129313"/>
            <a:ext cx="3352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62500" lnSpcReduction="20000"/>
          </a:bodyPr>
          <a:lstStyle>
            <a:lvl1pPr algn="l" rtl="0" eaLnBrk="1" fontAlgn="base" hangingPunct="1">
              <a:spcBef>
                <a:spcPct val="0"/>
              </a:spcBef>
              <a:spcAft>
                <a:spcPct val="0"/>
              </a:spcAft>
              <a:defRPr sz="2700" b="1" kern="1200" cap="all" spc="75" baseline="0">
                <a:solidFill>
                  <a:schemeClr val="bg1"/>
                </a:solidFill>
                <a:latin typeface="+mj-lt"/>
                <a:ea typeface="+mj-ea"/>
                <a:cs typeface="+mj-cs"/>
              </a:defRPr>
            </a:lvl1pPr>
            <a:lvl2pPr algn="l" rtl="0" eaLnBrk="1" fontAlgn="base" hangingPunct="1">
              <a:spcBef>
                <a:spcPct val="0"/>
              </a:spcBef>
              <a:spcAft>
                <a:spcPct val="0"/>
              </a:spcAft>
              <a:defRPr sz="3000" b="1">
                <a:solidFill>
                  <a:srgbClr val="000080"/>
                </a:solidFill>
                <a:latin typeface="Arial" pitchFamily="34" charset="0"/>
              </a:defRPr>
            </a:lvl2pPr>
            <a:lvl3pPr algn="l" rtl="0" eaLnBrk="1" fontAlgn="base" hangingPunct="1">
              <a:spcBef>
                <a:spcPct val="0"/>
              </a:spcBef>
              <a:spcAft>
                <a:spcPct val="0"/>
              </a:spcAft>
              <a:defRPr sz="3000" b="1">
                <a:solidFill>
                  <a:srgbClr val="000080"/>
                </a:solidFill>
                <a:latin typeface="Arial" pitchFamily="34" charset="0"/>
              </a:defRPr>
            </a:lvl3pPr>
            <a:lvl4pPr algn="l" rtl="0" eaLnBrk="1" fontAlgn="base" hangingPunct="1">
              <a:spcBef>
                <a:spcPct val="0"/>
              </a:spcBef>
              <a:spcAft>
                <a:spcPct val="0"/>
              </a:spcAft>
              <a:defRPr sz="3000" b="1">
                <a:solidFill>
                  <a:srgbClr val="000080"/>
                </a:solidFill>
                <a:latin typeface="Arial" pitchFamily="34" charset="0"/>
              </a:defRPr>
            </a:lvl4pPr>
            <a:lvl5pPr algn="l" rtl="0" eaLnBrk="1" fontAlgn="base" hangingPunct="1">
              <a:spcBef>
                <a:spcPct val="0"/>
              </a:spcBef>
              <a:spcAft>
                <a:spcPct val="0"/>
              </a:spcAft>
              <a:defRPr sz="3000" b="1">
                <a:solidFill>
                  <a:srgbClr val="000080"/>
                </a:solidFill>
                <a:latin typeface="Arial" pitchFamily="34" charset="0"/>
              </a:defRPr>
            </a:lvl5pPr>
            <a:lvl6pPr marL="342900" algn="l" rtl="0" eaLnBrk="1" fontAlgn="base" hangingPunct="1">
              <a:spcBef>
                <a:spcPct val="0"/>
              </a:spcBef>
              <a:spcAft>
                <a:spcPct val="0"/>
              </a:spcAft>
              <a:defRPr sz="3000" b="1">
                <a:solidFill>
                  <a:srgbClr val="000080"/>
                </a:solidFill>
                <a:latin typeface="Arial" pitchFamily="34" charset="0"/>
              </a:defRPr>
            </a:lvl6pPr>
            <a:lvl7pPr marL="685800" algn="l" rtl="0" eaLnBrk="1" fontAlgn="base" hangingPunct="1">
              <a:spcBef>
                <a:spcPct val="0"/>
              </a:spcBef>
              <a:spcAft>
                <a:spcPct val="0"/>
              </a:spcAft>
              <a:defRPr sz="3000" b="1">
                <a:solidFill>
                  <a:srgbClr val="000080"/>
                </a:solidFill>
                <a:latin typeface="Arial" pitchFamily="34" charset="0"/>
              </a:defRPr>
            </a:lvl7pPr>
            <a:lvl8pPr marL="1028700" algn="l" rtl="0" eaLnBrk="1" fontAlgn="base" hangingPunct="1">
              <a:spcBef>
                <a:spcPct val="0"/>
              </a:spcBef>
              <a:spcAft>
                <a:spcPct val="0"/>
              </a:spcAft>
              <a:defRPr sz="3000" b="1">
                <a:solidFill>
                  <a:srgbClr val="000080"/>
                </a:solidFill>
                <a:latin typeface="Arial" pitchFamily="34" charset="0"/>
              </a:defRPr>
            </a:lvl8pPr>
            <a:lvl9pPr marL="1371600" algn="l" rtl="0" eaLnBrk="1" fontAlgn="base" hangingPunct="1">
              <a:spcBef>
                <a:spcPct val="0"/>
              </a:spcBef>
              <a:spcAft>
                <a:spcPct val="0"/>
              </a:spcAft>
              <a:defRPr sz="3000" b="1">
                <a:solidFill>
                  <a:srgbClr val="000080"/>
                </a:solidFill>
                <a:latin typeface="Arial" pitchFamily="34" charset="0"/>
              </a:defRPr>
            </a:lvl9pPr>
          </a:lstStyle>
          <a:p>
            <a:r>
              <a:rPr lang="en-US" dirty="0"/>
              <a:t>GSI Oakland</a:t>
            </a:r>
          </a:p>
          <a:p>
            <a:r>
              <a:rPr lang="en-US" dirty="0"/>
              <a:t>Website</a:t>
            </a:r>
          </a:p>
        </p:txBody>
      </p:sp>
      <p:sp>
        <p:nvSpPr>
          <p:cNvPr id="5" name="TextBox 4">
            <a:extLst>
              <a:ext uri="{FF2B5EF4-FFF2-40B4-BE49-F238E27FC236}">
                <a16:creationId xmlns:a16="http://schemas.microsoft.com/office/drawing/2014/main" id="{8D9C05E1-A226-BB7F-9DF9-B9D97088597C}"/>
              </a:ext>
            </a:extLst>
          </p:cNvPr>
          <p:cNvSpPr txBox="1"/>
          <p:nvPr/>
        </p:nvSpPr>
        <p:spPr bwMode="auto">
          <a:xfrm>
            <a:off x="121227" y="5562600"/>
            <a:ext cx="3457074"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sz="1400" b="1" kern="0" dirty="0">
                <a:solidFill>
                  <a:srgbClr val="FFFF00"/>
                </a:solidFill>
                <a:hlinkClick r:id="rId3">
                  <a:extLst>
                    <a:ext uri="{A12FA001-AC4F-418D-AE19-62706E023703}">
                      <ahyp:hlinkClr xmlns:ahyp="http://schemas.microsoft.com/office/drawing/2018/hyperlinkcolor" val="tx"/>
                    </a:ext>
                  </a:extLst>
                </a:hlinkClick>
              </a:rPr>
              <a:t>www.oaklandca.gov/Community/Community-Development/Sustainability-Environment/Creeks-Watershed-and-Stormwater/Green-stormwater-infrastructure</a:t>
            </a:r>
            <a:r>
              <a:rPr lang="en-US" sz="1400" b="1" kern="0" dirty="0">
                <a:solidFill>
                  <a:srgbClr val="FFFF00"/>
                </a:solidFill>
              </a:rPr>
              <a:t> </a:t>
            </a:r>
          </a:p>
        </p:txBody>
      </p:sp>
      <p:pic>
        <p:nvPicPr>
          <p:cNvPr id="3" name="Picture 2">
            <a:extLst>
              <a:ext uri="{FF2B5EF4-FFF2-40B4-BE49-F238E27FC236}">
                <a16:creationId xmlns:a16="http://schemas.microsoft.com/office/drawing/2014/main" id="{FA953482-43D3-6D98-E06A-38FABE1BFE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0000" y="0"/>
            <a:ext cx="8262000" cy="6858000"/>
          </a:xfrm>
          <a:prstGeom prst="rect">
            <a:avLst/>
          </a:prstGeom>
        </p:spPr>
      </p:pic>
    </p:spTree>
    <p:extLst>
      <p:ext uri="{BB962C8B-B14F-4D97-AF65-F5344CB8AC3E}">
        <p14:creationId xmlns:p14="http://schemas.microsoft.com/office/powerpoint/2010/main" val="1591292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6F17D-08F9-9803-FEA8-27914383775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F86DA55-BB70-E4B0-F802-138DAF9BE8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0000" y="0"/>
            <a:ext cx="8262000" cy="6858000"/>
          </a:xfrm>
          <a:prstGeom prst="rect">
            <a:avLst/>
          </a:prstGeom>
        </p:spPr>
      </p:pic>
      <p:sp>
        <p:nvSpPr>
          <p:cNvPr id="4" name="Title 1">
            <a:extLst>
              <a:ext uri="{FF2B5EF4-FFF2-40B4-BE49-F238E27FC236}">
                <a16:creationId xmlns:a16="http://schemas.microsoft.com/office/drawing/2014/main" id="{51E8662B-95B4-AA17-33BA-38036F786396}"/>
              </a:ext>
            </a:extLst>
          </p:cNvPr>
          <p:cNvSpPr txBox="1">
            <a:spLocks/>
          </p:cNvSpPr>
          <p:nvPr>
            <p:custDataLst>
              <p:tags r:id="rId1"/>
            </p:custDataLst>
          </p:nvPr>
        </p:nvSpPr>
        <p:spPr bwMode="auto">
          <a:xfrm>
            <a:off x="121227" y="129313"/>
            <a:ext cx="3352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62500" lnSpcReduction="20000"/>
          </a:bodyPr>
          <a:lstStyle>
            <a:lvl1pPr algn="l" rtl="0" eaLnBrk="1" fontAlgn="base" hangingPunct="1">
              <a:spcBef>
                <a:spcPct val="0"/>
              </a:spcBef>
              <a:spcAft>
                <a:spcPct val="0"/>
              </a:spcAft>
              <a:defRPr sz="2700" b="1" kern="1200" cap="all" spc="75" baseline="0">
                <a:solidFill>
                  <a:schemeClr val="bg1"/>
                </a:solidFill>
                <a:latin typeface="+mj-lt"/>
                <a:ea typeface="+mj-ea"/>
                <a:cs typeface="+mj-cs"/>
              </a:defRPr>
            </a:lvl1pPr>
            <a:lvl2pPr algn="l" rtl="0" eaLnBrk="1" fontAlgn="base" hangingPunct="1">
              <a:spcBef>
                <a:spcPct val="0"/>
              </a:spcBef>
              <a:spcAft>
                <a:spcPct val="0"/>
              </a:spcAft>
              <a:defRPr sz="3000" b="1">
                <a:solidFill>
                  <a:srgbClr val="000080"/>
                </a:solidFill>
                <a:latin typeface="Arial" pitchFamily="34" charset="0"/>
              </a:defRPr>
            </a:lvl2pPr>
            <a:lvl3pPr algn="l" rtl="0" eaLnBrk="1" fontAlgn="base" hangingPunct="1">
              <a:spcBef>
                <a:spcPct val="0"/>
              </a:spcBef>
              <a:spcAft>
                <a:spcPct val="0"/>
              </a:spcAft>
              <a:defRPr sz="3000" b="1">
                <a:solidFill>
                  <a:srgbClr val="000080"/>
                </a:solidFill>
                <a:latin typeface="Arial" pitchFamily="34" charset="0"/>
              </a:defRPr>
            </a:lvl3pPr>
            <a:lvl4pPr algn="l" rtl="0" eaLnBrk="1" fontAlgn="base" hangingPunct="1">
              <a:spcBef>
                <a:spcPct val="0"/>
              </a:spcBef>
              <a:spcAft>
                <a:spcPct val="0"/>
              </a:spcAft>
              <a:defRPr sz="3000" b="1">
                <a:solidFill>
                  <a:srgbClr val="000080"/>
                </a:solidFill>
                <a:latin typeface="Arial" pitchFamily="34" charset="0"/>
              </a:defRPr>
            </a:lvl4pPr>
            <a:lvl5pPr algn="l" rtl="0" eaLnBrk="1" fontAlgn="base" hangingPunct="1">
              <a:spcBef>
                <a:spcPct val="0"/>
              </a:spcBef>
              <a:spcAft>
                <a:spcPct val="0"/>
              </a:spcAft>
              <a:defRPr sz="3000" b="1">
                <a:solidFill>
                  <a:srgbClr val="000080"/>
                </a:solidFill>
                <a:latin typeface="Arial" pitchFamily="34" charset="0"/>
              </a:defRPr>
            </a:lvl5pPr>
            <a:lvl6pPr marL="342900" algn="l" rtl="0" eaLnBrk="1" fontAlgn="base" hangingPunct="1">
              <a:spcBef>
                <a:spcPct val="0"/>
              </a:spcBef>
              <a:spcAft>
                <a:spcPct val="0"/>
              </a:spcAft>
              <a:defRPr sz="3000" b="1">
                <a:solidFill>
                  <a:srgbClr val="000080"/>
                </a:solidFill>
                <a:latin typeface="Arial" pitchFamily="34" charset="0"/>
              </a:defRPr>
            </a:lvl6pPr>
            <a:lvl7pPr marL="685800" algn="l" rtl="0" eaLnBrk="1" fontAlgn="base" hangingPunct="1">
              <a:spcBef>
                <a:spcPct val="0"/>
              </a:spcBef>
              <a:spcAft>
                <a:spcPct val="0"/>
              </a:spcAft>
              <a:defRPr sz="3000" b="1">
                <a:solidFill>
                  <a:srgbClr val="000080"/>
                </a:solidFill>
                <a:latin typeface="Arial" pitchFamily="34" charset="0"/>
              </a:defRPr>
            </a:lvl7pPr>
            <a:lvl8pPr marL="1028700" algn="l" rtl="0" eaLnBrk="1" fontAlgn="base" hangingPunct="1">
              <a:spcBef>
                <a:spcPct val="0"/>
              </a:spcBef>
              <a:spcAft>
                <a:spcPct val="0"/>
              </a:spcAft>
              <a:defRPr sz="3000" b="1">
                <a:solidFill>
                  <a:srgbClr val="000080"/>
                </a:solidFill>
                <a:latin typeface="Arial" pitchFamily="34" charset="0"/>
              </a:defRPr>
            </a:lvl8pPr>
            <a:lvl9pPr marL="1371600" algn="l" rtl="0" eaLnBrk="1" fontAlgn="base" hangingPunct="1">
              <a:spcBef>
                <a:spcPct val="0"/>
              </a:spcBef>
              <a:spcAft>
                <a:spcPct val="0"/>
              </a:spcAft>
              <a:defRPr sz="3000" b="1">
                <a:solidFill>
                  <a:srgbClr val="000080"/>
                </a:solidFill>
                <a:latin typeface="Arial" pitchFamily="34" charset="0"/>
              </a:defRPr>
            </a:lvl9pPr>
          </a:lstStyle>
          <a:p>
            <a:r>
              <a:rPr lang="en-US" dirty="0"/>
              <a:t>GSI Oakland</a:t>
            </a:r>
          </a:p>
          <a:p>
            <a:r>
              <a:rPr lang="en-US" dirty="0"/>
              <a:t>Website</a:t>
            </a:r>
          </a:p>
        </p:txBody>
      </p:sp>
      <p:pic>
        <p:nvPicPr>
          <p:cNvPr id="3" name="Picture 2">
            <a:extLst>
              <a:ext uri="{FF2B5EF4-FFF2-40B4-BE49-F238E27FC236}">
                <a16:creationId xmlns:a16="http://schemas.microsoft.com/office/drawing/2014/main" id="{1DD2BD3A-93C6-BE2C-2126-66FA1C4979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49" y="632544"/>
            <a:ext cx="12082122" cy="5592911"/>
          </a:xfrm>
          <a:prstGeom prst="rect">
            <a:avLst/>
          </a:prstGeom>
        </p:spPr>
      </p:pic>
    </p:spTree>
    <p:extLst>
      <p:ext uri="{BB962C8B-B14F-4D97-AF65-F5344CB8AC3E}">
        <p14:creationId xmlns:p14="http://schemas.microsoft.com/office/powerpoint/2010/main" val="3413004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C2640-8356-0112-6046-F98F03B2AF24}"/>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A9C5F3AC-6089-48D6-E5C6-D63D64A144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0000" y="0"/>
            <a:ext cx="8262000" cy="6858000"/>
          </a:xfrm>
          <a:prstGeom prst="rect">
            <a:avLst/>
          </a:prstGeom>
        </p:spPr>
      </p:pic>
      <p:sp>
        <p:nvSpPr>
          <p:cNvPr id="4" name="Title 1">
            <a:extLst>
              <a:ext uri="{FF2B5EF4-FFF2-40B4-BE49-F238E27FC236}">
                <a16:creationId xmlns:a16="http://schemas.microsoft.com/office/drawing/2014/main" id="{9BE21C70-3DFF-1F28-3556-2A278AF8CE44}"/>
              </a:ext>
            </a:extLst>
          </p:cNvPr>
          <p:cNvSpPr txBox="1">
            <a:spLocks/>
          </p:cNvSpPr>
          <p:nvPr>
            <p:custDataLst>
              <p:tags r:id="rId1"/>
            </p:custDataLst>
          </p:nvPr>
        </p:nvSpPr>
        <p:spPr bwMode="auto">
          <a:xfrm>
            <a:off x="121227" y="129313"/>
            <a:ext cx="3352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62500" lnSpcReduction="20000"/>
          </a:bodyPr>
          <a:lstStyle>
            <a:lvl1pPr algn="l" rtl="0" eaLnBrk="1" fontAlgn="base" hangingPunct="1">
              <a:spcBef>
                <a:spcPct val="0"/>
              </a:spcBef>
              <a:spcAft>
                <a:spcPct val="0"/>
              </a:spcAft>
              <a:defRPr sz="2700" b="1" kern="1200" cap="all" spc="75" baseline="0">
                <a:solidFill>
                  <a:schemeClr val="bg1"/>
                </a:solidFill>
                <a:latin typeface="+mj-lt"/>
                <a:ea typeface="+mj-ea"/>
                <a:cs typeface="+mj-cs"/>
              </a:defRPr>
            </a:lvl1pPr>
            <a:lvl2pPr algn="l" rtl="0" eaLnBrk="1" fontAlgn="base" hangingPunct="1">
              <a:spcBef>
                <a:spcPct val="0"/>
              </a:spcBef>
              <a:spcAft>
                <a:spcPct val="0"/>
              </a:spcAft>
              <a:defRPr sz="3000" b="1">
                <a:solidFill>
                  <a:srgbClr val="000080"/>
                </a:solidFill>
                <a:latin typeface="Arial" pitchFamily="34" charset="0"/>
              </a:defRPr>
            </a:lvl2pPr>
            <a:lvl3pPr algn="l" rtl="0" eaLnBrk="1" fontAlgn="base" hangingPunct="1">
              <a:spcBef>
                <a:spcPct val="0"/>
              </a:spcBef>
              <a:spcAft>
                <a:spcPct val="0"/>
              </a:spcAft>
              <a:defRPr sz="3000" b="1">
                <a:solidFill>
                  <a:srgbClr val="000080"/>
                </a:solidFill>
                <a:latin typeface="Arial" pitchFamily="34" charset="0"/>
              </a:defRPr>
            </a:lvl3pPr>
            <a:lvl4pPr algn="l" rtl="0" eaLnBrk="1" fontAlgn="base" hangingPunct="1">
              <a:spcBef>
                <a:spcPct val="0"/>
              </a:spcBef>
              <a:spcAft>
                <a:spcPct val="0"/>
              </a:spcAft>
              <a:defRPr sz="3000" b="1">
                <a:solidFill>
                  <a:srgbClr val="000080"/>
                </a:solidFill>
                <a:latin typeface="Arial" pitchFamily="34" charset="0"/>
              </a:defRPr>
            </a:lvl4pPr>
            <a:lvl5pPr algn="l" rtl="0" eaLnBrk="1" fontAlgn="base" hangingPunct="1">
              <a:spcBef>
                <a:spcPct val="0"/>
              </a:spcBef>
              <a:spcAft>
                <a:spcPct val="0"/>
              </a:spcAft>
              <a:defRPr sz="3000" b="1">
                <a:solidFill>
                  <a:srgbClr val="000080"/>
                </a:solidFill>
                <a:latin typeface="Arial" pitchFamily="34" charset="0"/>
              </a:defRPr>
            </a:lvl5pPr>
            <a:lvl6pPr marL="342900" algn="l" rtl="0" eaLnBrk="1" fontAlgn="base" hangingPunct="1">
              <a:spcBef>
                <a:spcPct val="0"/>
              </a:spcBef>
              <a:spcAft>
                <a:spcPct val="0"/>
              </a:spcAft>
              <a:defRPr sz="3000" b="1">
                <a:solidFill>
                  <a:srgbClr val="000080"/>
                </a:solidFill>
                <a:latin typeface="Arial" pitchFamily="34" charset="0"/>
              </a:defRPr>
            </a:lvl6pPr>
            <a:lvl7pPr marL="685800" algn="l" rtl="0" eaLnBrk="1" fontAlgn="base" hangingPunct="1">
              <a:spcBef>
                <a:spcPct val="0"/>
              </a:spcBef>
              <a:spcAft>
                <a:spcPct val="0"/>
              </a:spcAft>
              <a:defRPr sz="3000" b="1">
                <a:solidFill>
                  <a:srgbClr val="000080"/>
                </a:solidFill>
                <a:latin typeface="Arial" pitchFamily="34" charset="0"/>
              </a:defRPr>
            </a:lvl7pPr>
            <a:lvl8pPr marL="1028700" algn="l" rtl="0" eaLnBrk="1" fontAlgn="base" hangingPunct="1">
              <a:spcBef>
                <a:spcPct val="0"/>
              </a:spcBef>
              <a:spcAft>
                <a:spcPct val="0"/>
              </a:spcAft>
              <a:defRPr sz="3000" b="1">
                <a:solidFill>
                  <a:srgbClr val="000080"/>
                </a:solidFill>
                <a:latin typeface="Arial" pitchFamily="34" charset="0"/>
              </a:defRPr>
            </a:lvl8pPr>
            <a:lvl9pPr marL="1371600" algn="l" rtl="0" eaLnBrk="1" fontAlgn="base" hangingPunct="1">
              <a:spcBef>
                <a:spcPct val="0"/>
              </a:spcBef>
              <a:spcAft>
                <a:spcPct val="0"/>
              </a:spcAft>
              <a:defRPr sz="3000" b="1">
                <a:solidFill>
                  <a:srgbClr val="000080"/>
                </a:solidFill>
                <a:latin typeface="Arial" pitchFamily="34" charset="0"/>
              </a:defRPr>
            </a:lvl9pPr>
          </a:lstStyle>
          <a:p>
            <a:r>
              <a:rPr lang="en-US" dirty="0"/>
              <a:t>GSI Oakland</a:t>
            </a:r>
          </a:p>
          <a:p>
            <a:r>
              <a:rPr lang="en-US" dirty="0"/>
              <a:t>Website</a:t>
            </a:r>
          </a:p>
        </p:txBody>
      </p:sp>
      <p:pic>
        <p:nvPicPr>
          <p:cNvPr id="3" name="Picture 2">
            <a:extLst>
              <a:ext uri="{FF2B5EF4-FFF2-40B4-BE49-F238E27FC236}">
                <a16:creationId xmlns:a16="http://schemas.microsoft.com/office/drawing/2014/main" id="{29B1FD79-62DD-A942-8997-CB1EA5D816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49" y="632544"/>
            <a:ext cx="12082122" cy="5592911"/>
          </a:xfrm>
          <a:prstGeom prst="rect">
            <a:avLst/>
          </a:prstGeom>
        </p:spPr>
      </p:pic>
      <p:sp>
        <p:nvSpPr>
          <p:cNvPr id="6" name="Rectangle 5">
            <a:extLst>
              <a:ext uri="{FF2B5EF4-FFF2-40B4-BE49-F238E27FC236}">
                <a16:creationId xmlns:a16="http://schemas.microsoft.com/office/drawing/2014/main" id="{4DB6FDA6-123C-C033-1929-FC1506C4B282}"/>
              </a:ext>
            </a:extLst>
          </p:cNvPr>
          <p:cNvSpPr/>
          <p:nvPr/>
        </p:nvSpPr>
        <p:spPr bwMode="auto">
          <a:xfrm>
            <a:off x="685800" y="1828800"/>
            <a:ext cx="3581400" cy="381000"/>
          </a:xfrm>
          <a:prstGeom prst="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pic>
        <p:nvPicPr>
          <p:cNvPr id="9" name="Picture 8">
            <a:extLst>
              <a:ext uri="{FF2B5EF4-FFF2-40B4-BE49-F238E27FC236}">
                <a16:creationId xmlns:a16="http://schemas.microsoft.com/office/drawing/2014/main" id="{C1B0FF43-D7F7-B0F5-76FF-CBFC63C6F747}"/>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79086" y="6928"/>
            <a:ext cx="6312271" cy="6858000"/>
          </a:xfrm>
          <a:prstGeom prst="rect">
            <a:avLst/>
          </a:prstGeom>
        </p:spPr>
      </p:pic>
      <p:pic>
        <p:nvPicPr>
          <p:cNvPr id="10" name="Picture 9">
            <a:extLst>
              <a:ext uri="{FF2B5EF4-FFF2-40B4-BE49-F238E27FC236}">
                <a16:creationId xmlns:a16="http://schemas.microsoft.com/office/drawing/2014/main" id="{03A96D58-6534-F15A-8572-6438D3100C3A}"/>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891357" y="13855"/>
            <a:ext cx="5300643" cy="6858000"/>
          </a:xfrm>
          <a:prstGeom prst="rect">
            <a:avLst/>
          </a:prstGeom>
        </p:spPr>
      </p:pic>
    </p:spTree>
    <p:extLst>
      <p:ext uri="{BB962C8B-B14F-4D97-AF65-F5344CB8AC3E}">
        <p14:creationId xmlns:p14="http://schemas.microsoft.com/office/powerpoint/2010/main" val="2796889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C100A-6DE6-C574-0709-A1E3CE457F0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6445D52-2E73-C0A8-B0BF-CA11AC5FCA45}"/>
              </a:ext>
            </a:extLst>
          </p:cNvPr>
          <p:cNvSpPr txBox="1">
            <a:spLocks/>
          </p:cNvSpPr>
          <p:nvPr>
            <p:custDataLst>
              <p:tags r:id="rId1"/>
            </p:custDataLst>
          </p:nvPr>
        </p:nvSpPr>
        <p:spPr bwMode="auto">
          <a:xfrm>
            <a:off x="121227" y="129313"/>
            <a:ext cx="3352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62500" lnSpcReduction="20000"/>
          </a:bodyPr>
          <a:lstStyle>
            <a:lvl1pPr algn="l" rtl="0" eaLnBrk="1" fontAlgn="base" hangingPunct="1">
              <a:spcBef>
                <a:spcPct val="0"/>
              </a:spcBef>
              <a:spcAft>
                <a:spcPct val="0"/>
              </a:spcAft>
              <a:defRPr sz="2700" b="1" kern="1200" cap="all" spc="75" baseline="0">
                <a:solidFill>
                  <a:schemeClr val="bg1"/>
                </a:solidFill>
                <a:latin typeface="+mj-lt"/>
                <a:ea typeface="+mj-ea"/>
                <a:cs typeface="+mj-cs"/>
              </a:defRPr>
            </a:lvl1pPr>
            <a:lvl2pPr algn="l" rtl="0" eaLnBrk="1" fontAlgn="base" hangingPunct="1">
              <a:spcBef>
                <a:spcPct val="0"/>
              </a:spcBef>
              <a:spcAft>
                <a:spcPct val="0"/>
              </a:spcAft>
              <a:defRPr sz="3000" b="1">
                <a:solidFill>
                  <a:srgbClr val="000080"/>
                </a:solidFill>
                <a:latin typeface="Arial" pitchFamily="34" charset="0"/>
              </a:defRPr>
            </a:lvl2pPr>
            <a:lvl3pPr algn="l" rtl="0" eaLnBrk="1" fontAlgn="base" hangingPunct="1">
              <a:spcBef>
                <a:spcPct val="0"/>
              </a:spcBef>
              <a:spcAft>
                <a:spcPct val="0"/>
              </a:spcAft>
              <a:defRPr sz="3000" b="1">
                <a:solidFill>
                  <a:srgbClr val="000080"/>
                </a:solidFill>
                <a:latin typeface="Arial" pitchFamily="34" charset="0"/>
              </a:defRPr>
            </a:lvl3pPr>
            <a:lvl4pPr algn="l" rtl="0" eaLnBrk="1" fontAlgn="base" hangingPunct="1">
              <a:spcBef>
                <a:spcPct val="0"/>
              </a:spcBef>
              <a:spcAft>
                <a:spcPct val="0"/>
              </a:spcAft>
              <a:defRPr sz="3000" b="1">
                <a:solidFill>
                  <a:srgbClr val="000080"/>
                </a:solidFill>
                <a:latin typeface="Arial" pitchFamily="34" charset="0"/>
              </a:defRPr>
            </a:lvl4pPr>
            <a:lvl5pPr algn="l" rtl="0" eaLnBrk="1" fontAlgn="base" hangingPunct="1">
              <a:spcBef>
                <a:spcPct val="0"/>
              </a:spcBef>
              <a:spcAft>
                <a:spcPct val="0"/>
              </a:spcAft>
              <a:defRPr sz="3000" b="1">
                <a:solidFill>
                  <a:srgbClr val="000080"/>
                </a:solidFill>
                <a:latin typeface="Arial" pitchFamily="34" charset="0"/>
              </a:defRPr>
            </a:lvl5pPr>
            <a:lvl6pPr marL="342900" algn="l" rtl="0" eaLnBrk="1" fontAlgn="base" hangingPunct="1">
              <a:spcBef>
                <a:spcPct val="0"/>
              </a:spcBef>
              <a:spcAft>
                <a:spcPct val="0"/>
              </a:spcAft>
              <a:defRPr sz="3000" b="1">
                <a:solidFill>
                  <a:srgbClr val="000080"/>
                </a:solidFill>
                <a:latin typeface="Arial" pitchFamily="34" charset="0"/>
              </a:defRPr>
            </a:lvl6pPr>
            <a:lvl7pPr marL="685800" algn="l" rtl="0" eaLnBrk="1" fontAlgn="base" hangingPunct="1">
              <a:spcBef>
                <a:spcPct val="0"/>
              </a:spcBef>
              <a:spcAft>
                <a:spcPct val="0"/>
              </a:spcAft>
              <a:defRPr sz="3000" b="1">
                <a:solidFill>
                  <a:srgbClr val="000080"/>
                </a:solidFill>
                <a:latin typeface="Arial" pitchFamily="34" charset="0"/>
              </a:defRPr>
            </a:lvl7pPr>
            <a:lvl8pPr marL="1028700" algn="l" rtl="0" eaLnBrk="1" fontAlgn="base" hangingPunct="1">
              <a:spcBef>
                <a:spcPct val="0"/>
              </a:spcBef>
              <a:spcAft>
                <a:spcPct val="0"/>
              </a:spcAft>
              <a:defRPr sz="3000" b="1">
                <a:solidFill>
                  <a:srgbClr val="000080"/>
                </a:solidFill>
                <a:latin typeface="Arial" pitchFamily="34" charset="0"/>
              </a:defRPr>
            </a:lvl8pPr>
            <a:lvl9pPr marL="1371600" algn="l" rtl="0" eaLnBrk="1" fontAlgn="base" hangingPunct="1">
              <a:spcBef>
                <a:spcPct val="0"/>
              </a:spcBef>
              <a:spcAft>
                <a:spcPct val="0"/>
              </a:spcAft>
              <a:defRPr sz="3000" b="1">
                <a:solidFill>
                  <a:srgbClr val="000080"/>
                </a:solidFill>
                <a:latin typeface="Arial" pitchFamily="34" charset="0"/>
              </a:defRPr>
            </a:lvl9pPr>
          </a:lstStyle>
          <a:p>
            <a:r>
              <a:rPr lang="en-US" dirty="0"/>
              <a:t>GSI Oakland</a:t>
            </a:r>
          </a:p>
          <a:p>
            <a:r>
              <a:rPr lang="en-US" dirty="0"/>
              <a:t>Website</a:t>
            </a:r>
          </a:p>
        </p:txBody>
      </p:sp>
      <p:pic>
        <p:nvPicPr>
          <p:cNvPr id="7" name="Picture 6">
            <a:extLst>
              <a:ext uri="{FF2B5EF4-FFF2-40B4-BE49-F238E27FC236}">
                <a16:creationId xmlns:a16="http://schemas.microsoft.com/office/drawing/2014/main" id="{1F1B906D-C0F1-D2DB-5971-BA8BC8BAEC5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626792" y="0"/>
            <a:ext cx="8582526" cy="6858000"/>
          </a:xfrm>
          <a:prstGeom prst="rect">
            <a:avLst/>
          </a:prstGeom>
        </p:spPr>
      </p:pic>
      <p:pic>
        <p:nvPicPr>
          <p:cNvPr id="3" name="Picture 2">
            <a:extLst>
              <a:ext uri="{FF2B5EF4-FFF2-40B4-BE49-F238E27FC236}">
                <a16:creationId xmlns:a16="http://schemas.microsoft.com/office/drawing/2014/main" id="{C3FB09DC-E127-94B1-76BF-70A251414D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49" y="632544"/>
            <a:ext cx="12082122" cy="5592911"/>
          </a:xfrm>
          <a:prstGeom prst="rect">
            <a:avLst/>
          </a:prstGeom>
        </p:spPr>
      </p:pic>
      <p:sp>
        <p:nvSpPr>
          <p:cNvPr id="6" name="Rectangle 5">
            <a:extLst>
              <a:ext uri="{FF2B5EF4-FFF2-40B4-BE49-F238E27FC236}">
                <a16:creationId xmlns:a16="http://schemas.microsoft.com/office/drawing/2014/main" id="{BA5837B1-F62B-DF2F-1E03-F662B3DCFEB9}"/>
              </a:ext>
            </a:extLst>
          </p:cNvPr>
          <p:cNvSpPr/>
          <p:nvPr/>
        </p:nvSpPr>
        <p:spPr bwMode="auto">
          <a:xfrm>
            <a:off x="685800" y="3886200"/>
            <a:ext cx="4572000" cy="381000"/>
          </a:xfrm>
          <a:prstGeom prst="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30593750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4651E-E1C8-FF18-0711-2039080FC5CD}"/>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D63ABAF-3BF5-5A04-062B-08F316A51051}"/>
              </a:ext>
            </a:extLst>
          </p:cNvPr>
          <p:cNvSpPr txBox="1">
            <a:spLocks/>
          </p:cNvSpPr>
          <p:nvPr>
            <p:custDataLst>
              <p:tags r:id="rId1"/>
            </p:custDataLst>
          </p:nvPr>
        </p:nvSpPr>
        <p:spPr bwMode="auto">
          <a:xfrm>
            <a:off x="121227" y="129313"/>
            <a:ext cx="3352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62500" lnSpcReduction="20000"/>
          </a:bodyPr>
          <a:lstStyle>
            <a:lvl1pPr algn="l" rtl="0" eaLnBrk="1" fontAlgn="base" hangingPunct="1">
              <a:spcBef>
                <a:spcPct val="0"/>
              </a:spcBef>
              <a:spcAft>
                <a:spcPct val="0"/>
              </a:spcAft>
              <a:defRPr sz="2700" b="1" kern="1200" cap="all" spc="75" baseline="0">
                <a:solidFill>
                  <a:schemeClr val="bg1"/>
                </a:solidFill>
                <a:latin typeface="+mj-lt"/>
                <a:ea typeface="+mj-ea"/>
                <a:cs typeface="+mj-cs"/>
              </a:defRPr>
            </a:lvl1pPr>
            <a:lvl2pPr algn="l" rtl="0" eaLnBrk="1" fontAlgn="base" hangingPunct="1">
              <a:spcBef>
                <a:spcPct val="0"/>
              </a:spcBef>
              <a:spcAft>
                <a:spcPct val="0"/>
              </a:spcAft>
              <a:defRPr sz="3000" b="1">
                <a:solidFill>
                  <a:srgbClr val="000080"/>
                </a:solidFill>
                <a:latin typeface="Arial" pitchFamily="34" charset="0"/>
              </a:defRPr>
            </a:lvl2pPr>
            <a:lvl3pPr algn="l" rtl="0" eaLnBrk="1" fontAlgn="base" hangingPunct="1">
              <a:spcBef>
                <a:spcPct val="0"/>
              </a:spcBef>
              <a:spcAft>
                <a:spcPct val="0"/>
              </a:spcAft>
              <a:defRPr sz="3000" b="1">
                <a:solidFill>
                  <a:srgbClr val="000080"/>
                </a:solidFill>
                <a:latin typeface="Arial" pitchFamily="34" charset="0"/>
              </a:defRPr>
            </a:lvl3pPr>
            <a:lvl4pPr algn="l" rtl="0" eaLnBrk="1" fontAlgn="base" hangingPunct="1">
              <a:spcBef>
                <a:spcPct val="0"/>
              </a:spcBef>
              <a:spcAft>
                <a:spcPct val="0"/>
              </a:spcAft>
              <a:defRPr sz="3000" b="1">
                <a:solidFill>
                  <a:srgbClr val="000080"/>
                </a:solidFill>
                <a:latin typeface="Arial" pitchFamily="34" charset="0"/>
              </a:defRPr>
            </a:lvl4pPr>
            <a:lvl5pPr algn="l" rtl="0" eaLnBrk="1" fontAlgn="base" hangingPunct="1">
              <a:spcBef>
                <a:spcPct val="0"/>
              </a:spcBef>
              <a:spcAft>
                <a:spcPct val="0"/>
              </a:spcAft>
              <a:defRPr sz="3000" b="1">
                <a:solidFill>
                  <a:srgbClr val="000080"/>
                </a:solidFill>
                <a:latin typeface="Arial" pitchFamily="34" charset="0"/>
              </a:defRPr>
            </a:lvl5pPr>
            <a:lvl6pPr marL="342900" algn="l" rtl="0" eaLnBrk="1" fontAlgn="base" hangingPunct="1">
              <a:spcBef>
                <a:spcPct val="0"/>
              </a:spcBef>
              <a:spcAft>
                <a:spcPct val="0"/>
              </a:spcAft>
              <a:defRPr sz="3000" b="1">
                <a:solidFill>
                  <a:srgbClr val="000080"/>
                </a:solidFill>
                <a:latin typeface="Arial" pitchFamily="34" charset="0"/>
              </a:defRPr>
            </a:lvl6pPr>
            <a:lvl7pPr marL="685800" algn="l" rtl="0" eaLnBrk="1" fontAlgn="base" hangingPunct="1">
              <a:spcBef>
                <a:spcPct val="0"/>
              </a:spcBef>
              <a:spcAft>
                <a:spcPct val="0"/>
              </a:spcAft>
              <a:defRPr sz="3000" b="1">
                <a:solidFill>
                  <a:srgbClr val="000080"/>
                </a:solidFill>
                <a:latin typeface="Arial" pitchFamily="34" charset="0"/>
              </a:defRPr>
            </a:lvl7pPr>
            <a:lvl8pPr marL="1028700" algn="l" rtl="0" eaLnBrk="1" fontAlgn="base" hangingPunct="1">
              <a:spcBef>
                <a:spcPct val="0"/>
              </a:spcBef>
              <a:spcAft>
                <a:spcPct val="0"/>
              </a:spcAft>
              <a:defRPr sz="3000" b="1">
                <a:solidFill>
                  <a:srgbClr val="000080"/>
                </a:solidFill>
                <a:latin typeface="Arial" pitchFamily="34" charset="0"/>
              </a:defRPr>
            </a:lvl8pPr>
            <a:lvl9pPr marL="1371600" algn="l" rtl="0" eaLnBrk="1" fontAlgn="base" hangingPunct="1">
              <a:spcBef>
                <a:spcPct val="0"/>
              </a:spcBef>
              <a:spcAft>
                <a:spcPct val="0"/>
              </a:spcAft>
              <a:defRPr sz="3000" b="1">
                <a:solidFill>
                  <a:srgbClr val="000080"/>
                </a:solidFill>
                <a:latin typeface="Arial" pitchFamily="34" charset="0"/>
              </a:defRPr>
            </a:lvl9pPr>
          </a:lstStyle>
          <a:p>
            <a:r>
              <a:rPr lang="en-US" dirty="0"/>
              <a:t>GSI Oakland</a:t>
            </a:r>
          </a:p>
          <a:p>
            <a:r>
              <a:rPr lang="en-US" dirty="0"/>
              <a:t>Website</a:t>
            </a:r>
          </a:p>
        </p:txBody>
      </p:sp>
      <p:pic>
        <p:nvPicPr>
          <p:cNvPr id="7" name="Picture 6">
            <a:extLst>
              <a:ext uri="{FF2B5EF4-FFF2-40B4-BE49-F238E27FC236}">
                <a16:creationId xmlns:a16="http://schemas.microsoft.com/office/drawing/2014/main" id="{C3A75602-57D1-B984-5B0B-8F93CA8F137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626792" y="0"/>
            <a:ext cx="8582526" cy="6858000"/>
          </a:xfrm>
          <a:prstGeom prst="rect">
            <a:avLst/>
          </a:prstGeom>
        </p:spPr>
      </p:pic>
      <p:pic>
        <p:nvPicPr>
          <p:cNvPr id="3" name="Picture 2">
            <a:extLst>
              <a:ext uri="{FF2B5EF4-FFF2-40B4-BE49-F238E27FC236}">
                <a16:creationId xmlns:a16="http://schemas.microsoft.com/office/drawing/2014/main" id="{FFB8ADB0-5A90-AE18-A3DB-D89DA6C9AF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49" y="632544"/>
            <a:ext cx="12082122" cy="5592911"/>
          </a:xfrm>
          <a:prstGeom prst="rect">
            <a:avLst/>
          </a:prstGeom>
        </p:spPr>
      </p:pic>
      <p:sp>
        <p:nvSpPr>
          <p:cNvPr id="6" name="Rectangle 5">
            <a:extLst>
              <a:ext uri="{FF2B5EF4-FFF2-40B4-BE49-F238E27FC236}">
                <a16:creationId xmlns:a16="http://schemas.microsoft.com/office/drawing/2014/main" id="{EB89486A-7D36-8320-09AF-7C5EF8E4FB60}"/>
              </a:ext>
            </a:extLst>
          </p:cNvPr>
          <p:cNvSpPr/>
          <p:nvPr/>
        </p:nvSpPr>
        <p:spPr bwMode="auto">
          <a:xfrm>
            <a:off x="685800" y="4535200"/>
            <a:ext cx="6629400" cy="381000"/>
          </a:xfrm>
          <a:prstGeom prst="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pic>
        <p:nvPicPr>
          <p:cNvPr id="8" name="Picture 7">
            <a:extLst>
              <a:ext uri="{FF2B5EF4-FFF2-40B4-BE49-F238E27FC236}">
                <a16:creationId xmlns:a16="http://schemas.microsoft.com/office/drawing/2014/main" id="{CD215463-1761-E46A-DC2A-4A0126A5B1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4200" y="-48425"/>
            <a:ext cx="9012383" cy="6870616"/>
          </a:xfrm>
          <a:prstGeom prst="rect">
            <a:avLst/>
          </a:prstGeom>
        </p:spPr>
      </p:pic>
    </p:spTree>
    <p:extLst>
      <p:ext uri="{BB962C8B-B14F-4D97-AF65-F5344CB8AC3E}">
        <p14:creationId xmlns:p14="http://schemas.microsoft.com/office/powerpoint/2010/main" val="2634604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74536-96EE-E945-75EC-7DCE4F06AFE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F26AD16-A1F8-9B1E-8A50-332A955EF862}"/>
              </a:ext>
            </a:extLst>
          </p:cNvPr>
          <p:cNvSpPr txBox="1">
            <a:spLocks/>
          </p:cNvSpPr>
          <p:nvPr>
            <p:custDataLst>
              <p:tags r:id="rId1"/>
            </p:custDataLst>
          </p:nvPr>
        </p:nvSpPr>
        <p:spPr bwMode="auto">
          <a:xfrm>
            <a:off x="121227" y="129313"/>
            <a:ext cx="3352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62500" lnSpcReduction="20000"/>
          </a:bodyPr>
          <a:lstStyle>
            <a:lvl1pPr algn="l" rtl="0" eaLnBrk="1" fontAlgn="base" hangingPunct="1">
              <a:spcBef>
                <a:spcPct val="0"/>
              </a:spcBef>
              <a:spcAft>
                <a:spcPct val="0"/>
              </a:spcAft>
              <a:defRPr sz="2700" b="1" kern="1200" cap="all" spc="75" baseline="0">
                <a:solidFill>
                  <a:schemeClr val="bg1"/>
                </a:solidFill>
                <a:latin typeface="+mj-lt"/>
                <a:ea typeface="+mj-ea"/>
                <a:cs typeface="+mj-cs"/>
              </a:defRPr>
            </a:lvl1pPr>
            <a:lvl2pPr algn="l" rtl="0" eaLnBrk="1" fontAlgn="base" hangingPunct="1">
              <a:spcBef>
                <a:spcPct val="0"/>
              </a:spcBef>
              <a:spcAft>
                <a:spcPct val="0"/>
              </a:spcAft>
              <a:defRPr sz="3000" b="1">
                <a:solidFill>
                  <a:srgbClr val="000080"/>
                </a:solidFill>
                <a:latin typeface="Arial" pitchFamily="34" charset="0"/>
              </a:defRPr>
            </a:lvl2pPr>
            <a:lvl3pPr algn="l" rtl="0" eaLnBrk="1" fontAlgn="base" hangingPunct="1">
              <a:spcBef>
                <a:spcPct val="0"/>
              </a:spcBef>
              <a:spcAft>
                <a:spcPct val="0"/>
              </a:spcAft>
              <a:defRPr sz="3000" b="1">
                <a:solidFill>
                  <a:srgbClr val="000080"/>
                </a:solidFill>
                <a:latin typeface="Arial" pitchFamily="34" charset="0"/>
              </a:defRPr>
            </a:lvl3pPr>
            <a:lvl4pPr algn="l" rtl="0" eaLnBrk="1" fontAlgn="base" hangingPunct="1">
              <a:spcBef>
                <a:spcPct val="0"/>
              </a:spcBef>
              <a:spcAft>
                <a:spcPct val="0"/>
              </a:spcAft>
              <a:defRPr sz="3000" b="1">
                <a:solidFill>
                  <a:srgbClr val="000080"/>
                </a:solidFill>
                <a:latin typeface="Arial" pitchFamily="34" charset="0"/>
              </a:defRPr>
            </a:lvl4pPr>
            <a:lvl5pPr algn="l" rtl="0" eaLnBrk="1" fontAlgn="base" hangingPunct="1">
              <a:spcBef>
                <a:spcPct val="0"/>
              </a:spcBef>
              <a:spcAft>
                <a:spcPct val="0"/>
              </a:spcAft>
              <a:defRPr sz="3000" b="1">
                <a:solidFill>
                  <a:srgbClr val="000080"/>
                </a:solidFill>
                <a:latin typeface="Arial" pitchFamily="34" charset="0"/>
              </a:defRPr>
            </a:lvl5pPr>
            <a:lvl6pPr marL="342900" algn="l" rtl="0" eaLnBrk="1" fontAlgn="base" hangingPunct="1">
              <a:spcBef>
                <a:spcPct val="0"/>
              </a:spcBef>
              <a:spcAft>
                <a:spcPct val="0"/>
              </a:spcAft>
              <a:defRPr sz="3000" b="1">
                <a:solidFill>
                  <a:srgbClr val="000080"/>
                </a:solidFill>
                <a:latin typeface="Arial" pitchFamily="34" charset="0"/>
              </a:defRPr>
            </a:lvl6pPr>
            <a:lvl7pPr marL="685800" algn="l" rtl="0" eaLnBrk="1" fontAlgn="base" hangingPunct="1">
              <a:spcBef>
                <a:spcPct val="0"/>
              </a:spcBef>
              <a:spcAft>
                <a:spcPct val="0"/>
              </a:spcAft>
              <a:defRPr sz="3000" b="1">
                <a:solidFill>
                  <a:srgbClr val="000080"/>
                </a:solidFill>
                <a:latin typeface="Arial" pitchFamily="34" charset="0"/>
              </a:defRPr>
            </a:lvl7pPr>
            <a:lvl8pPr marL="1028700" algn="l" rtl="0" eaLnBrk="1" fontAlgn="base" hangingPunct="1">
              <a:spcBef>
                <a:spcPct val="0"/>
              </a:spcBef>
              <a:spcAft>
                <a:spcPct val="0"/>
              </a:spcAft>
              <a:defRPr sz="3000" b="1">
                <a:solidFill>
                  <a:srgbClr val="000080"/>
                </a:solidFill>
                <a:latin typeface="Arial" pitchFamily="34" charset="0"/>
              </a:defRPr>
            </a:lvl8pPr>
            <a:lvl9pPr marL="1371600" algn="l" rtl="0" eaLnBrk="1" fontAlgn="base" hangingPunct="1">
              <a:spcBef>
                <a:spcPct val="0"/>
              </a:spcBef>
              <a:spcAft>
                <a:spcPct val="0"/>
              </a:spcAft>
              <a:defRPr sz="3000" b="1">
                <a:solidFill>
                  <a:srgbClr val="000080"/>
                </a:solidFill>
                <a:latin typeface="Arial" pitchFamily="34" charset="0"/>
              </a:defRPr>
            </a:lvl9pPr>
          </a:lstStyle>
          <a:p>
            <a:r>
              <a:rPr lang="en-US" dirty="0"/>
              <a:t>GSI Oakland</a:t>
            </a:r>
          </a:p>
          <a:p>
            <a:r>
              <a:rPr lang="en-US" dirty="0"/>
              <a:t>Website</a:t>
            </a:r>
          </a:p>
        </p:txBody>
      </p:sp>
      <p:pic>
        <p:nvPicPr>
          <p:cNvPr id="3" name="Picture 2">
            <a:extLst>
              <a:ext uri="{FF2B5EF4-FFF2-40B4-BE49-F238E27FC236}">
                <a16:creationId xmlns:a16="http://schemas.microsoft.com/office/drawing/2014/main" id="{2CD58F35-1133-6FDF-3ABD-7F695AFFA6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49" y="632544"/>
            <a:ext cx="12082122" cy="5592911"/>
          </a:xfrm>
          <a:prstGeom prst="rect">
            <a:avLst/>
          </a:prstGeom>
        </p:spPr>
      </p:pic>
      <p:sp>
        <p:nvSpPr>
          <p:cNvPr id="6" name="Rectangle 5">
            <a:extLst>
              <a:ext uri="{FF2B5EF4-FFF2-40B4-BE49-F238E27FC236}">
                <a16:creationId xmlns:a16="http://schemas.microsoft.com/office/drawing/2014/main" id="{64B9EFA4-D227-F61E-E050-97251C0B4BA4}"/>
              </a:ext>
            </a:extLst>
          </p:cNvPr>
          <p:cNvSpPr/>
          <p:nvPr/>
        </p:nvSpPr>
        <p:spPr bwMode="auto">
          <a:xfrm>
            <a:off x="587042" y="5402269"/>
            <a:ext cx="5280358" cy="381000"/>
          </a:xfrm>
          <a:prstGeom prst="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174071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E3644-AEB1-D423-6344-75A9140F8BF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1C464FA-794C-2BA4-CDCD-36A3DD241DB7}"/>
              </a:ext>
            </a:extLst>
          </p:cNvPr>
          <p:cNvSpPr txBox="1">
            <a:spLocks/>
          </p:cNvSpPr>
          <p:nvPr>
            <p:custDataLst>
              <p:tags r:id="rId1"/>
            </p:custDataLst>
          </p:nvPr>
        </p:nvSpPr>
        <p:spPr bwMode="auto">
          <a:xfrm>
            <a:off x="121227" y="129313"/>
            <a:ext cx="3352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defRPr sz="2700" b="1" kern="1200" cap="all" spc="75" baseline="0">
                <a:solidFill>
                  <a:schemeClr val="bg1"/>
                </a:solidFill>
                <a:latin typeface="+mj-lt"/>
                <a:ea typeface="+mj-ea"/>
                <a:cs typeface="+mj-cs"/>
              </a:defRPr>
            </a:lvl1pPr>
            <a:lvl2pPr algn="l" rtl="0" eaLnBrk="1" fontAlgn="base" hangingPunct="1">
              <a:spcBef>
                <a:spcPct val="0"/>
              </a:spcBef>
              <a:spcAft>
                <a:spcPct val="0"/>
              </a:spcAft>
              <a:defRPr sz="3000" b="1">
                <a:solidFill>
                  <a:srgbClr val="000080"/>
                </a:solidFill>
                <a:latin typeface="Arial" pitchFamily="34" charset="0"/>
              </a:defRPr>
            </a:lvl2pPr>
            <a:lvl3pPr algn="l" rtl="0" eaLnBrk="1" fontAlgn="base" hangingPunct="1">
              <a:spcBef>
                <a:spcPct val="0"/>
              </a:spcBef>
              <a:spcAft>
                <a:spcPct val="0"/>
              </a:spcAft>
              <a:defRPr sz="3000" b="1">
                <a:solidFill>
                  <a:srgbClr val="000080"/>
                </a:solidFill>
                <a:latin typeface="Arial" pitchFamily="34" charset="0"/>
              </a:defRPr>
            </a:lvl3pPr>
            <a:lvl4pPr algn="l" rtl="0" eaLnBrk="1" fontAlgn="base" hangingPunct="1">
              <a:spcBef>
                <a:spcPct val="0"/>
              </a:spcBef>
              <a:spcAft>
                <a:spcPct val="0"/>
              </a:spcAft>
              <a:defRPr sz="3000" b="1">
                <a:solidFill>
                  <a:srgbClr val="000080"/>
                </a:solidFill>
                <a:latin typeface="Arial" pitchFamily="34" charset="0"/>
              </a:defRPr>
            </a:lvl4pPr>
            <a:lvl5pPr algn="l" rtl="0" eaLnBrk="1" fontAlgn="base" hangingPunct="1">
              <a:spcBef>
                <a:spcPct val="0"/>
              </a:spcBef>
              <a:spcAft>
                <a:spcPct val="0"/>
              </a:spcAft>
              <a:defRPr sz="3000" b="1">
                <a:solidFill>
                  <a:srgbClr val="000080"/>
                </a:solidFill>
                <a:latin typeface="Arial" pitchFamily="34" charset="0"/>
              </a:defRPr>
            </a:lvl5pPr>
            <a:lvl6pPr marL="342900" algn="l" rtl="0" eaLnBrk="1" fontAlgn="base" hangingPunct="1">
              <a:spcBef>
                <a:spcPct val="0"/>
              </a:spcBef>
              <a:spcAft>
                <a:spcPct val="0"/>
              </a:spcAft>
              <a:defRPr sz="3000" b="1">
                <a:solidFill>
                  <a:srgbClr val="000080"/>
                </a:solidFill>
                <a:latin typeface="Arial" pitchFamily="34" charset="0"/>
              </a:defRPr>
            </a:lvl6pPr>
            <a:lvl7pPr marL="685800" algn="l" rtl="0" eaLnBrk="1" fontAlgn="base" hangingPunct="1">
              <a:spcBef>
                <a:spcPct val="0"/>
              </a:spcBef>
              <a:spcAft>
                <a:spcPct val="0"/>
              </a:spcAft>
              <a:defRPr sz="3000" b="1">
                <a:solidFill>
                  <a:srgbClr val="000080"/>
                </a:solidFill>
                <a:latin typeface="Arial" pitchFamily="34" charset="0"/>
              </a:defRPr>
            </a:lvl7pPr>
            <a:lvl8pPr marL="1028700" algn="l" rtl="0" eaLnBrk="1" fontAlgn="base" hangingPunct="1">
              <a:spcBef>
                <a:spcPct val="0"/>
              </a:spcBef>
              <a:spcAft>
                <a:spcPct val="0"/>
              </a:spcAft>
              <a:defRPr sz="3000" b="1">
                <a:solidFill>
                  <a:srgbClr val="000080"/>
                </a:solidFill>
                <a:latin typeface="Arial" pitchFamily="34" charset="0"/>
              </a:defRPr>
            </a:lvl8pPr>
            <a:lvl9pPr marL="1371600" algn="l" rtl="0" eaLnBrk="1" fontAlgn="base" hangingPunct="1">
              <a:spcBef>
                <a:spcPct val="0"/>
              </a:spcBef>
              <a:spcAft>
                <a:spcPct val="0"/>
              </a:spcAft>
              <a:defRPr sz="3000" b="1">
                <a:solidFill>
                  <a:srgbClr val="000080"/>
                </a:solidFill>
                <a:latin typeface="Arial" pitchFamily="34" charset="0"/>
              </a:defRPr>
            </a:lvl9pPr>
          </a:lstStyle>
          <a:p>
            <a:r>
              <a:rPr lang="en-US" sz="1700" dirty="0"/>
              <a:t>GSI Oakland</a:t>
            </a:r>
          </a:p>
          <a:p>
            <a:r>
              <a:rPr lang="en-US" sz="1700" dirty="0"/>
              <a:t>Website</a:t>
            </a:r>
          </a:p>
          <a:p>
            <a:endParaRPr lang="en-US" sz="1700" dirty="0"/>
          </a:p>
          <a:p>
            <a:r>
              <a:rPr lang="en-US" sz="1700" dirty="0"/>
              <a:t>CAD Files</a:t>
            </a:r>
          </a:p>
        </p:txBody>
      </p:sp>
      <p:pic>
        <p:nvPicPr>
          <p:cNvPr id="1029" name="Picture 2">
            <a:extLst>
              <a:ext uri="{FF2B5EF4-FFF2-40B4-BE49-F238E27FC236}">
                <a16:creationId xmlns:a16="http://schemas.microsoft.com/office/drawing/2014/main" id="{A324B1DA-F769-0923-0F61-271F5FB455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1" y="0"/>
            <a:ext cx="9067800" cy="6906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46975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F091B-136F-80C2-C16F-A659DDE3DD4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329E0D8-690A-DC80-AAFB-ACF7946A550F}"/>
              </a:ext>
            </a:extLst>
          </p:cNvPr>
          <p:cNvSpPr txBox="1">
            <a:spLocks/>
          </p:cNvSpPr>
          <p:nvPr>
            <p:custDataLst>
              <p:tags r:id="rId1"/>
            </p:custDataLst>
          </p:nvPr>
        </p:nvSpPr>
        <p:spPr bwMode="auto">
          <a:xfrm>
            <a:off x="121227" y="129313"/>
            <a:ext cx="3352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defRPr sz="2700" b="1" kern="1200" cap="all" spc="75" baseline="0">
                <a:solidFill>
                  <a:schemeClr val="bg1"/>
                </a:solidFill>
                <a:latin typeface="+mj-lt"/>
                <a:ea typeface="+mj-ea"/>
                <a:cs typeface="+mj-cs"/>
              </a:defRPr>
            </a:lvl1pPr>
            <a:lvl2pPr algn="l" rtl="0" eaLnBrk="1" fontAlgn="base" hangingPunct="1">
              <a:spcBef>
                <a:spcPct val="0"/>
              </a:spcBef>
              <a:spcAft>
                <a:spcPct val="0"/>
              </a:spcAft>
              <a:defRPr sz="3000" b="1">
                <a:solidFill>
                  <a:srgbClr val="000080"/>
                </a:solidFill>
                <a:latin typeface="Arial" pitchFamily="34" charset="0"/>
              </a:defRPr>
            </a:lvl2pPr>
            <a:lvl3pPr algn="l" rtl="0" eaLnBrk="1" fontAlgn="base" hangingPunct="1">
              <a:spcBef>
                <a:spcPct val="0"/>
              </a:spcBef>
              <a:spcAft>
                <a:spcPct val="0"/>
              </a:spcAft>
              <a:defRPr sz="3000" b="1">
                <a:solidFill>
                  <a:srgbClr val="000080"/>
                </a:solidFill>
                <a:latin typeface="Arial" pitchFamily="34" charset="0"/>
              </a:defRPr>
            </a:lvl3pPr>
            <a:lvl4pPr algn="l" rtl="0" eaLnBrk="1" fontAlgn="base" hangingPunct="1">
              <a:spcBef>
                <a:spcPct val="0"/>
              </a:spcBef>
              <a:spcAft>
                <a:spcPct val="0"/>
              </a:spcAft>
              <a:defRPr sz="3000" b="1">
                <a:solidFill>
                  <a:srgbClr val="000080"/>
                </a:solidFill>
                <a:latin typeface="Arial" pitchFamily="34" charset="0"/>
              </a:defRPr>
            </a:lvl4pPr>
            <a:lvl5pPr algn="l" rtl="0" eaLnBrk="1" fontAlgn="base" hangingPunct="1">
              <a:spcBef>
                <a:spcPct val="0"/>
              </a:spcBef>
              <a:spcAft>
                <a:spcPct val="0"/>
              </a:spcAft>
              <a:defRPr sz="3000" b="1">
                <a:solidFill>
                  <a:srgbClr val="000080"/>
                </a:solidFill>
                <a:latin typeface="Arial" pitchFamily="34" charset="0"/>
              </a:defRPr>
            </a:lvl5pPr>
            <a:lvl6pPr marL="342900" algn="l" rtl="0" eaLnBrk="1" fontAlgn="base" hangingPunct="1">
              <a:spcBef>
                <a:spcPct val="0"/>
              </a:spcBef>
              <a:spcAft>
                <a:spcPct val="0"/>
              </a:spcAft>
              <a:defRPr sz="3000" b="1">
                <a:solidFill>
                  <a:srgbClr val="000080"/>
                </a:solidFill>
                <a:latin typeface="Arial" pitchFamily="34" charset="0"/>
              </a:defRPr>
            </a:lvl6pPr>
            <a:lvl7pPr marL="685800" algn="l" rtl="0" eaLnBrk="1" fontAlgn="base" hangingPunct="1">
              <a:spcBef>
                <a:spcPct val="0"/>
              </a:spcBef>
              <a:spcAft>
                <a:spcPct val="0"/>
              </a:spcAft>
              <a:defRPr sz="3000" b="1">
                <a:solidFill>
                  <a:srgbClr val="000080"/>
                </a:solidFill>
                <a:latin typeface="Arial" pitchFamily="34" charset="0"/>
              </a:defRPr>
            </a:lvl7pPr>
            <a:lvl8pPr marL="1028700" algn="l" rtl="0" eaLnBrk="1" fontAlgn="base" hangingPunct="1">
              <a:spcBef>
                <a:spcPct val="0"/>
              </a:spcBef>
              <a:spcAft>
                <a:spcPct val="0"/>
              </a:spcAft>
              <a:defRPr sz="3000" b="1">
                <a:solidFill>
                  <a:srgbClr val="000080"/>
                </a:solidFill>
                <a:latin typeface="Arial" pitchFamily="34" charset="0"/>
              </a:defRPr>
            </a:lvl8pPr>
            <a:lvl9pPr marL="1371600" algn="l" rtl="0" eaLnBrk="1" fontAlgn="base" hangingPunct="1">
              <a:spcBef>
                <a:spcPct val="0"/>
              </a:spcBef>
              <a:spcAft>
                <a:spcPct val="0"/>
              </a:spcAft>
              <a:defRPr sz="3000" b="1">
                <a:solidFill>
                  <a:srgbClr val="000080"/>
                </a:solidFill>
                <a:latin typeface="Arial" pitchFamily="34" charset="0"/>
              </a:defRPr>
            </a:lvl9pPr>
          </a:lstStyle>
          <a:p>
            <a:r>
              <a:rPr lang="en-US" sz="1700" dirty="0"/>
              <a:t>GSI Oakland</a:t>
            </a:r>
          </a:p>
          <a:p>
            <a:r>
              <a:rPr lang="en-US" sz="1700" dirty="0"/>
              <a:t>Website</a:t>
            </a:r>
          </a:p>
          <a:p>
            <a:endParaRPr lang="en-US" sz="1700" dirty="0"/>
          </a:p>
          <a:p>
            <a:r>
              <a:rPr lang="en-US" sz="1700" dirty="0"/>
              <a:t>CAD Files</a:t>
            </a:r>
          </a:p>
        </p:txBody>
      </p:sp>
      <p:pic>
        <p:nvPicPr>
          <p:cNvPr id="1028" name="Picture 4">
            <a:extLst>
              <a:ext uri="{FF2B5EF4-FFF2-40B4-BE49-F238E27FC236}">
                <a16:creationId xmlns:a16="http://schemas.microsoft.com/office/drawing/2014/main" id="{63B26BAE-DC13-4EED-0C01-CCD6030A7F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1840" y="-6928"/>
            <a:ext cx="8930161" cy="6864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7250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EA2FB-A946-4F0F-9DAB-42706743DC05}"/>
              </a:ext>
            </a:extLst>
          </p:cNvPr>
          <p:cNvSpPr>
            <a:spLocks noGrp="1"/>
          </p:cNvSpPr>
          <p:nvPr>
            <p:ph type="title"/>
          </p:nvPr>
        </p:nvSpPr>
        <p:spPr>
          <a:xfrm>
            <a:off x="838200" y="891899"/>
            <a:ext cx="10515600" cy="1325563"/>
          </a:xfrm>
        </p:spPr>
        <p:txBody>
          <a:bodyPr/>
          <a:lstStyle/>
          <a:p>
            <a:r>
              <a:rPr lang="en-US" dirty="0"/>
              <a:t>Contact</a:t>
            </a:r>
          </a:p>
        </p:txBody>
      </p:sp>
      <p:sp>
        <p:nvSpPr>
          <p:cNvPr id="3" name="Content Placeholder 2">
            <a:extLst>
              <a:ext uri="{FF2B5EF4-FFF2-40B4-BE49-F238E27FC236}">
                <a16:creationId xmlns:a16="http://schemas.microsoft.com/office/drawing/2014/main" id="{C48931DF-91DD-4116-A385-A12E036D7DA1}"/>
              </a:ext>
            </a:extLst>
          </p:cNvPr>
          <p:cNvSpPr>
            <a:spLocks noGrp="1"/>
          </p:cNvSpPr>
          <p:nvPr>
            <p:ph idx="1"/>
          </p:nvPr>
        </p:nvSpPr>
        <p:spPr>
          <a:xfrm>
            <a:off x="228600" y="1825625"/>
            <a:ext cx="6400800" cy="4351338"/>
          </a:xfrm>
        </p:spPr>
        <p:txBody>
          <a:bodyPr>
            <a:normAutofit/>
          </a:bodyPr>
          <a:lstStyle/>
          <a:p>
            <a:pPr marL="0" indent="0" algn="ctr">
              <a:buNone/>
            </a:pPr>
            <a:endParaRPr lang="en-US" dirty="0"/>
          </a:p>
          <a:p>
            <a:pPr marL="0" indent="0" algn="ctr">
              <a:buNone/>
            </a:pPr>
            <a:endParaRPr lang="en-US" dirty="0"/>
          </a:p>
          <a:p>
            <a:pPr marL="0" indent="0" algn="ctr">
              <a:buNone/>
            </a:pPr>
            <a:r>
              <a:rPr lang="en-US" dirty="0"/>
              <a:t>Mike Perlmutter</a:t>
            </a:r>
          </a:p>
          <a:p>
            <a:pPr marL="0" indent="0" algn="ctr">
              <a:buNone/>
            </a:pPr>
            <a:r>
              <a:rPr lang="en-US" dirty="0"/>
              <a:t>Watershed Program Specialist</a:t>
            </a:r>
          </a:p>
          <a:p>
            <a:pPr marL="0" indent="0" algn="ctr">
              <a:buNone/>
            </a:pPr>
            <a:r>
              <a:rPr lang="en-US" dirty="0"/>
              <a:t>City of Oakland Public Works </a:t>
            </a:r>
          </a:p>
          <a:p>
            <a:pPr marL="0" indent="0" algn="ctr">
              <a:buNone/>
            </a:pPr>
            <a:r>
              <a:rPr lang="en-US" dirty="0"/>
              <a:t>Watershed and Stormwater Management Division</a:t>
            </a:r>
          </a:p>
          <a:p>
            <a:pPr marL="0" indent="0" algn="ctr">
              <a:buNone/>
            </a:pPr>
            <a:r>
              <a:rPr lang="en-US" dirty="0">
                <a:solidFill>
                  <a:srgbClr val="FFFF00"/>
                </a:solidFill>
                <a:hlinkClick r:id="rId3">
                  <a:extLst>
                    <a:ext uri="{A12FA001-AC4F-418D-AE19-62706E023703}">
                      <ahyp:hlinkClr xmlns:ahyp="http://schemas.microsoft.com/office/drawing/2018/hyperlinkcolor" val="tx"/>
                    </a:ext>
                  </a:extLst>
                </a:hlinkClick>
              </a:rPr>
              <a:t>mperlmutter@oaklandca.gov</a:t>
            </a:r>
            <a:endParaRPr lang="en-US" dirty="0">
              <a:solidFill>
                <a:srgbClr val="FFFF00"/>
              </a:solidFill>
            </a:endParaRPr>
          </a:p>
          <a:p>
            <a:pPr marL="0" indent="0" algn="ctr">
              <a:buNone/>
            </a:pPr>
            <a:r>
              <a:rPr lang="en-US" dirty="0"/>
              <a:t>510-238-7294</a:t>
            </a:r>
          </a:p>
          <a:p>
            <a:endParaRPr lang="en-US" dirty="0"/>
          </a:p>
        </p:txBody>
      </p:sp>
      <p:pic>
        <p:nvPicPr>
          <p:cNvPr id="5" name="Picture 4">
            <a:extLst>
              <a:ext uri="{FF2B5EF4-FFF2-40B4-BE49-F238E27FC236}">
                <a16:creationId xmlns:a16="http://schemas.microsoft.com/office/drawing/2014/main" id="{7382C018-2BB1-48B1-B225-AABA253FF369}"/>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6858000" y="-3465"/>
            <a:ext cx="5330537" cy="6902110"/>
          </a:xfrm>
          <a:prstGeom prst="rect">
            <a:avLst/>
          </a:prstGeom>
        </p:spPr>
      </p:pic>
    </p:spTree>
    <p:extLst>
      <p:ext uri="{BB962C8B-B14F-4D97-AF65-F5344CB8AC3E}">
        <p14:creationId xmlns:p14="http://schemas.microsoft.com/office/powerpoint/2010/main" val="5946364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D36D18A-FFB6-8D3E-B458-297600D36646}"/>
              </a:ext>
            </a:extLst>
          </p:cNvPr>
          <p:cNvSpPr txBox="1">
            <a:spLocks/>
          </p:cNvSpPr>
          <p:nvPr/>
        </p:nvSpPr>
        <p:spPr bwMode="auto">
          <a:xfrm>
            <a:off x="76200" y="190087"/>
            <a:ext cx="11108634"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rtl="0" eaLnBrk="1" fontAlgn="base" hangingPunct="1">
              <a:spcBef>
                <a:spcPct val="0"/>
              </a:spcBef>
              <a:spcAft>
                <a:spcPct val="0"/>
              </a:spcAft>
              <a:defRPr sz="2700" b="1" kern="1200" spc="75" baseline="0">
                <a:solidFill>
                  <a:schemeClr val="bg1"/>
                </a:solidFill>
                <a:latin typeface="+mj-lt"/>
                <a:ea typeface="+mj-ea"/>
                <a:cs typeface="+mj-cs"/>
              </a:defRPr>
            </a:lvl1pPr>
            <a:lvl2pPr algn="l" rtl="0" eaLnBrk="1" fontAlgn="base" hangingPunct="1">
              <a:spcBef>
                <a:spcPct val="0"/>
              </a:spcBef>
              <a:spcAft>
                <a:spcPct val="0"/>
              </a:spcAft>
              <a:defRPr sz="3000" b="1">
                <a:solidFill>
                  <a:srgbClr val="000080"/>
                </a:solidFill>
                <a:latin typeface="Arial" pitchFamily="34" charset="0"/>
              </a:defRPr>
            </a:lvl2pPr>
            <a:lvl3pPr algn="l" rtl="0" eaLnBrk="1" fontAlgn="base" hangingPunct="1">
              <a:spcBef>
                <a:spcPct val="0"/>
              </a:spcBef>
              <a:spcAft>
                <a:spcPct val="0"/>
              </a:spcAft>
              <a:defRPr sz="3000" b="1">
                <a:solidFill>
                  <a:srgbClr val="000080"/>
                </a:solidFill>
                <a:latin typeface="Arial" pitchFamily="34" charset="0"/>
              </a:defRPr>
            </a:lvl3pPr>
            <a:lvl4pPr algn="l" rtl="0" eaLnBrk="1" fontAlgn="base" hangingPunct="1">
              <a:spcBef>
                <a:spcPct val="0"/>
              </a:spcBef>
              <a:spcAft>
                <a:spcPct val="0"/>
              </a:spcAft>
              <a:defRPr sz="3000" b="1">
                <a:solidFill>
                  <a:srgbClr val="000080"/>
                </a:solidFill>
                <a:latin typeface="Arial" pitchFamily="34" charset="0"/>
              </a:defRPr>
            </a:lvl4pPr>
            <a:lvl5pPr algn="l" rtl="0" eaLnBrk="1" fontAlgn="base" hangingPunct="1">
              <a:spcBef>
                <a:spcPct val="0"/>
              </a:spcBef>
              <a:spcAft>
                <a:spcPct val="0"/>
              </a:spcAft>
              <a:defRPr sz="3000" b="1">
                <a:solidFill>
                  <a:srgbClr val="000080"/>
                </a:solidFill>
                <a:latin typeface="Arial" pitchFamily="34" charset="0"/>
              </a:defRPr>
            </a:lvl5pPr>
            <a:lvl6pPr marL="342900" algn="l" rtl="0" eaLnBrk="1" fontAlgn="base" hangingPunct="1">
              <a:spcBef>
                <a:spcPct val="0"/>
              </a:spcBef>
              <a:spcAft>
                <a:spcPct val="0"/>
              </a:spcAft>
              <a:defRPr sz="3000" b="1">
                <a:solidFill>
                  <a:srgbClr val="000080"/>
                </a:solidFill>
                <a:latin typeface="Arial" pitchFamily="34" charset="0"/>
              </a:defRPr>
            </a:lvl6pPr>
            <a:lvl7pPr marL="685800" algn="l" rtl="0" eaLnBrk="1" fontAlgn="base" hangingPunct="1">
              <a:spcBef>
                <a:spcPct val="0"/>
              </a:spcBef>
              <a:spcAft>
                <a:spcPct val="0"/>
              </a:spcAft>
              <a:defRPr sz="3000" b="1">
                <a:solidFill>
                  <a:srgbClr val="000080"/>
                </a:solidFill>
                <a:latin typeface="Arial" pitchFamily="34" charset="0"/>
              </a:defRPr>
            </a:lvl7pPr>
            <a:lvl8pPr marL="1028700" algn="l" rtl="0" eaLnBrk="1" fontAlgn="base" hangingPunct="1">
              <a:spcBef>
                <a:spcPct val="0"/>
              </a:spcBef>
              <a:spcAft>
                <a:spcPct val="0"/>
              </a:spcAft>
              <a:defRPr sz="3000" b="1">
                <a:solidFill>
                  <a:srgbClr val="000080"/>
                </a:solidFill>
                <a:latin typeface="Arial" pitchFamily="34" charset="0"/>
              </a:defRPr>
            </a:lvl8pPr>
            <a:lvl9pPr marL="1371600" algn="l" rtl="0" eaLnBrk="1" fontAlgn="base" hangingPunct="1">
              <a:spcBef>
                <a:spcPct val="0"/>
              </a:spcBef>
              <a:spcAft>
                <a:spcPct val="0"/>
              </a:spcAft>
              <a:defRPr sz="3000" b="1">
                <a:solidFill>
                  <a:srgbClr val="000080"/>
                </a:solidFill>
                <a:latin typeface="Arial" pitchFamily="34" charset="0"/>
              </a:defRPr>
            </a:lvl9pPr>
          </a:lstStyle>
          <a:p>
            <a:r>
              <a:rPr lang="en-US" sz="2400" dirty="0"/>
              <a:t>What and How to Inspect?</a:t>
            </a:r>
          </a:p>
        </p:txBody>
      </p:sp>
      <p:pic>
        <p:nvPicPr>
          <p:cNvPr id="6" name="Picture 5">
            <a:hlinkClick r:id="rId3"/>
            <a:extLst>
              <a:ext uri="{FF2B5EF4-FFF2-40B4-BE49-F238E27FC236}">
                <a16:creationId xmlns:a16="http://schemas.microsoft.com/office/drawing/2014/main" id="{D3A3C7FC-D969-160C-C543-1C73EF105162}"/>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6199" y="723486"/>
            <a:ext cx="10224189" cy="6134513"/>
          </a:xfrm>
          <a:prstGeom prst="rect">
            <a:avLst/>
          </a:prstGeom>
        </p:spPr>
      </p:pic>
      <p:sp>
        <p:nvSpPr>
          <p:cNvPr id="9" name="TextBox 8">
            <a:extLst>
              <a:ext uri="{FF2B5EF4-FFF2-40B4-BE49-F238E27FC236}">
                <a16:creationId xmlns:a16="http://schemas.microsoft.com/office/drawing/2014/main" id="{911140DC-9F19-4BD9-3668-CB43D276D4C8}"/>
              </a:ext>
            </a:extLst>
          </p:cNvPr>
          <p:cNvSpPr txBox="1"/>
          <p:nvPr/>
        </p:nvSpPr>
        <p:spPr bwMode="auto">
          <a:xfrm>
            <a:off x="10269215" y="1314609"/>
            <a:ext cx="21336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kern="0" dirty="0">
                <a:solidFill>
                  <a:srgbClr val="FFC000"/>
                </a:solidFill>
              </a:rPr>
              <a:t>Comprehensive, </a:t>
            </a:r>
          </a:p>
          <a:p>
            <a:r>
              <a:rPr lang="en-US" kern="0" dirty="0">
                <a:solidFill>
                  <a:srgbClr val="FFC000"/>
                </a:solidFill>
              </a:rPr>
              <a:t>though I’d like to see simpler, </a:t>
            </a:r>
            <a:r>
              <a:rPr lang="en-US" b="1" kern="0" dirty="0">
                <a:solidFill>
                  <a:srgbClr val="FFC000"/>
                </a:solidFill>
              </a:rPr>
              <a:t>bolder</a:t>
            </a:r>
            <a:r>
              <a:rPr lang="en-US" kern="0" dirty="0">
                <a:solidFill>
                  <a:srgbClr val="FFC000"/>
                </a:solidFill>
              </a:rPr>
              <a:t> maintenance scoring</a:t>
            </a:r>
          </a:p>
        </p:txBody>
      </p:sp>
      <p:grpSp>
        <p:nvGrpSpPr>
          <p:cNvPr id="10" name="Group 9">
            <a:extLst>
              <a:ext uri="{FF2B5EF4-FFF2-40B4-BE49-F238E27FC236}">
                <a16:creationId xmlns:a16="http://schemas.microsoft.com/office/drawing/2014/main" id="{BFC081D0-8B77-D6DE-0B1B-35C5AE38F293}"/>
              </a:ext>
            </a:extLst>
          </p:cNvPr>
          <p:cNvGrpSpPr/>
          <p:nvPr/>
        </p:nvGrpSpPr>
        <p:grpSpPr>
          <a:xfrm>
            <a:off x="5105400" y="4177913"/>
            <a:ext cx="7573049" cy="2680087"/>
            <a:chOff x="5380951" y="4177913"/>
            <a:chExt cx="7573049" cy="2680087"/>
          </a:xfrm>
        </p:grpSpPr>
        <p:pic>
          <p:nvPicPr>
            <p:cNvPr id="3" name="Picture 2">
              <a:extLst>
                <a:ext uri="{FF2B5EF4-FFF2-40B4-BE49-F238E27FC236}">
                  <a16:creationId xmlns:a16="http://schemas.microsoft.com/office/drawing/2014/main" id="{81AF6BD7-94B2-F932-0459-299D523008FC}"/>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380951" y="4177913"/>
              <a:ext cx="6811049" cy="2680087"/>
            </a:xfrm>
            <a:prstGeom prst="rect">
              <a:avLst/>
            </a:prstGeom>
            <a:ln w="19050">
              <a:solidFill>
                <a:srgbClr val="FF0000"/>
              </a:solidFill>
            </a:ln>
          </p:spPr>
        </p:pic>
        <p:sp>
          <p:nvSpPr>
            <p:cNvPr id="5" name="TextBox 4">
              <a:extLst>
                <a:ext uri="{FF2B5EF4-FFF2-40B4-BE49-F238E27FC236}">
                  <a16:creationId xmlns:a16="http://schemas.microsoft.com/office/drawing/2014/main" id="{42C8F968-7401-0AF3-7AED-2FDC39A483EB}"/>
                </a:ext>
              </a:extLst>
            </p:cNvPr>
            <p:cNvSpPr txBox="1"/>
            <p:nvPr/>
          </p:nvSpPr>
          <p:spPr bwMode="auto">
            <a:xfrm>
              <a:off x="7315200" y="4268280"/>
              <a:ext cx="5638800" cy="30777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sz="1400" kern="0" dirty="0">
                  <a:solidFill>
                    <a:srgbClr val="FF0000"/>
                  </a:solidFill>
                </a:rPr>
                <a:t>On OaklandCA.gov search GSI, or Green Stormwater</a:t>
              </a:r>
            </a:p>
          </p:txBody>
        </p:sp>
      </p:grpSp>
    </p:spTree>
    <p:extLst>
      <p:ext uri="{BB962C8B-B14F-4D97-AF65-F5344CB8AC3E}">
        <p14:creationId xmlns:p14="http://schemas.microsoft.com/office/powerpoint/2010/main" val="37356273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74DE50D-A302-2467-094A-794D3D29EA2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70DA67-F189-FABF-4486-4C5737D55F4E}"/>
              </a:ext>
            </a:extLst>
          </p:cNvPr>
          <p:cNvSpPr>
            <a:spLocks noGrp="1"/>
          </p:cNvSpPr>
          <p:nvPr>
            <p:ph sz="half" idx="1"/>
          </p:nvPr>
        </p:nvSpPr>
        <p:spPr>
          <a:xfrm>
            <a:off x="175653" y="381000"/>
            <a:ext cx="11840693" cy="4495800"/>
          </a:xfrm>
        </p:spPr>
        <p:txBody>
          <a:bodyPr/>
          <a:lstStyle/>
          <a:p>
            <a:pPr marL="0" indent="0">
              <a:buNone/>
            </a:pPr>
            <a:r>
              <a:rPr lang="en-US" dirty="0"/>
              <a:t>Green Stormwater Infrastructure (GSI) helps compensate for reduced pervious surface area and increased pollution from urbanized areas.</a:t>
            </a:r>
          </a:p>
          <a:p>
            <a:pPr marL="0" indent="0">
              <a:buNone/>
            </a:pPr>
            <a:endParaRPr lang="en-US" dirty="0"/>
          </a:p>
          <a:p>
            <a:pPr marL="0" indent="0">
              <a:buNone/>
            </a:pPr>
            <a:r>
              <a:rPr lang="en-US" dirty="0"/>
              <a:t>GSI is designed to </a:t>
            </a:r>
          </a:p>
          <a:p>
            <a:pPr marL="0" indent="0">
              <a:buNone/>
            </a:pPr>
            <a:r>
              <a:rPr lang="en-US" sz="5400" b="1" dirty="0" err="1">
                <a:solidFill>
                  <a:srgbClr val="00B0F0"/>
                </a:solidFill>
              </a:rPr>
              <a:t>Slooooooow</a:t>
            </a:r>
            <a:r>
              <a:rPr lang="en-US" sz="5400" b="1" dirty="0">
                <a:solidFill>
                  <a:srgbClr val="00B0F0"/>
                </a:solidFill>
              </a:rPr>
              <a:t>, S p r e a d, and Si</a:t>
            </a:r>
            <a:r>
              <a:rPr lang="en-US" sz="4800" b="1" dirty="0">
                <a:solidFill>
                  <a:srgbClr val="00B0F0"/>
                </a:solidFill>
              </a:rPr>
              <a:t>n</a:t>
            </a:r>
            <a:r>
              <a:rPr lang="en-US" sz="3600" b="1" dirty="0">
                <a:solidFill>
                  <a:srgbClr val="00B0F0"/>
                </a:solidFill>
              </a:rPr>
              <a:t>k</a:t>
            </a:r>
            <a:r>
              <a:rPr lang="en-US" sz="5400" b="1" dirty="0">
                <a:solidFill>
                  <a:srgbClr val="00B0F0"/>
                </a:solidFill>
              </a:rPr>
              <a:t> </a:t>
            </a:r>
          </a:p>
          <a:p>
            <a:pPr marL="0" indent="0">
              <a:buNone/>
            </a:pPr>
            <a:r>
              <a:rPr lang="en-US" dirty="0"/>
              <a:t>rainwater, remove pollutants, prevent erosion, and sometimes recharge groundwater.</a:t>
            </a:r>
          </a:p>
          <a:p>
            <a:pPr marL="0" indent="0">
              <a:buNone/>
            </a:pPr>
            <a:endParaRPr lang="en-US" dirty="0"/>
          </a:p>
          <a:p>
            <a:pPr marL="0" indent="0">
              <a:buNone/>
            </a:pPr>
            <a:endParaRPr lang="en-US" dirty="0"/>
          </a:p>
        </p:txBody>
      </p:sp>
      <p:pic>
        <p:nvPicPr>
          <p:cNvPr id="7" name="Picture 6">
            <a:extLst>
              <a:ext uri="{FF2B5EF4-FFF2-40B4-BE49-F238E27FC236}">
                <a16:creationId xmlns:a16="http://schemas.microsoft.com/office/drawing/2014/main" id="{173734F8-8B5A-9169-6CFB-5612B6D61BF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360684" y="3400092"/>
            <a:ext cx="7470630" cy="3457908"/>
          </a:xfrm>
          <a:prstGeom prst="rect">
            <a:avLst/>
          </a:prstGeom>
        </p:spPr>
      </p:pic>
    </p:spTree>
    <p:extLst>
      <p:ext uri="{BB962C8B-B14F-4D97-AF65-F5344CB8AC3E}">
        <p14:creationId xmlns:p14="http://schemas.microsoft.com/office/powerpoint/2010/main" val="21080835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wipe(down)">
                                      <p:cBhvr>
                                        <p:cTn id="11" dur="580">
                                          <p:stCondLst>
                                            <p:cond delay="0"/>
                                          </p:stCondLst>
                                        </p:cTn>
                                        <p:tgtEl>
                                          <p:spTgt spid="3">
                                            <p:txEl>
                                              <p:pRg st="3" end="3"/>
                                            </p:txEl>
                                          </p:spTgt>
                                        </p:tgtEl>
                                      </p:cBhvr>
                                    </p:animEffect>
                                    <p:anim calcmode="lin" valueType="num">
                                      <p:cBhvr>
                                        <p:cTn id="12"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17" dur="26">
                                          <p:stCondLst>
                                            <p:cond delay="650"/>
                                          </p:stCondLst>
                                        </p:cTn>
                                        <p:tgtEl>
                                          <p:spTgt spid="3">
                                            <p:txEl>
                                              <p:pRg st="3" end="3"/>
                                            </p:txEl>
                                          </p:spTgt>
                                        </p:tgtEl>
                                      </p:cBhvr>
                                      <p:to x="100000" y="60000"/>
                                    </p:animScale>
                                    <p:animScale>
                                      <p:cBhvr>
                                        <p:cTn id="18" dur="166" decel="50000">
                                          <p:stCondLst>
                                            <p:cond delay="676"/>
                                          </p:stCondLst>
                                        </p:cTn>
                                        <p:tgtEl>
                                          <p:spTgt spid="3">
                                            <p:txEl>
                                              <p:pRg st="3" end="3"/>
                                            </p:txEl>
                                          </p:spTgt>
                                        </p:tgtEl>
                                      </p:cBhvr>
                                      <p:to x="100000" y="100000"/>
                                    </p:animScale>
                                    <p:animScale>
                                      <p:cBhvr>
                                        <p:cTn id="19" dur="26">
                                          <p:stCondLst>
                                            <p:cond delay="1312"/>
                                          </p:stCondLst>
                                        </p:cTn>
                                        <p:tgtEl>
                                          <p:spTgt spid="3">
                                            <p:txEl>
                                              <p:pRg st="3" end="3"/>
                                            </p:txEl>
                                          </p:spTgt>
                                        </p:tgtEl>
                                      </p:cBhvr>
                                      <p:to x="100000" y="80000"/>
                                    </p:animScale>
                                    <p:animScale>
                                      <p:cBhvr>
                                        <p:cTn id="20" dur="166" decel="50000">
                                          <p:stCondLst>
                                            <p:cond delay="1338"/>
                                          </p:stCondLst>
                                        </p:cTn>
                                        <p:tgtEl>
                                          <p:spTgt spid="3">
                                            <p:txEl>
                                              <p:pRg st="3" end="3"/>
                                            </p:txEl>
                                          </p:spTgt>
                                        </p:tgtEl>
                                      </p:cBhvr>
                                      <p:to x="100000" y="100000"/>
                                    </p:animScale>
                                    <p:animScale>
                                      <p:cBhvr>
                                        <p:cTn id="21" dur="26">
                                          <p:stCondLst>
                                            <p:cond delay="1642"/>
                                          </p:stCondLst>
                                        </p:cTn>
                                        <p:tgtEl>
                                          <p:spTgt spid="3">
                                            <p:txEl>
                                              <p:pRg st="3" end="3"/>
                                            </p:txEl>
                                          </p:spTgt>
                                        </p:tgtEl>
                                      </p:cBhvr>
                                      <p:to x="100000" y="90000"/>
                                    </p:animScale>
                                    <p:animScale>
                                      <p:cBhvr>
                                        <p:cTn id="22" dur="166" decel="50000">
                                          <p:stCondLst>
                                            <p:cond delay="1668"/>
                                          </p:stCondLst>
                                        </p:cTn>
                                        <p:tgtEl>
                                          <p:spTgt spid="3">
                                            <p:txEl>
                                              <p:pRg st="3" end="3"/>
                                            </p:txEl>
                                          </p:spTgt>
                                        </p:tgtEl>
                                      </p:cBhvr>
                                      <p:to x="100000" y="100000"/>
                                    </p:animScale>
                                    <p:animScale>
                                      <p:cBhvr>
                                        <p:cTn id="23" dur="26">
                                          <p:stCondLst>
                                            <p:cond delay="1808"/>
                                          </p:stCondLst>
                                        </p:cTn>
                                        <p:tgtEl>
                                          <p:spTgt spid="3">
                                            <p:txEl>
                                              <p:pRg st="3" end="3"/>
                                            </p:txEl>
                                          </p:spTgt>
                                        </p:tgtEl>
                                      </p:cBhvr>
                                      <p:to x="100000" y="95000"/>
                                    </p:animScale>
                                    <p:animScale>
                                      <p:cBhvr>
                                        <p:cTn id="24" dur="166" decel="50000">
                                          <p:stCondLst>
                                            <p:cond delay="1834"/>
                                          </p:stCondLst>
                                        </p:cTn>
                                        <p:tgtEl>
                                          <p:spTgt spid="3">
                                            <p:txEl>
                                              <p:pRg st="3" end="3"/>
                                            </p:txEl>
                                          </p:spTgt>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FE68BA-B6AD-3E3E-D687-B6781D60793A}"/>
              </a:ext>
            </a:extLst>
          </p:cNvPr>
          <p:cNvSpPr>
            <a:spLocks noGrp="1"/>
          </p:cNvSpPr>
          <p:nvPr>
            <p:ph idx="1"/>
          </p:nvPr>
        </p:nvSpPr>
        <p:spPr>
          <a:xfrm>
            <a:off x="3962400" y="685800"/>
            <a:ext cx="10972800" cy="4495800"/>
          </a:xfrm>
        </p:spPr>
        <p:txBody>
          <a:bodyPr/>
          <a:lstStyle/>
          <a:p>
            <a:pPr marL="0" indent="0">
              <a:buNone/>
            </a:pPr>
            <a:r>
              <a:rPr lang="en-US" sz="2800" dirty="0"/>
              <a:t>Bioretention Inspection Categories</a:t>
            </a:r>
          </a:p>
          <a:p>
            <a:pPr marL="457200" indent="-457200">
              <a:buFont typeface="+mj-lt"/>
              <a:buAutoNum type="arabicPeriod"/>
            </a:pPr>
            <a:r>
              <a:rPr lang="en-US" sz="2800" dirty="0"/>
              <a:t>Standing Water</a:t>
            </a:r>
          </a:p>
          <a:p>
            <a:pPr marL="457200" indent="-457200">
              <a:buFont typeface="+mj-lt"/>
              <a:buAutoNum type="arabicPeriod"/>
            </a:pPr>
            <a:r>
              <a:rPr lang="en-US" sz="2800" dirty="0"/>
              <a:t>Trash</a:t>
            </a:r>
          </a:p>
          <a:p>
            <a:pPr marL="457200" indent="-457200">
              <a:buFont typeface="+mj-lt"/>
              <a:buAutoNum type="arabicPeriod"/>
            </a:pPr>
            <a:r>
              <a:rPr lang="en-US" sz="2800" dirty="0"/>
              <a:t>Sediment</a:t>
            </a:r>
          </a:p>
          <a:p>
            <a:pPr marL="457200" indent="-457200">
              <a:buFont typeface="+mj-lt"/>
              <a:buAutoNum type="arabicPeriod"/>
            </a:pPr>
            <a:r>
              <a:rPr lang="en-US" sz="2800" dirty="0"/>
              <a:t>Erosion</a:t>
            </a:r>
          </a:p>
          <a:p>
            <a:pPr marL="457200" indent="-457200">
              <a:buFont typeface="+mj-lt"/>
              <a:buAutoNum type="arabicPeriod"/>
            </a:pPr>
            <a:r>
              <a:rPr lang="en-US" sz="2800" dirty="0"/>
              <a:t>Vegetation</a:t>
            </a:r>
          </a:p>
          <a:p>
            <a:pPr marL="457200" indent="-457200">
              <a:buFont typeface="+mj-lt"/>
              <a:buAutoNum type="arabicPeriod"/>
            </a:pPr>
            <a:r>
              <a:rPr lang="en-US" sz="2800" dirty="0"/>
              <a:t>Mulch</a:t>
            </a:r>
          </a:p>
          <a:p>
            <a:pPr marL="457200" indent="-457200">
              <a:buFont typeface="+mj-lt"/>
              <a:buAutoNum type="arabicPeriod"/>
            </a:pPr>
            <a:r>
              <a:rPr lang="en-US" sz="2800" dirty="0"/>
              <a:t>Irrigation</a:t>
            </a:r>
          </a:p>
          <a:p>
            <a:pPr marL="457200" indent="-457200">
              <a:buFont typeface="+mj-lt"/>
              <a:buAutoNum type="arabicPeriod"/>
            </a:pPr>
            <a:r>
              <a:rPr lang="en-US" sz="2800" dirty="0"/>
              <a:t>Soil level</a:t>
            </a:r>
          </a:p>
          <a:p>
            <a:pPr marL="457200" indent="-457200">
              <a:buFont typeface="+mj-lt"/>
              <a:buAutoNum type="arabicPeriod"/>
            </a:pPr>
            <a:r>
              <a:rPr lang="en-US" sz="2800" dirty="0"/>
              <a:t>Inlet</a:t>
            </a:r>
          </a:p>
          <a:p>
            <a:pPr marL="457200" indent="-457200">
              <a:buFont typeface="+mj-lt"/>
              <a:buAutoNum type="arabicPeriod"/>
            </a:pPr>
            <a:r>
              <a:rPr lang="en-US" sz="2800" dirty="0"/>
              <a:t>Overflow and outlet(s)</a:t>
            </a:r>
          </a:p>
        </p:txBody>
      </p:sp>
      <p:pic>
        <p:nvPicPr>
          <p:cNvPr id="5122" name="Picture 2" descr="10 Greatest Hits - Compilation by Supergrass | Spotify">
            <a:extLst>
              <a:ext uri="{FF2B5EF4-FFF2-40B4-BE49-F238E27FC236}">
                <a16:creationId xmlns:a16="http://schemas.microsoft.com/office/drawing/2014/main" id="{4A01D68B-D473-CF64-5E57-CE4065B3070C}"/>
              </a:ext>
            </a:extLst>
          </p:cNvPr>
          <p:cNvPicPr>
            <a:picLocks noChangeAspect="1" noChangeArrowheads="1"/>
          </p:cNvPicPr>
          <p:nvPr/>
        </p:nvPicPr>
        <p:blipFill rotWithShape="1">
          <a:blip r:embed="rId2" cstate="email">
            <a:clrChange>
              <a:clrFrom>
                <a:srgbClr val="7D7A43"/>
              </a:clrFrom>
              <a:clrTo>
                <a:srgbClr val="7D7A43">
                  <a:alpha val="0"/>
                </a:srgbClr>
              </a:clrTo>
            </a:clrChange>
            <a:extLst>
              <a:ext uri="{28A0092B-C50C-407E-A947-70E740481C1C}">
                <a14:useLocalDpi xmlns:a14="http://schemas.microsoft.com/office/drawing/2010/main" val="0"/>
              </a:ext>
            </a:extLst>
          </a:blip>
          <a:srcRect/>
          <a:stretch/>
        </p:blipFill>
        <p:spPr bwMode="auto">
          <a:xfrm>
            <a:off x="152400" y="76200"/>
            <a:ext cx="3429000" cy="3505200"/>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2B16BC4-BFD9-772F-7031-CE02FDB42CCA}"/>
              </a:ext>
            </a:extLst>
          </p:cNvPr>
          <p:cNvSpPr txBox="1"/>
          <p:nvPr/>
        </p:nvSpPr>
        <p:spPr bwMode="auto">
          <a:xfrm>
            <a:off x="990600" y="4038600"/>
            <a:ext cx="2286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kern="0" dirty="0"/>
              <a:t>Good</a:t>
            </a:r>
          </a:p>
        </p:txBody>
      </p:sp>
    </p:spTree>
    <p:extLst>
      <p:ext uri="{BB962C8B-B14F-4D97-AF65-F5344CB8AC3E}">
        <p14:creationId xmlns:p14="http://schemas.microsoft.com/office/powerpoint/2010/main" val="1129805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A7FA1C3-D564-E174-E297-1475AF360D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C61276-EC4C-A168-5816-B160755741DC}"/>
              </a:ext>
            </a:extLst>
          </p:cNvPr>
          <p:cNvSpPr>
            <a:spLocks noGrp="1"/>
          </p:cNvSpPr>
          <p:nvPr>
            <p:ph type="title"/>
          </p:nvPr>
        </p:nvSpPr>
        <p:spPr>
          <a:xfrm>
            <a:off x="33454" y="-569913"/>
            <a:ext cx="10972800" cy="1139825"/>
          </a:xfrm>
        </p:spPr>
        <p:txBody>
          <a:bodyPr/>
          <a:lstStyle/>
          <a:p>
            <a:r>
              <a:rPr lang="en-US" dirty="0"/>
              <a:t>Scoring inspection categories</a:t>
            </a:r>
          </a:p>
        </p:txBody>
      </p:sp>
      <p:sp>
        <p:nvSpPr>
          <p:cNvPr id="4" name="TextBox 3">
            <a:extLst>
              <a:ext uri="{FF2B5EF4-FFF2-40B4-BE49-F238E27FC236}">
                <a16:creationId xmlns:a16="http://schemas.microsoft.com/office/drawing/2014/main" id="{1208771D-1123-71C2-CEE7-33CA8B8A1B98}"/>
              </a:ext>
            </a:extLst>
          </p:cNvPr>
          <p:cNvSpPr txBox="1"/>
          <p:nvPr/>
        </p:nvSpPr>
        <p:spPr bwMode="auto">
          <a:xfrm>
            <a:off x="5050573" y="1603947"/>
            <a:ext cx="1945888" cy="400110"/>
          </a:xfrm>
          <a:prstGeom prst="rect">
            <a:avLst/>
          </a:prstGeom>
          <a:solidFill>
            <a:srgbClr val="FFFF00"/>
          </a:solidFill>
          <a:ln>
            <a:noFill/>
          </a:ln>
          <a:effectLst/>
        </p:spPr>
        <p:txBody>
          <a:bodyPr vert="horz" wrap="square" lIns="91440" tIns="45720" rIns="91440" bIns="45720" numCol="1" rtlCol="0" anchor="t" anchorCtr="0" compatLnSpc="1">
            <a:prstTxWarp prst="textNoShape">
              <a:avLst/>
            </a:prstTxWarp>
            <a:spAutoFit/>
          </a:bodyPr>
          <a:lstStyle/>
          <a:p>
            <a:r>
              <a:rPr lang="en-US" sz="2000" b="1" kern="0" dirty="0">
                <a:solidFill>
                  <a:srgbClr val="000000"/>
                </a:solidFill>
                <a:latin typeface="Rockwell Extra Bold" panose="02060903040505020403" pitchFamily="18" charset="0"/>
              </a:rPr>
              <a:t>MODERATE</a:t>
            </a:r>
          </a:p>
        </p:txBody>
      </p:sp>
      <p:sp>
        <p:nvSpPr>
          <p:cNvPr id="5" name="TextBox 4">
            <a:extLst>
              <a:ext uri="{FF2B5EF4-FFF2-40B4-BE49-F238E27FC236}">
                <a16:creationId xmlns:a16="http://schemas.microsoft.com/office/drawing/2014/main" id="{3BDEF3A3-D254-6C6E-372E-C823AFD7BC09}"/>
              </a:ext>
            </a:extLst>
          </p:cNvPr>
          <p:cNvSpPr txBox="1"/>
          <p:nvPr/>
        </p:nvSpPr>
        <p:spPr bwMode="auto">
          <a:xfrm>
            <a:off x="9372600" y="1542392"/>
            <a:ext cx="1371600" cy="461665"/>
          </a:xfrm>
          <a:prstGeom prst="rect">
            <a:avLst/>
          </a:prstGeom>
          <a:solidFill>
            <a:srgbClr val="FF0000"/>
          </a:solidFill>
          <a:ln>
            <a:noFill/>
          </a:ln>
          <a:effectLst/>
        </p:spPr>
        <p:txBody>
          <a:bodyPr vert="horz" wrap="square" lIns="91440" tIns="45720" rIns="91440" bIns="45720" numCol="1" rtlCol="0" anchor="t" anchorCtr="0" compatLnSpc="1">
            <a:prstTxWarp prst="textNoShape">
              <a:avLst/>
            </a:prstTxWarp>
            <a:spAutoFit/>
          </a:bodyPr>
          <a:lstStyle/>
          <a:p>
            <a:r>
              <a:rPr lang="en-US" sz="2400" b="1" kern="0" dirty="0">
                <a:solidFill>
                  <a:srgbClr val="000000"/>
                </a:solidFill>
                <a:latin typeface="Rockwell Extra Bold" panose="02060903040505020403" pitchFamily="18" charset="0"/>
              </a:rPr>
              <a:t>POOR</a:t>
            </a:r>
          </a:p>
        </p:txBody>
      </p:sp>
      <p:grpSp>
        <p:nvGrpSpPr>
          <p:cNvPr id="9" name="Group 8">
            <a:extLst>
              <a:ext uri="{FF2B5EF4-FFF2-40B4-BE49-F238E27FC236}">
                <a16:creationId xmlns:a16="http://schemas.microsoft.com/office/drawing/2014/main" id="{3AC03254-19D9-4005-11A2-C530AFE720CF}"/>
              </a:ext>
            </a:extLst>
          </p:cNvPr>
          <p:cNvGrpSpPr/>
          <p:nvPr/>
        </p:nvGrpSpPr>
        <p:grpSpPr>
          <a:xfrm>
            <a:off x="373566" y="6153150"/>
            <a:ext cx="11589834" cy="646331"/>
            <a:chOff x="373566" y="6153150"/>
            <a:chExt cx="11091746" cy="646331"/>
          </a:xfrm>
        </p:grpSpPr>
        <p:sp>
          <p:nvSpPr>
            <p:cNvPr id="6" name="TextBox 5">
              <a:extLst>
                <a:ext uri="{FF2B5EF4-FFF2-40B4-BE49-F238E27FC236}">
                  <a16:creationId xmlns:a16="http://schemas.microsoft.com/office/drawing/2014/main" id="{E7369424-0C04-F055-D7AC-5481FE05A5D1}"/>
                </a:ext>
              </a:extLst>
            </p:cNvPr>
            <p:cNvSpPr txBox="1"/>
            <p:nvPr/>
          </p:nvSpPr>
          <p:spPr bwMode="auto">
            <a:xfrm>
              <a:off x="7655312" y="6153150"/>
              <a:ext cx="3810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b="1" kern="0" dirty="0">
                  <a:solidFill>
                    <a:srgbClr val="FF0000"/>
                  </a:solidFill>
                </a:rPr>
                <a:t>Requires MAJOR renovation/repair</a:t>
              </a:r>
            </a:p>
          </p:txBody>
        </p:sp>
        <p:sp>
          <p:nvSpPr>
            <p:cNvPr id="7" name="TextBox 6">
              <a:extLst>
                <a:ext uri="{FF2B5EF4-FFF2-40B4-BE49-F238E27FC236}">
                  <a16:creationId xmlns:a16="http://schemas.microsoft.com/office/drawing/2014/main" id="{5B29786C-EED3-3723-6D95-DC0BD88D7C05}"/>
                </a:ext>
              </a:extLst>
            </p:cNvPr>
            <p:cNvSpPr txBox="1"/>
            <p:nvPr/>
          </p:nvSpPr>
          <p:spPr bwMode="auto">
            <a:xfrm>
              <a:off x="4446602" y="6153150"/>
              <a:ext cx="3810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b="1" kern="0" dirty="0">
                  <a:solidFill>
                    <a:srgbClr val="FFFF00"/>
                  </a:solidFill>
                </a:rPr>
                <a:t>Minor renovation required</a:t>
              </a:r>
            </a:p>
          </p:txBody>
        </p:sp>
        <p:sp>
          <p:nvSpPr>
            <p:cNvPr id="8" name="TextBox 7">
              <a:extLst>
                <a:ext uri="{FF2B5EF4-FFF2-40B4-BE49-F238E27FC236}">
                  <a16:creationId xmlns:a16="http://schemas.microsoft.com/office/drawing/2014/main" id="{7DECC5BE-89DC-0018-F934-CDDA5188DA50}"/>
                </a:ext>
              </a:extLst>
            </p:cNvPr>
            <p:cNvSpPr txBox="1"/>
            <p:nvPr/>
          </p:nvSpPr>
          <p:spPr bwMode="auto">
            <a:xfrm>
              <a:off x="373566" y="6153150"/>
              <a:ext cx="3810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b="1" kern="0" dirty="0">
                  <a:solidFill>
                    <a:srgbClr val="92D050"/>
                  </a:solidFill>
                </a:rPr>
                <a:t>Little to no renovation required</a:t>
              </a:r>
            </a:p>
          </p:txBody>
        </p:sp>
      </p:grpSp>
      <p:pic>
        <p:nvPicPr>
          <p:cNvPr id="13" name="Picture 12">
            <a:extLst>
              <a:ext uri="{FF2B5EF4-FFF2-40B4-BE49-F238E27FC236}">
                <a16:creationId xmlns:a16="http://schemas.microsoft.com/office/drawing/2014/main" id="{9A5BC9BF-54D0-E81E-351D-14D6AA10BB9D}"/>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4524896" y="2300786"/>
            <a:ext cx="3142208" cy="3019465"/>
          </a:xfrm>
          <a:prstGeom prst="flowChartConnector">
            <a:avLst/>
          </a:prstGeom>
        </p:spPr>
      </p:pic>
      <p:pic>
        <p:nvPicPr>
          <p:cNvPr id="14" name="Picture 13">
            <a:extLst>
              <a:ext uri="{FF2B5EF4-FFF2-40B4-BE49-F238E27FC236}">
                <a16:creationId xmlns:a16="http://schemas.microsoft.com/office/drawing/2014/main" id="{6A640A58-5815-9267-361A-7D885491F3C8}"/>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8492752" y="2325031"/>
            <a:ext cx="3131296" cy="3019464"/>
          </a:xfrm>
          <a:prstGeom prst="flowChartConnector">
            <a:avLst/>
          </a:prstGeom>
        </p:spPr>
      </p:pic>
      <p:pic>
        <p:nvPicPr>
          <p:cNvPr id="15" name="Picture 14">
            <a:extLst>
              <a:ext uri="{FF2B5EF4-FFF2-40B4-BE49-F238E27FC236}">
                <a16:creationId xmlns:a16="http://schemas.microsoft.com/office/drawing/2014/main" id="{18D33B7C-03D8-BD51-15FD-4354D0D284E0}"/>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360717" y="2230832"/>
            <a:ext cx="3220683" cy="3159698"/>
          </a:xfrm>
          <a:prstGeom prst="flowChartConnector">
            <a:avLst/>
          </a:prstGeom>
        </p:spPr>
      </p:pic>
      <p:sp>
        <p:nvSpPr>
          <p:cNvPr id="17" name="TextBox 16">
            <a:extLst>
              <a:ext uri="{FF2B5EF4-FFF2-40B4-BE49-F238E27FC236}">
                <a16:creationId xmlns:a16="http://schemas.microsoft.com/office/drawing/2014/main" id="{EA210189-13FC-91E2-EAFC-19CC21064067}"/>
              </a:ext>
            </a:extLst>
          </p:cNvPr>
          <p:cNvSpPr txBox="1"/>
          <p:nvPr/>
        </p:nvSpPr>
        <p:spPr bwMode="auto">
          <a:xfrm>
            <a:off x="1382218" y="1603947"/>
            <a:ext cx="1089242" cy="400110"/>
          </a:xfrm>
          <a:prstGeom prst="rect">
            <a:avLst/>
          </a:prstGeom>
          <a:solidFill>
            <a:srgbClr val="00B050"/>
          </a:solidFill>
          <a:ln>
            <a:noFill/>
          </a:ln>
          <a:effectLst/>
        </p:spPr>
        <p:txBody>
          <a:bodyPr vert="horz" wrap="square" lIns="91440" tIns="45720" rIns="91440" bIns="45720" numCol="1" rtlCol="0" anchor="t" anchorCtr="0" compatLnSpc="1">
            <a:prstTxWarp prst="textNoShape">
              <a:avLst/>
            </a:prstTxWarp>
            <a:spAutoFit/>
          </a:bodyPr>
          <a:lstStyle/>
          <a:p>
            <a:r>
              <a:rPr lang="en-US" sz="2000" b="1" kern="0" dirty="0">
                <a:solidFill>
                  <a:srgbClr val="000000"/>
                </a:solidFill>
                <a:latin typeface="Rockwell Extra Bold" panose="02060903040505020403" pitchFamily="18" charset="0"/>
              </a:rPr>
              <a:t>GOOD</a:t>
            </a:r>
          </a:p>
        </p:txBody>
      </p:sp>
    </p:spTree>
    <p:extLst>
      <p:ext uri="{BB962C8B-B14F-4D97-AF65-F5344CB8AC3E}">
        <p14:creationId xmlns:p14="http://schemas.microsoft.com/office/powerpoint/2010/main" val="1381470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CB06D-8F1C-662B-828C-63F23A567ED1}"/>
              </a:ext>
            </a:extLst>
          </p:cNvPr>
          <p:cNvSpPr>
            <a:spLocks noGrp="1"/>
          </p:cNvSpPr>
          <p:nvPr>
            <p:ph type="title"/>
          </p:nvPr>
        </p:nvSpPr>
        <p:spPr>
          <a:xfrm>
            <a:off x="275032" y="1295400"/>
            <a:ext cx="11840767" cy="1139825"/>
          </a:xfrm>
        </p:spPr>
        <p:txBody>
          <a:bodyPr>
            <a:noAutofit/>
          </a:bodyPr>
          <a:lstStyle/>
          <a:p>
            <a:r>
              <a:rPr lang="en-US" sz="3000" dirty="0">
                <a:solidFill>
                  <a:srgbClr val="FF0000"/>
                </a:solidFill>
              </a:rPr>
              <a:t>Inspection form,</a:t>
            </a:r>
            <a:br>
              <a:rPr lang="en-US" sz="3000" dirty="0">
                <a:solidFill>
                  <a:srgbClr val="FF0000"/>
                </a:solidFill>
              </a:rPr>
            </a:br>
            <a:r>
              <a:rPr lang="en-US" sz="3000" dirty="0">
                <a:solidFill>
                  <a:srgbClr val="FF0000"/>
                </a:solidFill>
              </a:rPr>
              <a:t>also to be available in Survey123</a:t>
            </a:r>
          </a:p>
        </p:txBody>
      </p:sp>
      <p:pic>
        <p:nvPicPr>
          <p:cNvPr id="5" name="Picture 4">
            <a:extLst>
              <a:ext uri="{FF2B5EF4-FFF2-40B4-BE49-F238E27FC236}">
                <a16:creationId xmlns:a16="http://schemas.microsoft.com/office/drawing/2014/main" id="{4CB382EB-D497-3C76-316A-E2AFB4437957}"/>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315200" y="94961"/>
            <a:ext cx="4633362" cy="6668078"/>
          </a:xfrm>
          <a:prstGeom prst="rect">
            <a:avLst/>
          </a:prstGeom>
        </p:spPr>
      </p:pic>
    </p:spTree>
    <p:extLst>
      <p:ext uri="{BB962C8B-B14F-4D97-AF65-F5344CB8AC3E}">
        <p14:creationId xmlns:p14="http://schemas.microsoft.com/office/powerpoint/2010/main" val="40107760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FFEA30E-F3D7-2333-A87C-BCDC7DD1EBD2}"/>
            </a:ext>
          </a:extLst>
        </p:cNvPr>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D882832B-C541-0FF1-3590-2B66E7C78772}"/>
              </a:ext>
            </a:extLst>
          </p:cNvPr>
          <p:cNvPicPr>
            <a:picLocks noGrp="1" noChangeAspect="1"/>
          </p:cNvPicPr>
          <p:nvPr>
            <p:ph idx="1"/>
          </p:nvPr>
        </p:nvPicPr>
        <p:blipFill rotWithShape="1">
          <a:blip r:embed="rId3" cstate="email">
            <a:extLst>
              <a:ext uri="{28A0092B-C50C-407E-A947-70E740481C1C}">
                <a14:useLocalDpi xmlns:a14="http://schemas.microsoft.com/office/drawing/2010/main" val="0"/>
              </a:ext>
            </a:extLst>
          </a:blip>
          <a:srcRect/>
          <a:stretch/>
        </p:blipFill>
        <p:spPr>
          <a:xfrm>
            <a:off x="6531463" y="0"/>
            <a:ext cx="5660537" cy="4286629"/>
          </a:xfrm>
        </p:spPr>
      </p:pic>
      <p:sp>
        <p:nvSpPr>
          <p:cNvPr id="10" name="Title 1">
            <a:extLst>
              <a:ext uri="{FF2B5EF4-FFF2-40B4-BE49-F238E27FC236}">
                <a16:creationId xmlns:a16="http://schemas.microsoft.com/office/drawing/2014/main" id="{538ABBE4-A94E-5281-B05A-BC3EA5BE2367}"/>
              </a:ext>
            </a:extLst>
          </p:cNvPr>
          <p:cNvSpPr>
            <a:spLocks noGrp="1"/>
          </p:cNvSpPr>
          <p:nvPr>
            <p:ph type="title"/>
          </p:nvPr>
        </p:nvSpPr>
        <p:spPr>
          <a:xfrm>
            <a:off x="0" y="95981"/>
            <a:ext cx="6074829" cy="533400"/>
          </a:xfrm>
        </p:spPr>
        <p:txBody>
          <a:bodyPr>
            <a:normAutofit fontScale="90000"/>
          </a:bodyPr>
          <a:lstStyle/>
          <a:p>
            <a:r>
              <a:rPr lang="en-US" sz="3600" dirty="0"/>
              <a:t>Trash</a:t>
            </a:r>
            <a:endParaRPr lang="en-US" dirty="0"/>
          </a:p>
        </p:txBody>
      </p:sp>
      <p:sp>
        <p:nvSpPr>
          <p:cNvPr id="5" name="Content Placeholder 2">
            <a:extLst>
              <a:ext uri="{FF2B5EF4-FFF2-40B4-BE49-F238E27FC236}">
                <a16:creationId xmlns:a16="http://schemas.microsoft.com/office/drawing/2014/main" id="{20F06853-BEC9-4498-E7F8-1FE2873398A2}"/>
              </a:ext>
            </a:extLst>
          </p:cNvPr>
          <p:cNvSpPr txBox="1">
            <a:spLocks/>
          </p:cNvSpPr>
          <p:nvPr/>
        </p:nvSpPr>
        <p:spPr>
          <a:xfrm>
            <a:off x="76200" y="761458"/>
            <a:ext cx="6455263" cy="2972342"/>
          </a:xfrm>
          <a:prstGeom prst="rect">
            <a:avLst/>
          </a:prstGeom>
        </p:spPr>
        <p:txBody>
          <a:bodyPr vert="horz" lIns="91440" tIns="45720" rIns="91440" bIns="45720" rtlCol="0">
            <a:noAutofit/>
          </a:bodyPr>
          <a:lstStyle>
            <a:lvl1pPr marL="457200" indent="-457200" algn="l" defTabSz="914400" rtl="0" eaLnBrk="1" latinLnBrk="0" hangingPunct="1">
              <a:spcBef>
                <a:spcPct val="20000"/>
              </a:spcBef>
              <a:buFont typeface="Arial" panose="020B0604020202020204" pitchFamily="34" charset="0"/>
              <a:buChar char="•"/>
              <a:defRPr sz="2600" kern="1200">
                <a:solidFill>
                  <a:srgbClr val="003E7E"/>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rgbClr val="5F606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rgbClr val="5F606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5F606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5F606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3000" dirty="0">
                <a:solidFill>
                  <a:schemeClr val="bg1"/>
                </a:solidFill>
              </a:rPr>
              <a:t>obstructing inlets, outlets, or overflow clogging surface media</a:t>
            </a:r>
          </a:p>
          <a:p>
            <a:pPr marL="0" indent="0">
              <a:buNone/>
            </a:pPr>
            <a:r>
              <a:rPr lang="en-US" sz="3000" dirty="0">
                <a:solidFill>
                  <a:schemeClr val="bg1"/>
                </a:solidFill>
              </a:rPr>
              <a:t>eyesore</a:t>
            </a:r>
          </a:p>
        </p:txBody>
      </p:sp>
      <p:sp>
        <p:nvSpPr>
          <p:cNvPr id="11" name="TextBox 10">
            <a:extLst>
              <a:ext uri="{FF2B5EF4-FFF2-40B4-BE49-F238E27FC236}">
                <a16:creationId xmlns:a16="http://schemas.microsoft.com/office/drawing/2014/main" id="{E2F3BD69-4558-A6E9-2796-CD88A496C83A}"/>
              </a:ext>
            </a:extLst>
          </p:cNvPr>
          <p:cNvSpPr txBox="1"/>
          <p:nvPr/>
        </p:nvSpPr>
        <p:spPr>
          <a:xfrm>
            <a:off x="1859" y="6445767"/>
            <a:ext cx="5552321" cy="338554"/>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Photo: City of San Jose Maintenance Field Guide</a:t>
            </a:r>
          </a:p>
        </p:txBody>
      </p:sp>
      <p:sp>
        <p:nvSpPr>
          <p:cNvPr id="2" name="Content Placeholder 2">
            <a:extLst>
              <a:ext uri="{FF2B5EF4-FFF2-40B4-BE49-F238E27FC236}">
                <a16:creationId xmlns:a16="http://schemas.microsoft.com/office/drawing/2014/main" id="{20DA0F31-F63B-4719-0514-17C080C63149}"/>
              </a:ext>
            </a:extLst>
          </p:cNvPr>
          <p:cNvSpPr txBox="1">
            <a:spLocks/>
          </p:cNvSpPr>
          <p:nvPr/>
        </p:nvSpPr>
        <p:spPr>
          <a:xfrm>
            <a:off x="76200" y="4572000"/>
            <a:ext cx="11887200" cy="1295942"/>
          </a:xfrm>
          <a:prstGeom prst="rect">
            <a:avLst/>
          </a:prstGeom>
        </p:spPr>
        <p:txBody>
          <a:bodyPr vert="horz" lIns="91440" tIns="45720" rIns="91440" bIns="45720" rtlCol="0">
            <a:noAutofit/>
          </a:bodyPr>
          <a:lstStyle>
            <a:lvl1pPr marL="457200" indent="-457200" algn="l" defTabSz="914400" rtl="0" eaLnBrk="1" latinLnBrk="0" hangingPunct="1">
              <a:spcBef>
                <a:spcPct val="20000"/>
              </a:spcBef>
              <a:buFont typeface="Arial" panose="020B0604020202020204" pitchFamily="34" charset="0"/>
              <a:buChar char="•"/>
              <a:defRPr sz="2600" kern="1200">
                <a:solidFill>
                  <a:srgbClr val="003E7E"/>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rgbClr val="5F606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rgbClr val="5F606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5F606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5F606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3000" dirty="0">
                <a:solidFill>
                  <a:schemeClr val="bg1"/>
                </a:solidFill>
              </a:rPr>
              <a:t>On the other hand . . . </a:t>
            </a:r>
          </a:p>
          <a:p>
            <a:pPr marL="0" indent="0">
              <a:buNone/>
            </a:pPr>
            <a:r>
              <a:rPr lang="en-US" sz="3000" dirty="0">
                <a:solidFill>
                  <a:schemeClr val="bg1"/>
                </a:solidFill>
              </a:rPr>
              <a:t>Trash in the bioretention shows it’s working as a filter; </a:t>
            </a:r>
          </a:p>
          <a:p>
            <a:pPr marL="0" indent="0">
              <a:buNone/>
            </a:pPr>
            <a:r>
              <a:rPr lang="en-US" sz="3000" dirty="0">
                <a:solidFill>
                  <a:schemeClr val="bg1"/>
                </a:solidFill>
              </a:rPr>
              <a:t>just needs cleaning out.</a:t>
            </a:r>
          </a:p>
        </p:txBody>
      </p:sp>
      <p:sp>
        <p:nvSpPr>
          <p:cNvPr id="3" name="TextBox 2">
            <a:extLst>
              <a:ext uri="{FF2B5EF4-FFF2-40B4-BE49-F238E27FC236}">
                <a16:creationId xmlns:a16="http://schemas.microsoft.com/office/drawing/2014/main" id="{4A02DE87-A16B-4034-365A-FC178A17DBB0}"/>
              </a:ext>
            </a:extLst>
          </p:cNvPr>
          <p:cNvSpPr txBox="1"/>
          <p:nvPr/>
        </p:nvSpPr>
        <p:spPr bwMode="auto">
          <a:xfrm>
            <a:off x="6531463" y="4264425"/>
            <a:ext cx="5660537" cy="461665"/>
          </a:xfrm>
          <a:prstGeom prst="rect">
            <a:avLst/>
          </a:prstGeom>
          <a:solidFill>
            <a:srgbClr val="FF0000"/>
          </a:solidFill>
          <a:ln>
            <a:noFill/>
          </a:ln>
          <a:effectLst/>
        </p:spPr>
        <p:txBody>
          <a:bodyPr vert="horz" wrap="square" lIns="91440" tIns="45720" rIns="91440" bIns="45720" numCol="1" rtlCol="0" anchor="t" anchorCtr="0" compatLnSpc="1">
            <a:prstTxWarp prst="textNoShape">
              <a:avLst/>
            </a:prstTxWarp>
            <a:spAutoFit/>
          </a:bodyPr>
          <a:lstStyle/>
          <a:p>
            <a:r>
              <a:rPr lang="en-US" sz="2400" b="1" kern="0" dirty="0">
                <a:solidFill>
                  <a:srgbClr val="000000"/>
                </a:solidFill>
                <a:latin typeface="Rockwell Extra Bold" panose="02060903040505020403" pitchFamily="18" charset="0"/>
              </a:rPr>
              <a:t>POOR</a:t>
            </a:r>
          </a:p>
        </p:txBody>
      </p:sp>
    </p:spTree>
    <p:extLst>
      <p:ext uri="{BB962C8B-B14F-4D97-AF65-F5344CB8AC3E}">
        <p14:creationId xmlns:p14="http://schemas.microsoft.com/office/powerpoint/2010/main" val="3911292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F61BB8D-6BDB-9765-1445-CBFA395B1950}"/>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49BE30ED-1DEC-09E3-A92D-1EED15A8EEAE}"/>
              </a:ext>
            </a:extLst>
          </p:cNvPr>
          <p:cNvSpPr>
            <a:spLocks noGrp="1"/>
          </p:cNvSpPr>
          <p:nvPr>
            <p:ph type="title"/>
          </p:nvPr>
        </p:nvSpPr>
        <p:spPr>
          <a:xfrm>
            <a:off x="91246" y="990600"/>
            <a:ext cx="6074829" cy="533400"/>
          </a:xfrm>
        </p:spPr>
        <p:txBody>
          <a:bodyPr>
            <a:normAutofit fontScale="90000"/>
          </a:bodyPr>
          <a:lstStyle/>
          <a:p>
            <a:r>
              <a:rPr lang="en-US" sz="3600" dirty="0"/>
              <a:t>Erosion</a:t>
            </a:r>
            <a:br>
              <a:rPr lang="en-US" sz="3600" dirty="0"/>
            </a:br>
            <a:r>
              <a:rPr lang="en-US" sz="3600" dirty="0"/>
              <a:t>at inlets </a:t>
            </a:r>
            <a:br>
              <a:rPr lang="en-US" sz="3600" dirty="0"/>
            </a:br>
            <a:r>
              <a:rPr lang="en-US" sz="3600" dirty="0"/>
              <a:t>and throughout basin</a:t>
            </a:r>
            <a:endParaRPr lang="en-US" dirty="0"/>
          </a:p>
        </p:txBody>
      </p:sp>
      <p:sp>
        <p:nvSpPr>
          <p:cNvPr id="14" name="Content Placeholder 2">
            <a:extLst>
              <a:ext uri="{FF2B5EF4-FFF2-40B4-BE49-F238E27FC236}">
                <a16:creationId xmlns:a16="http://schemas.microsoft.com/office/drawing/2014/main" id="{23E54957-5B68-784E-190D-B8B9E35303B2}"/>
              </a:ext>
            </a:extLst>
          </p:cNvPr>
          <p:cNvSpPr txBox="1">
            <a:spLocks/>
          </p:cNvSpPr>
          <p:nvPr/>
        </p:nvSpPr>
        <p:spPr>
          <a:xfrm>
            <a:off x="0" y="3817079"/>
            <a:ext cx="8686800" cy="3230112"/>
          </a:xfrm>
          <a:prstGeom prst="rect">
            <a:avLst/>
          </a:prstGeom>
        </p:spPr>
        <p:txBody>
          <a:bodyPr vert="horz" lIns="91440" tIns="45720" rIns="91440" bIns="45720" rtlCol="0">
            <a:noAutofit/>
          </a:bodyPr>
          <a:lstStyle>
            <a:lvl1pPr marL="457200" indent="-457200" algn="l" defTabSz="914400" rtl="0" eaLnBrk="1" latinLnBrk="0" hangingPunct="1">
              <a:spcBef>
                <a:spcPct val="20000"/>
              </a:spcBef>
              <a:buFont typeface="Arial" panose="020B0604020202020204" pitchFamily="34" charset="0"/>
              <a:buChar char="•"/>
              <a:defRPr sz="2600" kern="1200">
                <a:solidFill>
                  <a:srgbClr val="003E7E"/>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rgbClr val="5F606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rgbClr val="5F606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5F606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5F606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None/>
            </a:pPr>
            <a:endParaRPr lang="en-US" sz="3000" dirty="0">
              <a:solidFill>
                <a:schemeClr val="bg1"/>
              </a:solidFill>
            </a:endParaRPr>
          </a:p>
          <a:p>
            <a:pPr marL="0" indent="0">
              <a:buNone/>
            </a:pPr>
            <a:r>
              <a:rPr lang="en-US" sz="3000" b="1" dirty="0">
                <a:solidFill>
                  <a:schemeClr val="bg1"/>
                </a:solidFill>
              </a:rPr>
              <a:t>Significant loss </a:t>
            </a:r>
            <a:r>
              <a:rPr lang="en-US" sz="3000" dirty="0">
                <a:solidFill>
                  <a:schemeClr val="bg1"/>
                </a:solidFill>
              </a:rPr>
              <a:t>of biotreatment soil mix, channelization</a:t>
            </a:r>
          </a:p>
          <a:p>
            <a:pPr marL="0" indent="0">
              <a:buNone/>
            </a:pPr>
            <a:r>
              <a:rPr lang="en-US" sz="3000" dirty="0">
                <a:solidFill>
                  <a:schemeClr val="bg1"/>
                </a:solidFill>
              </a:rPr>
              <a:t>Sediment going </a:t>
            </a:r>
            <a:r>
              <a:rPr lang="en-US" sz="3000" b="1" dirty="0">
                <a:solidFill>
                  <a:schemeClr val="bg1"/>
                </a:solidFill>
              </a:rPr>
              <a:t>into outlet/overflow</a:t>
            </a:r>
            <a:endParaRPr lang="en-US" sz="3000" dirty="0">
              <a:solidFill>
                <a:schemeClr val="bg1"/>
              </a:solidFill>
            </a:endParaRPr>
          </a:p>
        </p:txBody>
      </p:sp>
      <p:pic>
        <p:nvPicPr>
          <p:cNvPr id="2" name="Picture 1">
            <a:extLst>
              <a:ext uri="{FF2B5EF4-FFF2-40B4-BE49-F238E27FC236}">
                <a16:creationId xmlns:a16="http://schemas.microsoft.com/office/drawing/2014/main" id="{7A820C43-3E34-DEAF-21F6-61491EC9A88B}"/>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7620000" y="3338000"/>
            <a:ext cx="4564544" cy="3062802"/>
          </a:xfrm>
          <a:prstGeom prst="rect">
            <a:avLst/>
          </a:prstGeom>
        </p:spPr>
      </p:pic>
      <p:sp>
        <p:nvSpPr>
          <p:cNvPr id="4" name="TextBox 3">
            <a:extLst>
              <a:ext uri="{FF2B5EF4-FFF2-40B4-BE49-F238E27FC236}">
                <a16:creationId xmlns:a16="http://schemas.microsoft.com/office/drawing/2014/main" id="{7F9975D6-A89D-3A5C-4471-BD652A18AFA5}"/>
              </a:ext>
            </a:extLst>
          </p:cNvPr>
          <p:cNvSpPr txBox="1"/>
          <p:nvPr/>
        </p:nvSpPr>
        <p:spPr bwMode="auto">
          <a:xfrm>
            <a:off x="7616306" y="6397023"/>
            <a:ext cx="4564543" cy="461665"/>
          </a:xfrm>
          <a:prstGeom prst="rect">
            <a:avLst/>
          </a:prstGeom>
          <a:solidFill>
            <a:srgbClr val="FF0000"/>
          </a:solidFill>
          <a:ln>
            <a:noFill/>
          </a:ln>
          <a:effectLst/>
        </p:spPr>
        <p:txBody>
          <a:bodyPr vert="horz" wrap="square" lIns="91440" tIns="45720" rIns="91440" bIns="45720" numCol="1" rtlCol="0" anchor="t" anchorCtr="0" compatLnSpc="1">
            <a:prstTxWarp prst="textNoShape">
              <a:avLst/>
            </a:prstTxWarp>
            <a:spAutoFit/>
          </a:bodyPr>
          <a:lstStyle/>
          <a:p>
            <a:r>
              <a:rPr lang="en-US" sz="2400" b="1" kern="0" dirty="0">
                <a:solidFill>
                  <a:srgbClr val="000000"/>
                </a:solidFill>
                <a:latin typeface="Rockwell Extra Bold" panose="02060903040505020403" pitchFamily="18" charset="0"/>
              </a:rPr>
              <a:t>POOR</a:t>
            </a:r>
          </a:p>
        </p:txBody>
      </p:sp>
      <p:sp>
        <p:nvSpPr>
          <p:cNvPr id="5" name="TextBox 4">
            <a:extLst>
              <a:ext uri="{FF2B5EF4-FFF2-40B4-BE49-F238E27FC236}">
                <a16:creationId xmlns:a16="http://schemas.microsoft.com/office/drawing/2014/main" id="{5EB42EC2-A24C-4F47-7F71-7531ADAECB85}"/>
              </a:ext>
            </a:extLst>
          </p:cNvPr>
          <p:cNvSpPr txBox="1"/>
          <p:nvPr/>
        </p:nvSpPr>
        <p:spPr bwMode="auto">
          <a:xfrm>
            <a:off x="6166075" y="2819400"/>
            <a:ext cx="6025925" cy="461665"/>
          </a:xfrm>
          <a:prstGeom prst="rect">
            <a:avLst/>
          </a:prstGeom>
          <a:solidFill>
            <a:srgbClr val="92D050"/>
          </a:solidFill>
          <a:ln>
            <a:noFill/>
          </a:ln>
          <a:effectLst/>
        </p:spPr>
        <p:txBody>
          <a:bodyPr vert="horz" wrap="square" lIns="91440" tIns="45720" rIns="91440" bIns="45720" numCol="1" rtlCol="0" anchor="t" anchorCtr="0" compatLnSpc="1">
            <a:prstTxWarp prst="textNoShape">
              <a:avLst/>
            </a:prstTxWarp>
            <a:spAutoFit/>
          </a:bodyPr>
          <a:lstStyle/>
          <a:p>
            <a:r>
              <a:rPr lang="en-US" sz="2400" b="1" kern="0" dirty="0">
                <a:solidFill>
                  <a:srgbClr val="000000"/>
                </a:solidFill>
                <a:latin typeface="Rockwell Extra Bold" panose="02060903040505020403" pitchFamily="18" charset="0"/>
              </a:rPr>
              <a:t>Good</a:t>
            </a:r>
          </a:p>
        </p:txBody>
      </p:sp>
      <p:pic>
        <p:nvPicPr>
          <p:cNvPr id="7" name="Picture 6" descr="A picture containing tree, outdoor&#10;&#10;AI-generated content may be incorrect.">
            <a:extLst>
              <a:ext uri="{FF2B5EF4-FFF2-40B4-BE49-F238E27FC236}">
                <a16:creationId xmlns:a16="http://schemas.microsoft.com/office/drawing/2014/main" id="{6849D49B-F1CB-0383-2408-2D49992791A2}"/>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rot="5400000">
            <a:off x="7748054" y="-1581978"/>
            <a:ext cx="2861968" cy="6025925"/>
          </a:xfrm>
          <a:prstGeom prst="rect">
            <a:avLst/>
          </a:prstGeom>
        </p:spPr>
      </p:pic>
    </p:spTree>
    <p:extLst>
      <p:ext uri="{BB962C8B-B14F-4D97-AF65-F5344CB8AC3E}">
        <p14:creationId xmlns:p14="http://schemas.microsoft.com/office/powerpoint/2010/main" val="908464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BD25EBA-C532-10FD-4446-EDEA13D8D984}"/>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D9387850-1CE7-7B25-AC42-C1A036193FE3}"/>
              </a:ext>
            </a:extLst>
          </p:cNvPr>
          <p:cNvSpPr>
            <a:spLocks noGrp="1"/>
          </p:cNvSpPr>
          <p:nvPr>
            <p:ph type="title"/>
          </p:nvPr>
        </p:nvSpPr>
        <p:spPr>
          <a:xfrm>
            <a:off x="41564" y="231062"/>
            <a:ext cx="11658600" cy="533400"/>
          </a:xfrm>
        </p:spPr>
        <p:txBody>
          <a:bodyPr>
            <a:normAutofit fontScale="90000"/>
          </a:bodyPr>
          <a:lstStyle/>
          <a:p>
            <a:r>
              <a:rPr lang="en-US" sz="3600" dirty="0"/>
              <a:t>Sediment deposition into basin from surrounding area</a:t>
            </a:r>
            <a:endParaRPr lang="en-US" dirty="0"/>
          </a:p>
        </p:txBody>
      </p:sp>
      <p:sp>
        <p:nvSpPr>
          <p:cNvPr id="3" name="TextBox 2">
            <a:extLst>
              <a:ext uri="{FF2B5EF4-FFF2-40B4-BE49-F238E27FC236}">
                <a16:creationId xmlns:a16="http://schemas.microsoft.com/office/drawing/2014/main" id="{65C662A8-601F-2164-0C39-B3D00811A4EA}"/>
              </a:ext>
            </a:extLst>
          </p:cNvPr>
          <p:cNvSpPr txBox="1"/>
          <p:nvPr/>
        </p:nvSpPr>
        <p:spPr bwMode="auto">
          <a:xfrm>
            <a:off x="257673" y="3025032"/>
            <a:ext cx="36576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dirty="0">
                <a:solidFill>
                  <a:schemeClr val="bg1"/>
                </a:solidFill>
              </a:rPr>
              <a:t>Where sediment is a concern, use  pretreatment (a sedimentation basin / trap) and/or increased  flow dissipation. </a:t>
            </a:r>
          </a:p>
          <a:p>
            <a:endParaRPr lang="en-US" dirty="0">
              <a:solidFill>
                <a:schemeClr val="bg1"/>
              </a:solidFill>
            </a:endParaRPr>
          </a:p>
          <a:p>
            <a:r>
              <a:rPr lang="en-US" dirty="0">
                <a:solidFill>
                  <a:schemeClr val="bg1"/>
                </a:solidFill>
              </a:rPr>
              <a:t>Slow the flow, allow sediment to settle in the pretreatment facility and/or get trapped in the cobbles. </a:t>
            </a:r>
          </a:p>
          <a:p>
            <a:endParaRPr lang="en-US" b="1" kern="0" dirty="0">
              <a:solidFill>
                <a:schemeClr val="bg1"/>
              </a:solidFill>
            </a:endParaRPr>
          </a:p>
          <a:p>
            <a:endParaRPr lang="en-US" kern="0" dirty="0">
              <a:solidFill>
                <a:schemeClr val="bg1"/>
              </a:solidFill>
            </a:endParaRPr>
          </a:p>
        </p:txBody>
      </p:sp>
      <p:pic>
        <p:nvPicPr>
          <p:cNvPr id="2" name="Picture 1">
            <a:extLst>
              <a:ext uri="{FF2B5EF4-FFF2-40B4-BE49-F238E27FC236}">
                <a16:creationId xmlns:a16="http://schemas.microsoft.com/office/drawing/2014/main" id="{E97544DA-82C0-F43D-24C9-45E15AEA97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7570" y="2213504"/>
            <a:ext cx="8194430" cy="4644496"/>
          </a:xfrm>
          <a:prstGeom prst="rect">
            <a:avLst/>
          </a:prstGeom>
        </p:spPr>
      </p:pic>
      <p:sp>
        <p:nvSpPr>
          <p:cNvPr id="4" name="Freeform: Shape 3">
            <a:extLst>
              <a:ext uri="{FF2B5EF4-FFF2-40B4-BE49-F238E27FC236}">
                <a16:creationId xmlns:a16="http://schemas.microsoft.com/office/drawing/2014/main" id="{D29312AD-0327-6D1B-A107-13A1B3623F1C}"/>
              </a:ext>
            </a:extLst>
          </p:cNvPr>
          <p:cNvSpPr/>
          <p:nvPr/>
        </p:nvSpPr>
        <p:spPr bwMode="auto">
          <a:xfrm>
            <a:off x="5562600" y="3733800"/>
            <a:ext cx="3317630" cy="228600"/>
          </a:xfrm>
          <a:custGeom>
            <a:avLst/>
            <a:gdLst>
              <a:gd name="connsiteX0" fmla="*/ 0 w 3576577"/>
              <a:gd name="connsiteY0" fmla="*/ 0 h 243069"/>
              <a:gd name="connsiteX1" fmla="*/ 3576577 w 3576577"/>
              <a:gd name="connsiteY1" fmla="*/ 46299 h 243069"/>
              <a:gd name="connsiteX2" fmla="*/ 3055716 w 3576577"/>
              <a:gd name="connsiteY2" fmla="*/ 231494 h 243069"/>
              <a:gd name="connsiteX3" fmla="*/ 555585 w 3576577"/>
              <a:gd name="connsiteY3" fmla="*/ 243069 h 243069"/>
              <a:gd name="connsiteX4" fmla="*/ 0 w 3576577"/>
              <a:gd name="connsiteY4" fmla="*/ 0 h 243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6577" h="243069">
                <a:moveTo>
                  <a:pt x="0" y="0"/>
                </a:moveTo>
                <a:lnTo>
                  <a:pt x="3576577" y="46299"/>
                </a:lnTo>
                <a:lnTo>
                  <a:pt x="3055716" y="231494"/>
                </a:lnTo>
                <a:lnTo>
                  <a:pt x="555585" y="243069"/>
                </a:lnTo>
                <a:lnTo>
                  <a:pt x="0" y="0"/>
                </a:lnTo>
                <a:close/>
              </a:path>
            </a:pathLst>
          </a:custGeom>
          <a:solidFill>
            <a:schemeClr val="accent6">
              <a:lumMod val="50000"/>
              <a:alpha val="50196"/>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8" name="Freeform: Shape 7">
            <a:extLst>
              <a:ext uri="{FF2B5EF4-FFF2-40B4-BE49-F238E27FC236}">
                <a16:creationId xmlns:a16="http://schemas.microsoft.com/office/drawing/2014/main" id="{E9DFF609-4129-3D1F-6139-07FAC6E8EE78}"/>
              </a:ext>
            </a:extLst>
          </p:cNvPr>
          <p:cNvSpPr/>
          <p:nvPr/>
        </p:nvSpPr>
        <p:spPr bwMode="auto">
          <a:xfrm>
            <a:off x="5531427" y="3702627"/>
            <a:ext cx="3348803" cy="228600"/>
          </a:xfrm>
          <a:custGeom>
            <a:avLst/>
            <a:gdLst>
              <a:gd name="connsiteX0" fmla="*/ 0 w 3576577"/>
              <a:gd name="connsiteY0" fmla="*/ 0 h 243069"/>
              <a:gd name="connsiteX1" fmla="*/ 3576577 w 3576577"/>
              <a:gd name="connsiteY1" fmla="*/ 46299 h 243069"/>
              <a:gd name="connsiteX2" fmla="*/ 3055716 w 3576577"/>
              <a:gd name="connsiteY2" fmla="*/ 231494 h 243069"/>
              <a:gd name="connsiteX3" fmla="*/ 555585 w 3576577"/>
              <a:gd name="connsiteY3" fmla="*/ 243069 h 243069"/>
              <a:gd name="connsiteX4" fmla="*/ 0 w 3576577"/>
              <a:gd name="connsiteY4" fmla="*/ 0 h 243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6577" h="243069">
                <a:moveTo>
                  <a:pt x="0" y="0"/>
                </a:moveTo>
                <a:lnTo>
                  <a:pt x="3576577" y="46299"/>
                </a:lnTo>
                <a:lnTo>
                  <a:pt x="3055716" y="231494"/>
                </a:lnTo>
                <a:lnTo>
                  <a:pt x="555585" y="243069"/>
                </a:lnTo>
                <a:lnTo>
                  <a:pt x="0" y="0"/>
                </a:lnTo>
                <a:close/>
              </a:path>
            </a:pathLst>
          </a:custGeom>
          <a:solidFill>
            <a:schemeClr val="accent6">
              <a:lumMod val="50000"/>
              <a:alpha val="50196"/>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grpSp>
        <p:nvGrpSpPr>
          <p:cNvPr id="12" name="Group 11">
            <a:extLst>
              <a:ext uri="{FF2B5EF4-FFF2-40B4-BE49-F238E27FC236}">
                <a16:creationId xmlns:a16="http://schemas.microsoft.com/office/drawing/2014/main" id="{1611C180-D3F9-18E4-470F-DB0CF0344AC4}"/>
              </a:ext>
            </a:extLst>
          </p:cNvPr>
          <p:cNvGrpSpPr/>
          <p:nvPr/>
        </p:nvGrpSpPr>
        <p:grpSpPr>
          <a:xfrm>
            <a:off x="8709404" y="3025032"/>
            <a:ext cx="3727981" cy="642146"/>
            <a:chOff x="8709404" y="3025032"/>
            <a:chExt cx="3727981" cy="642146"/>
          </a:xfrm>
        </p:grpSpPr>
        <p:sp>
          <p:nvSpPr>
            <p:cNvPr id="9" name="TextBox 8">
              <a:extLst>
                <a:ext uri="{FF2B5EF4-FFF2-40B4-BE49-F238E27FC236}">
                  <a16:creationId xmlns:a16="http://schemas.microsoft.com/office/drawing/2014/main" id="{9C10517D-8E5E-04DB-CCDF-88FFFF822BB6}"/>
                </a:ext>
              </a:extLst>
            </p:cNvPr>
            <p:cNvSpPr txBox="1"/>
            <p:nvPr/>
          </p:nvSpPr>
          <p:spPr bwMode="auto">
            <a:xfrm>
              <a:off x="8855985" y="3025032"/>
              <a:ext cx="3581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b="1" kern="0" dirty="0">
                  <a:solidFill>
                    <a:srgbClr val="FF0000"/>
                  </a:solidFill>
                </a:rPr>
                <a:t>Sedimentation infilling basin</a:t>
              </a:r>
            </a:p>
          </p:txBody>
        </p:sp>
        <p:sp>
          <p:nvSpPr>
            <p:cNvPr id="10" name="Arrow: Left 9">
              <a:extLst>
                <a:ext uri="{FF2B5EF4-FFF2-40B4-BE49-F238E27FC236}">
                  <a16:creationId xmlns:a16="http://schemas.microsoft.com/office/drawing/2014/main" id="{2AF3D470-E186-3336-1159-6820A8F3F94A}"/>
                </a:ext>
              </a:extLst>
            </p:cNvPr>
            <p:cNvSpPr/>
            <p:nvPr/>
          </p:nvSpPr>
          <p:spPr bwMode="auto">
            <a:xfrm rot="20314547">
              <a:off x="8709404" y="3409990"/>
              <a:ext cx="838200" cy="257188"/>
            </a:xfrm>
            <a:prstGeom prst="leftArrow">
              <a:avLst/>
            </a:prstGeom>
            <a:solidFill>
              <a:srgbClr val="FF0000"/>
            </a:solidFill>
            <a:ln w="9525" cap="flat" cmpd="sng" algn="ctr">
              <a:solidFill>
                <a:srgbClr val="FFFF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grpSp>
      <p:sp>
        <p:nvSpPr>
          <p:cNvPr id="13" name="TextBox 12">
            <a:extLst>
              <a:ext uri="{FF2B5EF4-FFF2-40B4-BE49-F238E27FC236}">
                <a16:creationId xmlns:a16="http://schemas.microsoft.com/office/drawing/2014/main" id="{F8D02856-7C1B-6497-3E3D-8435E45B6EF3}"/>
              </a:ext>
            </a:extLst>
          </p:cNvPr>
          <p:cNvSpPr txBox="1"/>
          <p:nvPr/>
        </p:nvSpPr>
        <p:spPr bwMode="auto">
          <a:xfrm>
            <a:off x="3736317" y="1498876"/>
            <a:ext cx="845568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dirty="0">
                <a:solidFill>
                  <a:schemeClr val="bg1"/>
                </a:solidFill>
              </a:rPr>
              <a:t>If not addressed sediment fills up, clogs the facility, and reduces ponding capacity. </a:t>
            </a:r>
          </a:p>
          <a:p>
            <a:r>
              <a:rPr lang="en-US" dirty="0">
                <a:solidFill>
                  <a:schemeClr val="bg1"/>
                </a:solidFill>
              </a:rPr>
              <a:t>The whole thing becomes more of a flat area, than a basin shaped ponding area. </a:t>
            </a:r>
          </a:p>
          <a:p>
            <a:endParaRPr lang="en-US" kern="0" dirty="0"/>
          </a:p>
        </p:txBody>
      </p:sp>
    </p:spTree>
    <p:extLst>
      <p:ext uri="{BB962C8B-B14F-4D97-AF65-F5344CB8AC3E}">
        <p14:creationId xmlns:p14="http://schemas.microsoft.com/office/powerpoint/2010/main" val="14136650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3" grpId="0"/>
    </p:bld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18E361-762D-BA27-F538-3D9ADCEDFF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76191"/>
            <a:ext cx="9520790" cy="5396260"/>
          </a:xfrm>
          <a:prstGeom prst="rect">
            <a:avLst/>
          </a:prstGeom>
        </p:spPr>
      </p:pic>
    </p:spTree>
    <p:extLst>
      <p:ext uri="{BB962C8B-B14F-4D97-AF65-F5344CB8AC3E}">
        <p14:creationId xmlns:p14="http://schemas.microsoft.com/office/powerpoint/2010/main" val="2901742450"/>
      </p:ext>
    </p:extLst>
  </p:cSld>
  <p:clrMapOvr>
    <a:masterClrMapping/>
  </p:clrMapOvr>
  <p:transition>
    <p:fade thruBlk="1"/>
  </p:transition>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6C3C868-0FAD-045E-006E-75624282485A}"/>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003831B6-768D-6769-0353-67E1829479DD}"/>
              </a:ext>
            </a:extLst>
          </p:cNvPr>
          <p:cNvSpPr>
            <a:spLocks noGrp="1"/>
          </p:cNvSpPr>
          <p:nvPr>
            <p:ph type="title"/>
          </p:nvPr>
        </p:nvSpPr>
        <p:spPr>
          <a:xfrm>
            <a:off x="54625" y="118113"/>
            <a:ext cx="6074829" cy="533400"/>
          </a:xfrm>
        </p:spPr>
        <p:txBody>
          <a:bodyPr>
            <a:normAutofit fontScale="90000"/>
          </a:bodyPr>
          <a:lstStyle/>
          <a:p>
            <a:r>
              <a:rPr lang="en-US" sz="3600" dirty="0"/>
              <a:t>Inlet (Flow Dissipation)</a:t>
            </a:r>
            <a:endParaRPr lang="en-US" dirty="0"/>
          </a:p>
        </p:txBody>
      </p:sp>
      <p:sp>
        <p:nvSpPr>
          <p:cNvPr id="14" name="TextBox 13">
            <a:extLst>
              <a:ext uri="{FF2B5EF4-FFF2-40B4-BE49-F238E27FC236}">
                <a16:creationId xmlns:a16="http://schemas.microsoft.com/office/drawing/2014/main" id="{D5D3E66F-6098-1900-907D-F397C8C70170}"/>
              </a:ext>
            </a:extLst>
          </p:cNvPr>
          <p:cNvSpPr txBox="1"/>
          <p:nvPr/>
        </p:nvSpPr>
        <p:spPr>
          <a:xfrm>
            <a:off x="36229" y="6458578"/>
            <a:ext cx="5552321" cy="338554"/>
          </a:xfrm>
          <a:prstGeom prst="rect">
            <a:avLst/>
          </a:prstGeom>
          <a:noFill/>
        </p:spPr>
        <p:txBody>
          <a:bodyPr wrap="square" rtlCol="0">
            <a:spAutoFit/>
          </a:bodyPr>
          <a:lstStyle/>
          <a:p>
            <a:r>
              <a:rPr lang="en-US" sz="1600" dirty="0">
                <a:solidFill>
                  <a:schemeClr val="bg1">
                    <a:lumMod val="50000"/>
                  </a:schemeClr>
                </a:solidFill>
                <a:latin typeface="Arial" panose="020B0604020202020204" pitchFamily="34" charset="0"/>
                <a:cs typeface="Arial" panose="020B0604020202020204" pitchFamily="34" charset="0"/>
              </a:rPr>
              <a:t>Photos: City of San Jose Maintenance Field Guide</a:t>
            </a:r>
          </a:p>
        </p:txBody>
      </p:sp>
      <p:grpSp>
        <p:nvGrpSpPr>
          <p:cNvPr id="8" name="Group 7">
            <a:extLst>
              <a:ext uri="{FF2B5EF4-FFF2-40B4-BE49-F238E27FC236}">
                <a16:creationId xmlns:a16="http://schemas.microsoft.com/office/drawing/2014/main" id="{EEB31268-F438-ED0B-E8A9-5E71CB70DC38}"/>
              </a:ext>
            </a:extLst>
          </p:cNvPr>
          <p:cNvGrpSpPr/>
          <p:nvPr/>
        </p:nvGrpSpPr>
        <p:grpSpPr>
          <a:xfrm>
            <a:off x="4875145" y="0"/>
            <a:ext cx="7310103" cy="3010109"/>
            <a:chOff x="4875145" y="0"/>
            <a:chExt cx="7310103" cy="3010109"/>
          </a:xfrm>
        </p:grpSpPr>
        <p:pic>
          <p:nvPicPr>
            <p:cNvPr id="10" name="Picture 9">
              <a:extLst>
                <a:ext uri="{FF2B5EF4-FFF2-40B4-BE49-F238E27FC236}">
                  <a16:creationId xmlns:a16="http://schemas.microsoft.com/office/drawing/2014/main" id="{2B1E6EBA-3F48-2ED8-8EFF-6EAF25378EBE}"/>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8375248" y="2894"/>
              <a:ext cx="3810000" cy="3007215"/>
            </a:xfrm>
            <a:prstGeom prst="rect">
              <a:avLst/>
            </a:prstGeom>
          </p:spPr>
        </p:pic>
        <p:pic>
          <p:nvPicPr>
            <p:cNvPr id="3" name="Picture 2">
              <a:extLst>
                <a:ext uri="{FF2B5EF4-FFF2-40B4-BE49-F238E27FC236}">
                  <a16:creationId xmlns:a16="http://schemas.microsoft.com/office/drawing/2014/main" id="{DBB9EA1B-EF16-089A-984C-F209B870BCD5}"/>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875145" y="0"/>
              <a:ext cx="3371726" cy="3007215"/>
            </a:xfrm>
            <a:prstGeom prst="rect">
              <a:avLst/>
            </a:prstGeom>
          </p:spPr>
        </p:pic>
      </p:grpSp>
      <p:sp>
        <p:nvSpPr>
          <p:cNvPr id="4" name="TextBox 3">
            <a:extLst>
              <a:ext uri="{FF2B5EF4-FFF2-40B4-BE49-F238E27FC236}">
                <a16:creationId xmlns:a16="http://schemas.microsoft.com/office/drawing/2014/main" id="{9E3D3FE3-F04E-C2BA-7172-8084E27A0740}"/>
              </a:ext>
            </a:extLst>
          </p:cNvPr>
          <p:cNvSpPr txBox="1"/>
          <p:nvPr/>
        </p:nvSpPr>
        <p:spPr bwMode="auto">
          <a:xfrm>
            <a:off x="217813" y="990600"/>
            <a:ext cx="4494145"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sz="2400" kern="0" dirty="0">
                <a:solidFill>
                  <a:schemeClr val="bg1"/>
                </a:solidFill>
              </a:rPr>
              <a:t>Will it slow the flow?</a:t>
            </a:r>
          </a:p>
          <a:p>
            <a:endParaRPr lang="en-US" sz="2400" kern="0" dirty="0">
              <a:solidFill>
                <a:schemeClr val="bg1"/>
              </a:solidFill>
            </a:endParaRPr>
          </a:p>
          <a:p>
            <a:r>
              <a:rPr lang="en-US" sz="2400" kern="0" dirty="0">
                <a:solidFill>
                  <a:schemeClr val="bg1"/>
                </a:solidFill>
              </a:rPr>
              <a:t>Cobbles/splash apron in place</a:t>
            </a:r>
          </a:p>
          <a:p>
            <a:r>
              <a:rPr lang="en-US" sz="2400" kern="0" dirty="0">
                <a:solidFill>
                  <a:schemeClr val="bg1"/>
                </a:solidFill>
              </a:rPr>
              <a:t>Clear of sediment</a:t>
            </a:r>
          </a:p>
          <a:p>
            <a:endParaRPr lang="en-US" sz="2400" kern="0" dirty="0">
              <a:solidFill>
                <a:schemeClr val="bg1"/>
              </a:solidFill>
            </a:endParaRPr>
          </a:p>
          <a:p>
            <a:endParaRPr lang="en-US" sz="2400" kern="0" dirty="0">
              <a:solidFill>
                <a:schemeClr val="bg1"/>
              </a:solidFill>
            </a:endParaRPr>
          </a:p>
        </p:txBody>
      </p:sp>
      <p:pic>
        <p:nvPicPr>
          <p:cNvPr id="5" name="Picture 4">
            <a:extLst>
              <a:ext uri="{FF2B5EF4-FFF2-40B4-BE49-F238E27FC236}">
                <a16:creationId xmlns:a16="http://schemas.microsoft.com/office/drawing/2014/main" id="{3AADAB7D-F28B-477A-2C21-E5F2804A2B9E}"/>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p:blipFill>
        <p:spPr>
          <a:xfrm>
            <a:off x="7664095" y="3156567"/>
            <a:ext cx="4494145" cy="3703683"/>
          </a:xfrm>
          <a:prstGeom prst="rect">
            <a:avLst/>
          </a:prstGeom>
        </p:spPr>
      </p:pic>
      <p:sp>
        <p:nvSpPr>
          <p:cNvPr id="6" name="TextBox 5">
            <a:extLst>
              <a:ext uri="{FF2B5EF4-FFF2-40B4-BE49-F238E27FC236}">
                <a16:creationId xmlns:a16="http://schemas.microsoft.com/office/drawing/2014/main" id="{3A0B2495-2108-CE23-4BC1-577D4AB59103}"/>
              </a:ext>
            </a:extLst>
          </p:cNvPr>
          <p:cNvSpPr txBox="1"/>
          <p:nvPr/>
        </p:nvSpPr>
        <p:spPr bwMode="auto">
          <a:xfrm>
            <a:off x="4840334" y="2546331"/>
            <a:ext cx="3406537" cy="461665"/>
          </a:xfrm>
          <a:prstGeom prst="rect">
            <a:avLst/>
          </a:prstGeom>
          <a:solidFill>
            <a:srgbClr val="92D050"/>
          </a:solidFill>
          <a:ln>
            <a:noFill/>
          </a:ln>
          <a:effectLst/>
        </p:spPr>
        <p:txBody>
          <a:bodyPr vert="horz" wrap="square" lIns="91440" tIns="45720" rIns="91440" bIns="45720" numCol="1" rtlCol="0" anchor="t" anchorCtr="0" compatLnSpc="1">
            <a:prstTxWarp prst="textNoShape">
              <a:avLst/>
            </a:prstTxWarp>
            <a:spAutoFit/>
          </a:bodyPr>
          <a:lstStyle/>
          <a:p>
            <a:r>
              <a:rPr lang="en-US" sz="2400" b="1" kern="0" dirty="0">
                <a:solidFill>
                  <a:srgbClr val="000000"/>
                </a:solidFill>
                <a:latin typeface="Rockwell Extra Bold" panose="02060903040505020403" pitchFamily="18" charset="0"/>
              </a:rPr>
              <a:t>Good</a:t>
            </a:r>
          </a:p>
        </p:txBody>
      </p:sp>
      <p:sp>
        <p:nvSpPr>
          <p:cNvPr id="7" name="TextBox 6">
            <a:extLst>
              <a:ext uri="{FF2B5EF4-FFF2-40B4-BE49-F238E27FC236}">
                <a16:creationId xmlns:a16="http://schemas.microsoft.com/office/drawing/2014/main" id="{CBD63746-CA8B-7B83-767E-AB5545A84B2F}"/>
              </a:ext>
            </a:extLst>
          </p:cNvPr>
          <p:cNvSpPr txBox="1"/>
          <p:nvPr/>
        </p:nvSpPr>
        <p:spPr bwMode="auto">
          <a:xfrm>
            <a:off x="4875146" y="6397022"/>
            <a:ext cx="2788950" cy="461665"/>
          </a:xfrm>
          <a:prstGeom prst="rect">
            <a:avLst/>
          </a:prstGeom>
          <a:solidFill>
            <a:srgbClr val="FF0000"/>
          </a:solidFill>
          <a:ln>
            <a:noFill/>
          </a:ln>
          <a:effectLst/>
        </p:spPr>
        <p:txBody>
          <a:bodyPr vert="horz" wrap="square" lIns="91440" tIns="45720" rIns="91440" bIns="45720" numCol="1" rtlCol="0" anchor="t" anchorCtr="0" compatLnSpc="1">
            <a:prstTxWarp prst="textNoShape">
              <a:avLst/>
            </a:prstTxWarp>
            <a:spAutoFit/>
          </a:bodyPr>
          <a:lstStyle/>
          <a:p>
            <a:r>
              <a:rPr lang="en-US" sz="2400" b="1" kern="0" dirty="0">
                <a:solidFill>
                  <a:srgbClr val="000000"/>
                </a:solidFill>
                <a:latin typeface="Rockwell Extra Bold" panose="02060903040505020403" pitchFamily="18" charset="0"/>
              </a:rPr>
              <a:t>POOR</a:t>
            </a:r>
          </a:p>
        </p:txBody>
      </p:sp>
    </p:spTree>
    <p:extLst>
      <p:ext uri="{BB962C8B-B14F-4D97-AF65-F5344CB8AC3E}">
        <p14:creationId xmlns:p14="http://schemas.microsoft.com/office/powerpoint/2010/main" val="12498164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6287F9B-6FD3-E5B6-868F-1D32E5FCAA1F}"/>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240A4DFB-A5C2-AD6A-4621-A5B8FA236E49}"/>
              </a:ext>
            </a:extLst>
          </p:cNvPr>
          <p:cNvSpPr>
            <a:spLocks noGrp="1"/>
          </p:cNvSpPr>
          <p:nvPr>
            <p:ph type="title"/>
          </p:nvPr>
        </p:nvSpPr>
        <p:spPr>
          <a:xfrm>
            <a:off x="228600" y="5051708"/>
            <a:ext cx="7315200" cy="533400"/>
          </a:xfrm>
        </p:spPr>
        <p:txBody>
          <a:bodyPr>
            <a:normAutofit fontScale="90000"/>
          </a:bodyPr>
          <a:lstStyle/>
          <a:p>
            <a:r>
              <a:rPr lang="en-US" sz="3600" dirty="0"/>
              <a:t>Mulch helps </a:t>
            </a:r>
            <a:br>
              <a:rPr lang="en-US" sz="3600" dirty="0"/>
            </a:br>
            <a:r>
              <a:rPr lang="en-US" sz="3600" dirty="0"/>
              <a:t>retain soil moisture, </a:t>
            </a:r>
            <a:br>
              <a:rPr lang="en-US" sz="3600" dirty="0"/>
            </a:br>
            <a:r>
              <a:rPr lang="en-US" sz="3600" dirty="0"/>
              <a:t>suppress weeds, </a:t>
            </a:r>
            <a:br>
              <a:rPr lang="en-US" sz="3600" dirty="0"/>
            </a:br>
            <a:r>
              <a:rPr lang="en-US" sz="3600" dirty="0"/>
              <a:t>and reduce erosion</a:t>
            </a:r>
            <a:br>
              <a:rPr lang="en-US" sz="3600" dirty="0"/>
            </a:br>
            <a:br>
              <a:rPr lang="en-US" sz="3600" dirty="0"/>
            </a:br>
            <a:br>
              <a:rPr lang="en-US" sz="3600" dirty="0"/>
            </a:br>
            <a:br>
              <a:rPr lang="en-US" sz="3600" dirty="0"/>
            </a:br>
            <a:br>
              <a:rPr lang="en-US" sz="3600" dirty="0"/>
            </a:br>
            <a:br>
              <a:rPr lang="en-US" sz="3600" dirty="0"/>
            </a:br>
            <a:r>
              <a:rPr lang="en-US" sz="3600" dirty="0"/>
              <a:t>aiming for 3” over exposed soil – fill in bare and/or low spots </a:t>
            </a:r>
            <a:endParaRPr lang="en-US" dirty="0"/>
          </a:p>
        </p:txBody>
      </p:sp>
      <p:pic>
        <p:nvPicPr>
          <p:cNvPr id="10" name="Picture 9">
            <a:extLst>
              <a:ext uri="{FF2B5EF4-FFF2-40B4-BE49-F238E27FC236}">
                <a16:creationId xmlns:a16="http://schemas.microsoft.com/office/drawing/2014/main" id="{1C750F82-CC00-8F10-DF60-841AE63C2CB5}"/>
              </a:ext>
            </a:extLst>
          </p:cNvPr>
          <p:cNvPicPr>
            <a:picLocks noChangeAspect="1"/>
          </p:cNvPicPr>
          <p:nvPr/>
        </p:nvPicPr>
        <p:blipFill>
          <a:blip r:embed="rId3" cstate="email">
            <a:extLst>
              <a:ext uri="{28A0092B-C50C-407E-A947-70E740481C1C}">
                <a14:useLocalDpi xmlns:a14="http://schemas.microsoft.com/office/drawing/2010/main" val="0"/>
              </a:ext>
            </a:extLst>
          </a:blip>
          <a:srcRect t="-5933"/>
          <a:stretch/>
        </p:blipFill>
        <p:spPr>
          <a:xfrm>
            <a:off x="7781309" y="3276600"/>
            <a:ext cx="4410691" cy="3576236"/>
          </a:xfrm>
          <a:prstGeom prst="rect">
            <a:avLst/>
          </a:prstGeom>
        </p:spPr>
      </p:pic>
      <p:sp>
        <p:nvSpPr>
          <p:cNvPr id="17" name="TextBox 16">
            <a:extLst>
              <a:ext uri="{FF2B5EF4-FFF2-40B4-BE49-F238E27FC236}">
                <a16:creationId xmlns:a16="http://schemas.microsoft.com/office/drawing/2014/main" id="{CF463947-84E3-7E7E-877A-654BAF5EE118}"/>
              </a:ext>
            </a:extLst>
          </p:cNvPr>
          <p:cNvSpPr txBox="1"/>
          <p:nvPr/>
        </p:nvSpPr>
        <p:spPr>
          <a:xfrm>
            <a:off x="0" y="6514282"/>
            <a:ext cx="5552321" cy="338554"/>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Photos: City of San Jose Maintenance Field Guide</a:t>
            </a:r>
          </a:p>
        </p:txBody>
      </p:sp>
      <p:pic>
        <p:nvPicPr>
          <p:cNvPr id="3" name="Picture 2">
            <a:extLst>
              <a:ext uri="{FF2B5EF4-FFF2-40B4-BE49-F238E27FC236}">
                <a16:creationId xmlns:a16="http://schemas.microsoft.com/office/drawing/2014/main" id="{69AB9BFB-67B7-5195-3D8C-AB4E0F620ED8}"/>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7772400" y="9817"/>
            <a:ext cx="4419600" cy="3336992"/>
          </a:xfrm>
          <a:prstGeom prst="rect">
            <a:avLst/>
          </a:prstGeom>
        </p:spPr>
      </p:pic>
      <p:sp>
        <p:nvSpPr>
          <p:cNvPr id="4" name="TextBox 3">
            <a:extLst>
              <a:ext uri="{FF2B5EF4-FFF2-40B4-BE49-F238E27FC236}">
                <a16:creationId xmlns:a16="http://schemas.microsoft.com/office/drawing/2014/main" id="{CFFE672D-A4B9-7A39-59E7-BFA6D7E939A3}"/>
              </a:ext>
            </a:extLst>
          </p:cNvPr>
          <p:cNvSpPr txBox="1"/>
          <p:nvPr/>
        </p:nvSpPr>
        <p:spPr bwMode="auto">
          <a:xfrm>
            <a:off x="7772400" y="3198167"/>
            <a:ext cx="4434468" cy="461665"/>
          </a:xfrm>
          <a:prstGeom prst="rect">
            <a:avLst/>
          </a:prstGeom>
          <a:solidFill>
            <a:srgbClr val="92D050"/>
          </a:solidFill>
          <a:ln>
            <a:noFill/>
          </a:ln>
          <a:effectLst/>
        </p:spPr>
        <p:txBody>
          <a:bodyPr vert="horz" wrap="square" lIns="91440" tIns="45720" rIns="91440" bIns="45720" numCol="1" rtlCol="0" anchor="t" anchorCtr="0" compatLnSpc="1">
            <a:prstTxWarp prst="textNoShape">
              <a:avLst/>
            </a:prstTxWarp>
            <a:spAutoFit/>
          </a:bodyPr>
          <a:lstStyle/>
          <a:p>
            <a:r>
              <a:rPr lang="en-US" sz="2400" b="1" kern="0" dirty="0">
                <a:solidFill>
                  <a:srgbClr val="000000"/>
                </a:solidFill>
                <a:latin typeface="Rockwell Extra Bold" panose="02060903040505020403" pitchFamily="18" charset="0"/>
              </a:rPr>
              <a:t>Good</a:t>
            </a:r>
          </a:p>
        </p:txBody>
      </p:sp>
      <p:sp>
        <p:nvSpPr>
          <p:cNvPr id="5" name="TextBox 4">
            <a:extLst>
              <a:ext uri="{FF2B5EF4-FFF2-40B4-BE49-F238E27FC236}">
                <a16:creationId xmlns:a16="http://schemas.microsoft.com/office/drawing/2014/main" id="{4497B7BC-1B5A-639E-58C3-12E523AF2A1D}"/>
              </a:ext>
            </a:extLst>
          </p:cNvPr>
          <p:cNvSpPr txBox="1"/>
          <p:nvPr/>
        </p:nvSpPr>
        <p:spPr bwMode="auto">
          <a:xfrm>
            <a:off x="7770158" y="6397023"/>
            <a:ext cx="4410691" cy="461665"/>
          </a:xfrm>
          <a:prstGeom prst="rect">
            <a:avLst/>
          </a:prstGeom>
          <a:solidFill>
            <a:srgbClr val="FF0000"/>
          </a:solidFill>
          <a:ln>
            <a:noFill/>
          </a:ln>
          <a:effectLst/>
        </p:spPr>
        <p:txBody>
          <a:bodyPr vert="horz" wrap="square" lIns="91440" tIns="45720" rIns="91440" bIns="45720" numCol="1" rtlCol="0" anchor="t" anchorCtr="0" compatLnSpc="1">
            <a:prstTxWarp prst="textNoShape">
              <a:avLst/>
            </a:prstTxWarp>
            <a:spAutoFit/>
          </a:bodyPr>
          <a:lstStyle/>
          <a:p>
            <a:r>
              <a:rPr lang="en-US" sz="2400" b="1" kern="0" dirty="0">
                <a:solidFill>
                  <a:srgbClr val="000000"/>
                </a:solidFill>
                <a:latin typeface="Rockwell Extra Bold" panose="02060903040505020403" pitchFamily="18" charset="0"/>
              </a:rPr>
              <a:t>POOR</a:t>
            </a:r>
          </a:p>
        </p:txBody>
      </p:sp>
    </p:spTree>
    <p:extLst>
      <p:ext uri="{BB962C8B-B14F-4D97-AF65-F5344CB8AC3E}">
        <p14:creationId xmlns:p14="http://schemas.microsoft.com/office/powerpoint/2010/main" val="37849348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158553F-7253-A741-AA7D-60844050EC50}"/>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72CFCD12-7C71-5766-6DE4-6A35D1A17C19}"/>
              </a:ext>
            </a:extLst>
          </p:cNvPr>
          <p:cNvSpPr>
            <a:spLocks noGrp="1"/>
          </p:cNvSpPr>
          <p:nvPr>
            <p:ph type="title"/>
          </p:nvPr>
        </p:nvSpPr>
        <p:spPr>
          <a:xfrm>
            <a:off x="126678" y="130663"/>
            <a:ext cx="6074829" cy="533400"/>
          </a:xfrm>
        </p:spPr>
        <p:txBody>
          <a:bodyPr>
            <a:normAutofit fontScale="90000"/>
          </a:bodyPr>
          <a:lstStyle/>
          <a:p>
            <a:r>
              <a:rPr lang="en-US" sz="3600" dirty="0"/>
              <a:t>Soil Level</a:t>
            </a:r>
            <a:endParaRPr lang="en-US" dirty="0"/>
          </a:p>
        </p:txBody>
      </p:sp>
      <p:sp>
        <p:nvSpPr>
          <p:cNvPr id="7" name="Content Placeholder 2">
            <a:extLst>
              <a:ext uri="{FF2B5EF4-FFF2-40B4-BE49-F238E27FC236}">
                <a16:creationId xmlns:a16="http://schemas.microsoft.com/office/drawing/2014/main" id="{E882D5D9-4113-CF86-E34B-914CB46A2666}"/>
              </a:ext>
            </a:extLst>
          </p:cNvPr>
          <p:cNvSpPr txBox="1">
            <a:spLocks/>
          </p:cNvSpPr>
          <p:nvPr/>
        </p:nvSpPr>
        <p:spPr>
          <a:xfrm>
            <a:off x="4876800" y="4148575"/>
            <a:ext cx="8598876" cy="2720576"/>
          </a:xfrm>
          <a:prstGeom prst="rect">
            <a:avLst/>
          </a:prstGeom>
        </p:spPr>
        <p:txBody>
          <a:bodyPr vert="horz" lIns="91440" tIns="45720" rIns="91440" bIns="45720" rtlCol="0">
            <a:noAutofit/>
          </a:bodyPr>
          <a:lstStyle>
            <a:lvl1pPr marL="457200" indent="-457200" algn="l" defTabSz="914400" rtl="0" eaLnBrk="1" latinLnBrk="0" hangingPunct="1">
              <a:spcBef>
                <a:spcPct val="20000"/>
              </a:spcBef>
              <a:buFont typeface="Arial" panose="020B0604020202020204" pitchFamily="34" charset="0"/>
              <a:buChar char="•"/>
              <a:defRPr sz="2600" kern="1200">
                <a:solidFill>
                  <a:srgbClr val="003E7E"/>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rgbClr val="5F606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rgbClr val="5F606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5F606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5F606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50000"/>
              </a:lnSpc>
            </a:pPr>
            <a:r>
              <a:rPr lang="en-US" sz="3000" dirty="0">
                <a:solidFill>
                  <a:schemeClr val="bg1"/>
                </a:solidFill>
              </a:rPr>
              <a:t>Soil level </a:t>
            </a:r>
            <a:r>
              <a:rPr lang="en-US" sz="3000" b="1" dirty="0">
                <a:solidFill>
                  <a:schemeClr val="bg1"/>
                </a:solidFill>
              </a:rPr>
              <a:t>&gt;6” below </a:t>
            </a:r>
            <a:r>
              <a:rPr lang="en-US" sz="3000" dirty="0">
                <a:solidFill>
                  <a:schemeClr val="bg1"/>
                </a:solidFill>
              </a:rPr>
              <a:t>overflow or inlets</a:t>
            </a:r>
            <a:endParaRPr lang="en-US" sz="3000" b="1" dirty="0">
              <a:solidFill>
                <a:schemeClr val="bg1"/>
              </a:solidFill>
            </a:endParaRPr>
          </a:p>
          <a:p>
            <a:pPr>
              <a:lnSpc>
                <a:spcPct val="150000"/>
              </a:lnSpc>
            </a:pPr>
            <a:r>
              <a:rPr lang="en-US" sz="3000" b="1" dirty="0">
                <a:solidFill>
                  <a:schemeClr val="bg1"/>
                </a:solidFill>
              </a:rPr>
              <a:t>Compacted </a:t>
            </a:r>
            <a:r>
              <a:rPr lang="en-US" sz="3000" dirty="0">
                <a:solidFill>
                  <a:schemeClr val="bg1"/>
                </a:solidFill>
              </a:rPr>
              <a:t>soil </a:t>
            </a:r>
          </a:p>
          <a:p>
            <a:pPr>
              <a:lnSpc>
                <a:spcPct val="150000"/>
              </a:lnSpc>
            </a:pPr>
            <a:r>
              <a:rPr lang="en-US" sz="3000" b="1" dirty="0">
                <a:solidFill>
                  <a:schemeClr val="bg1"/>
                </a:solidFill>
              </a:rPr>
              <a:t>Stained </a:t>
            </a:r>
            <a:r>
              <a:rPr lang="en-US" sz="3000" dirty="0">
                <a:solidFill>
                  <a:schemeClr val="bg1"/>
                </a:solidFill>
              </a:rPr>
              <a:t>planter walls</a:t>
            </a:r>
          </a:p>
        </p:txBody>
      </p:sp>
      <p:pic>
        <p:nvPicPr>
          <p:cNvPr id="8194" name="6C706106-AD28-4F0C-ADD1-B3877B8E7355" descr="IMG_2873.JPG">
            <a:extLst>
              <a:ext uri="{FF2B5EF4-FFF2-40B4-BE49-F238E27FC236}">
                <a16:creationId xmlns:a16="http://schemas.microsoft.com/office/drawing/2014/main" id="{70BC407A-72CA-EC72-0D52-4A2F4695C81C}"/>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8600" y="698692"/>
            <a:ext cx="4523574" cy="6028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E0D9CAC-BBF1-7C2C-2305-4106363818A1}"/>
              </a:ext>
            </a:extLst>
          </p:cNvPr>
          <p:cNvSpPr txBox="1"/>
          <p:nvPr/>
        </p:nvSpPr>
        <p:spPr bwMode="auto">
          <a:xfrm>
            <a:off x="228600" y="6324600"/>
            <a:ext cx="4523574" cy="461665"/>
          </a:xfrm>
          <a:prstGeom prst="rect">
            <a:avLst/>
          </a:prstGeom>
          <a:solidFill>
            <a:srgbClr val="FF0000"/>
          </a:solidFill>
          <a:ln>
            <a:noFill/>
          </a:ln>
          <a:effectLst/>
        </p:spPr>
        <p:txBody>
          <a:bodyPr vert="horz" wrap="square" lIns="91440" tIns="45720" rIns="91440" bIns="45720" numCol="1" rtlCol="0" anchor="t" anchorCtr="0" compatLnSpc="1">
            <a:prstTxWarp prst="textNoShape">
              <a:avLst/>
            </a:prstTxWarp>
            <a:spAutoFit/>
          </a:bodyPr>
          <a:lstStyle/>
          <a:p>
            <a:r>
              <a:rPr lang="en-US" sz="2400" b="1" kern="0" dirty="0">
                <a:solidFill>
                  <a:srgbClr val="000000"/>
                </a:solidFill>
                <a:latin typeface="Rockwell Extra Bold" panose="02060903040505020403" pitchFamily="18" charset="0"/>
              </a:rPr>
              <a:t>POOR</a:t>
            </a:r>
          </a:p>
        </p:txBody>
      </p:sp>
    </p:spTree>
    <p:extLst>
      <p:ext uri="{BB962C8B-B14F-4D97-AF65-F5344CB8AC3E}">
        <p14:creationId xmlns:p14="http://schemas.microsoft.com/office/powerpoint/2010/main" val="31207501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CF2F7C6-77BA-1993-C8A6-21EC82A1080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89BE4AD-E45D-AF96-C72D-78CC77D0E85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19200" y="5709"/>
            <a:ext cx="9761733" cy="6852291"/>
          </a:xfrm>
          <a:prstGeom prst="rect">
            <a:avLst/>
          </a:prstGeom>
        </p:spPr>
      </p:pic>
    </p:spTree>
    <p:extLst>
      <p:ext uri="{BB962C8B-B14F-4D97-AF65-F5344CB8AC3E}">
        <p14:creationId xmlns:p14="http://schemas.microsoft.com/office/powerpoint/2010/main" val="36767634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61303D2-6F8F-190E-9978-C20D0522206C}"/>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4DFFFD51-DFEC-F9B3-07B5-9478C385A749}"/>
              </a:ext>
            </a:extLst>
          </p:cNvPr>
          <p:cNvSpPr>
            <a:spLocks noGrp="1"/>
          </p:cNvSpPr>
          <p:nvPr>
            <p:ph type="title"/>
          </p:nvPr>
        </p:nvSpPr>
        <p:spPr>
          <a:xfrm>
            <a:off x="-7623" y="0"/>
            <a:ext cx="6074829" cy="533400"/>
          </a:xfrm>
        </p:spPr>
        <p:txBody>
          <a:bodyPr>
            <a:normAutofit fontScale="90000"/>
          </a:bodyPr>
          <a:lstStyle/>
          <a:p>
            <a:r>
              <a:rPr lang="en-US" sz="3600" dirty="0"/>
              <a:t>Vegetation</a:t>
            </a:r>
            <a:endParaRPr lang="en-US" dirty="0"/>
          </a:p>
        </p:txBody>
      </p:sp>
      <p:sp>
        <p:nvSpPr>
          <p:cNvPr id="2" name="TextBox 1">
            <a:extLst>
              <a:ext uri="{FF2B5EF4-FFF2-40B4-BE49-F238E27FC236}">
                <a16:creationId xmlns:a16="http://schemas.microsoft.com/office/drawing/2014/main" id="{00C0A544-C0E8-9E40-4EDA-B61A1053B0BB}"/>
              </a:ext>
            </a:extLst>
          </p:cNvPr>
          <p:cNvSpPr txBox="1"/>
          <p:nvPr/>
        </p:nvSpPr>
        <p:spPr bwMode="auto">
          <a:xfrm>
            <a:off x="82949" y="448249"/>
            <a:ext cx="4241866" cy="6463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kern="0" dirty="0">
                <a:solidFill>
                  <a:schemeClr val="bg1"/>
                </a:solidFill>
              </a:rPr>
              <a:t>Look for good growth, though plants may have to be pruned back to keep water flow inlets and outlets clear.</a:t>
            </a:r>
          </a:p>
          <a:p>
            <a:endParaRPr lang="en-US" kern="0" dirty="0">
              <a:solidFill>
                <a:schemeClr val="bg1"/>
              </a:solidFill>
            </a:endParaRPr>
          </a:p>
          <a:p>
            <a:r>
              <a:rPr lang="en-US" kern="0" dirty="0">
                <a:solidFill>
                  <a:schemeClr val="bg1"/>
                </a:solidFill>
              </a:rPr>
              <a:t>Avoid pruning sedges and rushes too low.</a:t>
            </a:r>
          </a:p>
          <a:p>
            <a:endParaRPr lang="en-US" kern="0" dirty="0">
              <a:solidFill>
                <a:schemeClr val="bg1"/>
              </a:solidFill>
            </a:endParaRPr>
          </a:p>
          <a:p>
            <a:r>
              <a:rPr lang="en-US" kern="0" dirty="0">
                <a:solidFill>
                  <a:schemeClr val="bg1"/>
                </a:solidFill>
              </a:rPr>
              <a:t>Plant species should be selected for their tolerance of inundation and sandy fast draining and drying soils. </a:t>
            </a:r>
          </a:p>
          <a:p>
            <a:r>
              <a:rPr lang="en-US" kern="0" dirty="0">
                <a:solidFill>
                  <a:schemeClr val="bg1"/>
                </a:solidFill>
              </a:rPr>
              <a:t>Dry soils can be mitigated by dry season irrigation, though reliance on irrigation is problematic for our dry climate.</a:t>
            </a:r>
          </a:p>
          <a:p>
            <a:endParaRPr lang="en-US" kern="0" dirty="0">
              <a:solidFill>
                <a:schemeClr val="bg1"/>
              </a:solidFill>
            </a:endParaRPr>
          </a:p>
          <a:p>
            <a:r>
              <a:rPr lang="en-US" kern="0" dirty="0">
                <a:solidFill>
                  <a:schemeClr val="bg1"/>
                </a:solidFill>
              </a:rPr>
              <a:t>Other attributes are provenance (native to region?), growth habit (tall, wide, spreading, etc.,), aesthetic, etc.</a:t>
            </a:r>
          </a:p>
          <a:p>
            <a:endParaRPr lang="en-US" kern="0" dirty="0">
              <a:solidFill>
                <a:schemeClr val="bg1"/>
              </a:solidFill>
            </a:endParaRPr>
          </a:p>
          <a:p>
            <a:r>
              <a:rPr lang="en-US" kern="0" dirty="0">
                <a:solidFill>
                  <a:schemeClr val="bg1"/>
                </a:solidFill>
              </a:rPr>
              <a:t>Watch out for weeds – though consider if weeds could serve a function for the site, especially if planted plants perform poorly.</a:t>
            </a:r>
          </a:p>
        </p:txBody>
      </p:sp>
      <p:pic>
        <p:nvPicPr>
          <p:cNvPr id="6" name="Picture 5" descr="A person walking on a sidewalk&#10;&#10;AI-generated content may be incorrect.">
            <a:extLst>
              <a:ext uri="{FF2B5EF4-FFF2-40B4-BE49-F238E27FC236}">
                <a16:creationId xmlns:a16="http://schemas.microsoft.com/office/drawing/2014/main" id="{03185F3A-366F-37E3-BE50-66ACF087FECA}"/>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4343400" y="0"/>
            <a:ext cx="7848600" cy="6858000"/>
          </a:xfrm>
          <a:prstGeom prst="rect">
            <a:avLst/>
          </a:prstGeom>
        </p:spPr>
      </p:pic>
      <p:sp>
        <p:nvSpPr>
          <p:cNvPr id="8" name="Thought Bubble: Cloud 7">
            <a:extLst>
              <a:ext uri="{FF2B5EF4-FFF2-40B4-BE49-F238E27FC236}">
                <a16:creationId xmlns:a16="http://schemas.microsoft.com/office/drawing/2014/main" id="{FBD3D413-010A-B172-95BC-CAA1FAFCE525}"/>
              </a:ext>
            </a:extLst>
          </p:cNvPr>
          <p:cNvSpPr/>
          <p:nvPr/>
        </p:nvSpPr>
        <p:spPr bwMode="auto">
          <a:xfrm>
            <a:off x="10207769" y="19050"/>
            <a:ext cx="1984231" cy="1028700"/>
          </a:xfrm>
          <a:prstGeom prst="cloudCallout">
            <a:avLst>
              <a:gd name="adj1" fmla="val -43548"/>
              <a:gd name="adj2" fmla="val 78824"/>
            </a:avLst>
          </a:prstGeom>
          <a:solidFill>
            <a:schemeClr val="bg1"/>
          </a:solidFill>
          <a:ln w="9525" cap="flat" cmpd="sng" algn="ctr">
            <a:solidFill>
              <a:srgbClr val="00B05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1" i="1" u="none" strike="noStrike" cap="none" normalizeH="0" baseline="0" dirty="0">
                <a:ln>
                  <a:noFill/>
                </a:ln>
                <a:solidFill>
                  <a:srgbClr val="00B050"/>
                </a:solidFill>
                <a:effectLst/>
                <a:latin typeface="Lucida Handwriting" panose="03010101010101010101" pitchFamily="66" charset="0"/>
                <a:cs typeface="Dreaming Outloud Script Pro" panose="020F0502020204030204" pitchFamily="66" charset="0"/>
              </a:rPr>
              <a:t>Plants </a:t>
            </a:r>
          </a:p>
          <a:p>
            <a:pPr marL="0" marR="0" indent="0" algn="l" defTabSz="914400" rtl="0" eaLnBrk="0" fontAlgn="base" latinLnBrk="0" hangingPunct="0">
              <a:lnSpc>
                <a:spcPct val="100000"/>
              </a:lnSpc>
              <a:spcBef>
                <a:spcPct val="0"/>
              </a:spcBef>
              <a:spcAft>
                <a:spcPct val="0"/>
              </a:spcAft>
              <a:buClrTx/>
              <a:buSzTx/>
              <a:buFontTx/>
              <a:buNone/>
              <a:tabLst/>
            </a:pPr>
            <a:r>
              <a:rPr kumimoji="0" lang="en-US" sz="1800" b="1" i="1" u="none" strike="noStrike" cap="none" normalizeH="0" baseline="0" dirty="0">
                <a:ln>
                  <a:noFill/>
                </a:ln>
                <a:solidFill>
                  <a:srgbClr val="00B050"/>
                </a:solidFill>
                <a:effectLst/>
                <a:latin typeface="Lucida Handwriting" panose="03010101010101010101" pitchFamily="66" charset="0"/>
                <a:cs typeface="Dreaming Outloud Script Pro" panose="020F0502020204030204" pitchFamily="66" charset="0"/>
              </a:rPr>
              <a:t>look good!</a:t>
            </a:r>
          </a:p>
        </p:txBody>
      </p:sp>
    </p:spTree>
    <p:extLst>
      <p:ext uri="{BB962C8B-B14F-4D97-AF65-F5344CB8AC3E}">
        <p14:creationId xmlns:p14="http://schemas.microsoft.com/office/powerpoint/2010/main" val="19145982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7D03A5B-C492-3B6D-EDFA-1D748A8BAF19}"/>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402BE755-D6FB-B25A-BE71-38E07C41DB36}"/>
              </a:ext>
            </a:extLst>
          </p:cNvPr>
          <p:cNvSpPr>
            <a:spLocks noGrp="1"/>
          </p:cNvSpPr>
          <p:nvPr>
            <p:ph type="title"/>
          </p:nvPr>
        </p:nvSpPr>
        <p:spPr>
          <a:xfrm>
            <a:off x="126678" y="123206"/>
            <a:ext cx="6074829" cy="533400"/>
          </a:xfrm>
        </p:spPr>
        <p:txBody>
          <a:bodyPr>
            <a:normAutofit fontScale="90000"/>
          </a:bodyPr>
          <a:lstStyle/>
          <a:p>
            <a:r>
              <a:rPr lang="en-US" sz="3600" dirty="0"/>
              <a:t>Irrigation</a:t>
            </a:r>
            <a:endParaRPr lang="en-US" dirty="0"/>
          </a:p>
        </p:txBody>
      </p:sp>
      <p:pic>
        <p:nvPicPr>
          <p:cNvPr id="10" name="Picture 9">
            <a:extLst>
              <a:ext uri="{FF2B5EF4-FFF2-40B4-BE49-F238E27FC236}">
                <a16:creationId xmlns:a16="http://schemas.microsoft.com/office/drawing/2014/main" id="{C4C044B3-9DD9-51A7-1EA4-9A36E27205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0"/>
            <a:ext cx="8852210" cy="4020661"/>
          </a:xfrm>
          <a:prstGeom prst="rect">
            <a:avLst/>
          </a:prstGeom>
        </p:spPr>
      </p:pic>
      <p:sp>
        <p:nvSpPr>
          <p:cNvPr id="13" name="Content Placeholder 2">
            <a:extLst>
              <a:ext uri="{FF2B5EF4-FFF2-40B4-BE49-F238E27FC236}">
                <a16:creationId xmlns:a16="http://schemas.microsoft.com/office/drawing/2014/main" id="{F9887891-C7EC-6551-6680-FCE1FE538187}"/>
              </a:ext>
            </a:extLst>
          </p:cNvPr>
          <p:cNvSpPr txBox="1">
            <a:spLocks/>
          </p:cNvSpPr>
          <p:nvPr/>
        </p:nvSpPr>
        <p:spPr>
          <a:xfrm>
            <a:off x="5181600" y="4062992"/>
            <a:ext cx="8598876" cy="2720576"/>
          </a:xfrm>
          <a:prstGeom prst="rect">
            <a:avLst/>
          </a:prstGeom>
        </p:spPr>
        <p:txBody>
          <a:bodyPr vert="horz" lIns="91440" tIns="45720" rIns="91440" bIns="45720" rtlCol="0">
            <a:noAutofit/>
          </a:bodyPr>
          <a:lstStyle>
            <a:lvl1pPr marL="457200" indent="-457200" algn="l" defTabSz="914400" rtl="0" eaLnBrk="1" latinLnBrk="0" hangingPunct="1">
              <a:spcBef>
                <a:spcPct val="20000"/>
              </a:spcBef>
              <a:buFont typeface="Arial" panose="020B0604020202020204" pitchFamily="34" charset="0"/>
              <a:buChar char="•"/>
              <a:defRPr sz="2600" kern="1200">
                <a:solidFill>
                  <a:srgbClr val="003E7E"/>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rgbClr val="5F606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rgbClr val="5F606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5F606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5F606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3000" dirty="0">
                <a:solidFill>
                  <a:schemeClr val="bg1"/>
                </a:solidFill>
              </a:rPr>
              <a:t>Browning or </a:t>
            </a:r>
            <a:r>
              <a:rPr lang="en-US" sz="3000" b="1" dirty="0">
                <a:solidFill>
                  <a:schemeClr val="bg1"/>
                </a:solidFill>
              </a:rPr>
              <a:t>wilting plants</a:t>
            </a:r>
          </a:p>
          <a:p>
            <a:pPr>
              <a:lnSpc>
                <a:spcPct val="150000"/>
              </a:lnSpc>
            </a:pPr>
            <a:r>
              <a:rPr lang="en-US" sz="3000" dirty="0">
                <a:solidFill>
                  <a:schemeClr val="bg1"/>
                </a:solidFill>
              </a:rPr>
              <a:t>Active leaks or </a:t>
            </a:r>
            <a:r>
              <a:rPr lang="en-US" sz="3000" b="1" dirty="0">
                <a:solidFill>
                  <a:schemeClr val="bg1"/>
                </a:solidFill>
              </a:rPr>
              <a:t>broken pipes</a:t>
            </a:r>
          </a:p>
          <a:p>
            <a:pPr>
              <a:lnSpc>
                <a:spcPct val="150000"/>
              </a:lnSpc>
            </a:pPr>
            <a:r>
              <a:rPr lang="en-US" sz="3000" b="1" dirty="0">
                <a:solidFill>
                  <a:schemeClr val="bg1"/>
                </a:solidFill>
              </a:rPr>
              <a:t>Ponded water </a:t>
            </a:r>
            <a:r>
              <a:rPr lang="en-US" sz="3000" dirty="0">
                <a:solidFill>
                  <a:schemeClr val="bg1"/>
                </a:solidFill>
              </a:rPr>
              <a:t>during the dry season</a:t>
            </a:r>
          </a:p>
          <a:p>
            <a:pPr>
              <a:lnSpc>
                <a:spcPct val="150000"/>
              </a:lnSpc>
            </a:pPr>
            <a:r>
              <a:rPr lang="en-US" sz="3000" dirty="0">
                <a:solidFill>
                  <a:schemeClr val="bg1"/>
                </a:solidFill>
              </a:rPr>
              <a:t>Excessive water use and bill</a:t>
            </a:r>
          </a:p>
        </p:txBody>
      </p:sp>
      <p:sp>
        <p:nvSpPr>
          <p:cNvPr id="14" name="TextBox 13">
            <a:extLst>
              <a:ext uri="{FF2B5EF4-FFF2-40B4-BE49-F238E27FC236}">
                <a16:creationId xmlns:a16="http://schemas.microsoft.com/office/drawing/2014/main" id="{F081720C-0FEF-52D6-4134-64D891E3EF5C}"/>
              </a:ext>
            </a:extLst>
          </p:cNvPr>
          <p:cNvSpPr txBox="1"/>
          <p:nvPr/>
        </p:nvSpPr>
        <p:spPr>
          <a:xfrm>
            <a:off x="24161" y="6418542"/>
            <a:ext cx="5552321" cy="338554"/>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Photo: City of San Jose Maintenance Field Guide</a:t>
            </a:r>
          </a:p>
        </p:txBody>
      </p:sp>
    </p:spTree>
    <p:extLst>
      <p:ext uri="{BB962C8B-B14F-4D97-AF65-F5344CB8AC3E}">
        <p14:creationId xmlns:p14="http://schemas.microsoft.com/office/powerpoint/2010/main" val="1011457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B3BFA26-B05B-1DE9-22E7-633BDE64E5F3}"/>
              </a:ext>
            </a:extLst>
          </p:cNvPr>
          <p:cNvSpPr>
            <a:spLocks noGrp="1"/>
          </p:cNvSpPr>
          <p:nvPr>
            <p:ph type="title"/>
          </p:nvPr>
        </p:nvSpPr>
        <p:spPr>
          <a:xfrm>
            <a:off x="7434" y="105179"/>
            <a:ext cx="6074829" cy="533400"/>
          </a:xfrm>
        </p:spPr>
        <p:txBody>
          <a:bodyPr>
            <a:normAutofit fontScale="90000"/>
          </a:bodyPr>
          <a:lstStyle/>
          <a:p>
            <a:r>
              <a:rPr lang="en-US" sz="3600" dirty="0"/>
              <a:t>Standing Water</a:t>
            </a:r>
            <a:endParaRPr lang="en-US" dirty="0"/>
          </a:p>
        </p:txBody>
      </p:sp>
      <p:sp>
        <p:nvSpPr>
          <p:cNvPr id="11" name="TextBox 10">
            <a:extLst>
              <a:ext uri="{FF2B5EF4-FFF2-40B4-BE49-F238E27FC236}">
                <a16:creationId xmlns:a16="http://schemas.microsoft.com/office/drawing/2014/main" id="{456C807D-7901-840F-EF12-7B3CF8BDF8D2}"/>
              </a:ext>
            </a:extLst>
          </p:cNvPr>
          <p:cNvSpPr txBox="1"/>
          <p:nvPr/>
        </p:nvSpPr>
        <p:spPr>
          <a:xfrm>
            <a:off x="76200" y="6437383"/>
            <a:ext cx="5552321" cy="338554"/>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Photo: City of San Jose Maintenance Field Guide</a:t>
            </a:r>
          </a:p>
        </p:txBody>
      </p:sp>
      <p:pic>
        <p:nvPicPr>
          <p:cNvPr id="3" name="Picture 2">
            <a:extLst>
              <a:ext uri="{FF2B5EF4-FFF2-40B4-BE49-F238E27FC236}">
                <a16:creationId xmlns:a16="http://schemas.microsoft.com/office/drawing/2014/main" id="{6F2DB2F8-1550-E8C3-6194-3A0953AA4CFE}"/>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5878642" y="1752600"/>
            <a:ext cx="6313358" cy="5023337"/>
          </a:xfrm>
          <a:prstGeom prst="rect">
            <a:avLst/>
          </a:prstGeom>
        </p:spPr>
      </p:pic>
      <p:sp>
        <p:nvSpPr>
          <p:cNvPr id="4" name="TextBox 3">
            <a:extLst>
              <a:ext uri="{FF2B5EF4-FFF2-40B4-BE49-F238E27FC236}">
                <a16:creationId xmlns:a16="http://schemas.microsoft.com/office/drawing/2014/main" id="{3D65EFE7-75BB-CD95-B492-B1CA7C7C0F7C}"/>
              </a:ext>
            </a:extLst>
          </p:cNvPr>
          <p:cNvSpPr txBox="1"/>
          <p:nvPr/>
        </p:nvSpPr>
        <p:spPr bwMode="auto">
          <a:xfrm>
            <a:off x="89211" y="762000"/>
            <a:ext cx="638779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sz="2400" kern="0" dirty="0">
                <a:solidFill>
                  <a:schemeClr val="bg1"/>
                </a:solidFill>
              </a:rPr>
              <a:t>Bioretention usually designed to pond up during storms.</a:t>
            </a:r>
          </a:p>
          <a:p>
            <a:endParaRPr lang="en-US" sz="2400" kern="0" dirty="0">
              <a:solidFill>
                <a:schemeClr val="bg1"/>
              </a:solidFill>
            </a:endParaRPr>
          </a:p>
          <a:p>
            <a:r>
              <a:rPr lang="en-US" sz="2400" kern="0" dirty="0">
                <a:solidFill>
                  <a:schemeClr val="bg1"/>
                </a:solidFill>
              </a:rPr>
              <a:t>Must drain within 72 hours after rainfall to prevent mosquitos, cattails, mosses, and algae growth.</a:t>
            </a:r>
          </a:p>
          <a:p>
            <a:endParaRPr lang="en-US" sz="2400" kern="0" dirty="0">
              <a:solidFill>
                <a:schemeClr val="bg1"/>
              </a:solidFill>
            </a:endParaRPr>
          </a:p>
          <a:p>
            <a:r>
              <a:rPr lang="en-US" sz="2400" kern="0" dirty="0">
                <a:solidFill>
                  <a:schemeClr val="bg1"/>
                </a:solidFill>
              </a:rPr>
              <a:t>Should not be ponded during dry season.</a:t>
            </a:r>
          </a:p>
          <a:p>
            <a:endParaRPr lang="en-US" sz="2400" kern="0" dirty="0">
              <a:solidFill>
                <a:schemeClr val="bg1"/>
              </a:solidFill>
            </a:endParaRPr>
          </a:p>
          <a:p>
            <a:endParaRPr lang="en-US" sz="2400" kern="0" dirty="0">
              <a:solidFill>
                <a:schemeClr val="bg1"/>
              </a:solidFill>
            </a:endParaRPr>
          </a:p>
          <a:p>
            <a:endParaRPr lang="en-US" sz="2400" kern="0" dirty="0">
              <a:solidFill>
                <a:schemeClr val="bg1"/>
              </a:solidFill>
            </a:endParaRPr>
          </a:p>
        </p:txBody>
      </p:sp>
      <p:sp>
        <p:nvSpPr>
          <p:cNvPr id="6" name="TextBox 5">
            <a:extLst>
              <a:ext uri="{FF2B5EF4-FFF2-40B4-BE49-F238E27FC236}">
                <a16:creationId xmlns:a16="http://schemas.microsoft.com/office/drawing/2014/main" id="{9BDA91F9-57A1-C9AD-8855-9ACAABE32013}"/>
              </a:ext>
            </a:extLst>
          </p:cNvPr>
          <p:cNvSpPr txBox="1"/>
          <p:nvPr/>
        </p:nvSpPr>
        <p:spPr bwMode="auto">
          <a:xfrm>
            <a:off x="2057400" y="2608659"/>
            <a:ext cx="3886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sz="2400" kern="0" dirty="0">
                <a:solidFill>
                  <a:srgbClr val="FFFF00"/>
                </a:solidFill>
              </a:rPr>
              <a:t>Monitor after storm event</a:t>
            </a:r>
          </a:p>
        </p:txBody>
      </p:sp>
      <p:sp>
        <p:nvSpPr>
          <p:cNvPr id="12" name="TextBox 11">
            <a:extLst>
              <a:ext uri="{FF2B5EF4-FFF2-40B4-BE49-F238E27FC236}">
                <a16:creationId xmlns:a16="http://schemas.microsoft.com/office/drawing/2014/main" id="{F3358E48-5C44-CC69-E43C-43F44FCB06B3}"/>
              </a:ext>
            </a:extLst>
          </p:cNvPr>
          <p:cNvSpPr txBox="1"/>
          <p:nvPr/>
        </p:nvSpPr>
        <p:spPr bwMode="auto">
          <a:xfrm>
            <a:off x="533400" y="3657600"/>
            <a:ext cx="3886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sz="2400" kern="0" dirty="0">
                <a:solidFill>
                  <a:srgbClr val="FFFF00"/>
                </a:solidFill>
              </a:rPr>
              <a:t>Monitor in dry </a:t>
            </a:r>
            <a:r>
              <a:rPr lang="en-US" sz="2400" kern="0" dirty="0" err="1">
                <a:solidFill>
                  <a:srgbClr val="FFFF00"/>
                </a:solidFill>
              </a:rPr>
              <a:t>seaon</a:t>
            </a:r>
            <a:endParaRPr lang="en-US" sz="2400" kern="0" dirty="0">
              <a:solidFill>
                <a:srgbClr val="FFFF00"/>
              </a:solidFill>
            </a:endParaRPr>
          </a:p>
        </p:txBody>
      </p:sp>
      <p:sp>
        <p:nvSpPr>
          <p:cNvPr id="13" name="TextBox 12">
            <a:extLst>
              <a:ext uri="{FF2B5EF4-FFF2-40B4-BE49-F238E27FC236}">
                <a16:creationId xmlns:a16="http://schemas.microsoft.com/office/drawing/2014/main" id="{88ECA192-2DA9-2E3E-6198-AE28096CA720}"/>
              </a:ext>
            </a:extLst>
          </p:cNvPr>
          <p:cNvSpPr txBox="1"/>
          <p:nvPr/>
        </p:nvSpPr>
        <p:spPr bwMode="auto">
          <a:xfrm>
            <a:off x="7092221" y="75442"/>
            <a:ext cx="3886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sz="3200" b="1" kern="0" dirty="0">
                <a:solidFill>
                  <a:srgbClr val="FFFF00"/>
                </a:solidFill>
              </a:rPr>
              <a:t>When to monitor?</a:t>
            </a:r>
          </a:p>
        </p:txBody>
      </p:sp>
      <p:sp>
        <p:nvSpPr>
          <p:cNvPr id="14" name="TextBox 13">
            <a:extLst>
              <a:ext uri="{FF2B5EF4-FFF2-40B4-BE49-F238E27FC236}">
                <a16:creationId xmlns:a16="http://schemas.microsoft.com/office/drawing/2014/main" id="{6B7BEE58-B77E-6F05-D563-CF4AB3640FB3}"/>
              </a:ext>
            </a:extLst>
          </p:cNvPr>
          <p:cNvSpPr txBox="1"/>
          <p:nvPr/>
        </p:nvSpPr>
        <p:spPr bwMode="auto">
          <a:xfrm>
            <a:off x="10820400" y="1752600"/>
            <a:ext cx="1371600" cy="461665"/>
          </a:xfrm>
          <a:prstGeom prst="rect">
            <a:avLst/>
          </a:prstGeom>
          <a:solidFill>
            <a:srgbClr val="FF0000"/>
          </a:solidFill>
          <a:ln>
            <a:noFill/>
          </a:ln>
          <a:effectLst/>
        </p:spPr>
        <p:txBody>
          <a:bodyPr vert="horz" wrap="square" lIns="91440" tIns="45720" rIns="91440" bIns="45720" numCol="1" rtlCol="0" anchor="t" anchorCtr="0" compatLnSpc="1">
            <a:prstTxWarp prst="textNoShape">
              <a:avLst/>
            </a:prstTxWarp>
            <a:spAutoFit/>
          </a:bodyPr>
          <a:lstStyle/>
          <a:p>
            <a:r>
              <a:rPr lang="en-US" sz="2400" b="1" kern="0" dirty="0">
                <a:solidFill>
                  <a:srgbClr val="000000"/>
                </a:solidFill>
                <a:latin typeface="Rockwell Extra Bold" panose="02060903040505020403" pitchFamily="18" charset="0"/>
              </a:rPr>
              <a:t>POOR</a:t>
            </a:r>
          </a:p>
        </p:txBody>
      </p:sp>
    </p:spTree>
    <p:extLst>
      <p:ext uri="{BB962C8B-B14F-4D97-AF65-F5344CB8AC3E}">
        <p14:creationId xmlns:p14="http://schemas.microsoft.com/office/powerpoint/2010/main" val="11053878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2" grpId="0"/>
      <p:bldP spid="13" grpId="0"/>
      <p:bldP spid="14" grpId="0" animBg="1"/>
    </p:bld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6531BD8-585C-4F4D-D191-EED02778BFC4}"/>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9D8534DB-4D7A-D823-2F2E-AB2633C6561C}"/>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3254155" y="3579672"/>
            <a:ext cx="4182532" cy="3278328"/>
          </a:xfrm>
          <a:prstGeom prst="rect">
            <a:avLst/>
          </a:prstGeom>
        </p:spPr>
      </p:pic>
      <p:sp>
        <p:nvSpPr>
          <p:cNvPr id="11" name="Title 1">
            <a:extLst>
              <a:ext uri="{FF2B5EF4-FFF2-40B4-BE49-F238E27FC236}">
                <a16:creationId xmlns:a16="http://schemas.microsoft.com/office/drawing/2014/main" id="{2528E6BF-B612-A6E3-50E0-71F3BE90761E}"/>
              </a:ext>
            </a:extLst>
          </p:cNvPr>
          <p:cNvSpPr>
            <a:spLocks noGrp="1"/>
          </p:cNvSpPr>
          <p:nvPr>
            <p:ph type="title"/>
          </p:nvPr>
        </p:nvSpPr>
        <p:spPr>
          <a:xfrm>
            <a:off x="152400" y="99068"/>
            <a:ext cx="6074829" cy="533400"/>
          </a:xfrm>
        </p:spPr>
        <p:txBody>
          <a:bodyPr>
            <a:normAutofit fontScale="90000"/>
          </a:bodyPr>
          <a:lstStyle/>
          <a:p>
            <a:r>
              <a:rPr lang="en-US" sz="3600" dirty="0"/>
              <a:t>Outlet/Overflow</a:t>
            </a:r>
            <a:endParaRPr lang="en-US" dirty="0"/>
          </a:p>
        </p:txBody>
      </p:sp>
      <p:pic>
        <p:nvPicPr>
          <p:cNvPr id="3" name="Picture 2">
            <a:extLst>
              <a:ext uri="{FF2B5EF4-FFF2-40B4-BE49-F238E27FC236}">
                <a16:creationId xmlns:a16="http://schemas.microsoft.com/office/drawing/2014/main" id="{A3925986-D7AD-75AC-C549-E95FE525AF33}"/>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436687" y="-16086"/>
            <a:ext cx="4755313" cy="3572582"/>
          </a:xfrm>
          <a:prstGeom prst="rect">
            <a:avLst/>
          </a:prstGeom>
        </p:spPr>
      </p:pic>
      <p:sp>
        <p:nvSpPr>
          <p:cNvPr id="5" name="Oval 4">
            <a:extLst>
              <a:ext uri="{FF2B5EF4-FFF2-40B4-BE49-F238E27FC236}">
                <a16:creationId xmlns:a16="http://schemas.microsoft.com/office/drawing/2014/main" id="{7914BED8-5DAD-550C-4B49-EC1361A01FF8}"/>
              </a:ext>
            </a:extLst>
          </p:cNvPr>
          <p:cNvSpPr/>
          <p:nvPr/>
        </p:nvSpPr>
        <p:spPr bwMode="auto">
          <a:xfrm>
            <a:off x="8438868" y="1600072"/>
            <a:ext cx="1600200" cy="609600"/>
          </a:xfrm>
          <a:prstGeom prst="ellipse">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pic>
        <p:nvPicPr>
          <p:cNvPr id="7" name="Picture 6" descr="A drainage system in a garden&#10;&#10;AI-generated content may be incorrect.">
            <a:extLst>
              <a:ext uri="{FF2B5EF4-FFF2-40B4-BE49-F238E27FC236}">
                <a16:creationId xmlns:a16="http://schemas.microsoft.com/office/drawing/2014/main" id="{915C3DED-9FA5-A824-0862-F71910791E99}"/>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p:blipFill>
        <p:spPr>
          <a:xfrm>
            <a:off x="7436687" y="3579672"/>
            <a:ext cx="4755313" cy="3256026"/>
          </a:xfrm>
          <a:prstGeom prst="rect">
            <a:avLst/>
          </a:prstGeom>
        </p:spPr>
      </p:pic>
      <p:pic>
        <p:nvPicPr>
          <p:cNvPr id="13" name="Picture 12">
            <a:extLst>
              <a:ext uri="{FF2B5EF4-FFF2-40B4-BE49-F238E27FC236}">
                <a16:creationId xmlns:a16="http://schemas.microsoft.com/office/drawing/2014/main" id="{9E3C504A-5861-7708-896C-5D8AAD93AFD9}"/>
              </a:ext>
            </a:extLst>
          </p:cNvPr>
          <p:cNvPicPr>
            <a:picLocks noChangeAspect="1"/>
          </p:cNvPicPr>
          <p:nvPr/>
        </p:nvPicPr>
        <p:blipFill>
          <a:blip r:embed="rId6" cstate="email">
            <a:extLst>
              <a:ext uri="{28A0092B-C50C-407E-A947-70E740481C1C}">
                <a14:useLocalDpi xmlns:a14="http://schemas.microsoft.com/office/drawing/2010/main" val="0"/>
              </a:ext>
            </a:extLst>
          </a:blip>
          <a:srcRect/>
          <a:stretch/>
        </p:blipFill>
        <p:spPr>
          <a:xfrm>
            <a:off x="3740123" y="625610"/>
            <a:ext cx="3683554" cy="2930886"/>
          </a:xfrm>
          <a:prstGeom prst="rect">
            <a:avLst/>
          </a:prstGeom>
        </p:spPr>
      </p:pic>
      <p:sp>
        <p:nvSpPr>
          <p:cNvPr id="2" name="TextBox 1">
            <a:extLst>
              <a:ext uri="{FF2B5EF4-FFF2-40B4-BE49-F238E27FC236}">
                <a16:creationId xmlns:a16="http://schemas.microsoft.com/office/drawing/2014/main" id="{D1391F7E-CD97-25A9-7166-E6910DF6ACB2}"/>
              </a:ext>
            </a:extLst>
          </p:cNvPr>
          <p:cNvSpPr txBox="1"/>
          <p:nvPr/>
        </p:nvSpPr>
        <p:spPr bwMode="auto">
          <a:xfrm>
            <a:off x="161693" y="838200"/>
            <a:ext cx="3038707"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r>
              <a:rPr lang="en-US" sz="2400" kern="0" dirty="0">
                <a:solidFill>
                  <a:schemeClr val="bg1"/>
                </a:solidFill>
              </a:rPr>
              <a:t>Is it clear from obstruction? (overgrowth, leaves, sediment, trash)</a:t>
            </a:r>
          </a:p>
          <a:p>
            <a:endParaRPr lang="en-US" sz="2400" kern="0" dirty="0">
              <a:solidFill>
                <a:schemeClr val="bg1"/>
              </a:solidFill>
            </a:endParaRPr>
          </a:p>
          <a:p>
            <a:r>
              <a:rPr lang="en-US" sz="2400" kern="0" dirty="0">
                <a:solidFill>
                  <a:schemeClr val="bg1"/>
                </a:solidFill>
              </a:rPr>
              <a:t>6” above the grade?</a:t>
            </a:r>
          </a:p>
          <a:p>
            <a:endParaRPr lang="en-US" sz="2400" kern="0" dirty="0">
              <a:solidFill>
                <a:schemeClr val="bg1"/>
              </a:solidFill>
            </a:endParaRPr>
          </a:p>
          <a:p>
            <a:r>
              <a:rPr lang="en-US" sz="2400" kern="0" dirty="0">
                <a:solidFill>
                  <a:schemeClr val="bg1"/>
                </a:solidFill>
              </a:rPr>
              <a:t>Structurally intact?</a:t>
            </a:r>
          </a:p>
          <a:p>
            <a:endParaRPr lang="en-US" sz="2400" kern="0" dirty="0">
              <a:solidFill>
                <a:schemeClr val="bg1"/>
              </a:solidFill>
            </a:endParaRPr>
          </a:p>
          <a:p>
            <a:r>
              <a:rPr lang="en-US" sz="2400" kern="0" dirty="0">
                <a:solidFill>
                  <a:schemeClr val="bg1"/>
                </a:solidFill>
              </a:rPr>
              <a:t>Placed correctly?</a:t>
            </a:r>
          </a:p>
          <a:p>
            <a:endParaRPr lang="en-US" sz="2400" kern="0" dirty="0">
              <a:solidFill>
                <a:schemeClr val="bg1"/>
              </a:solidFill>
            </a:endParaRPr>
          </a:p>
          <a:p>
            <a:r>
              <a:rPr lang="en-US" sz="2400" kern="0" dirty="0">
                <a:solidFill>
                  <a:schemeClr val="bg1"/>
                </a:solidFill>
              </a:rPr>
              <a:t>Standing water indicates problem</a:t>
            </a:r>
          </a:p>
          <a:p>
            <a:endParaRPr lang="en-US" sz="2400" kern="0" dirty="0">
              <a:solidFill>
                <a:schemeClr val="bg1"/>
              </a:solidFill>
            </a:endParaRPr>
          </a:p>
          <a:p>
            <a:endParaRPr lang="en-US" sz="2400" kern="0" dirty="0">
              <a:solidFill>
                <a:schemeClr val="bg1"/>
              </a:solidFill>
            </a:endParaRPr>
          </a:p>
        </p:txBody>
      </p:sp>
      <p:sp>
        <p:nvSpPr>
          <p:cNvPr id="14" name="TextBox 13">
            <a:extLst>
              <a:ext uri="{FF2B5EF4-FFF2-40B4-BE49-F238E27FC236}">
                <a16:creationId xmlns:a16="http://schemas.microsoft.com/office/drawing/2014/main" id="{C34AC5E4-150C-F76D-50EB-04C8F774BCB5}"/>
              </a:ext>
            </a:extLst>
          </p:cNvPr>
          <p:cNvSpPr txBox="1"/>
          <p:nvPr/>
        </p:nvSpPr>
        <p:spPr bwMode="auto">
          <a:xfrm>
            <a:off x="6781821" y="6374033"/>
            <a:ext cx="1523980" cy="461665"/>
          </a:xfrm>
          <a:prstGeom prst="rect">
            <a:avLst/>
          </a:prstGeom>
          <a:solidFill>
            <a:srgbClr val="92D050"/>
          </a:solidFill>
          <a:ln>
            <a:noFill/>
          </a:ln>
          <a:effectLst/>
        </p:spPr>
        <p:txBody>
          <a:bodyPr vert="horz" wrap="square" lIns="91440" tIns="45720" rIns="91440" bIns="45720" numCol="1" rtlCol="0" anchor="t" anchorCtr="0" compatLnSpc="1">
            <a:prstTxWarp prst="textNoShape">
              <a:avLst/>
            </a:prstTxWarp>
            <a:spAutoFit/>
          </a:bodyPr>
          <a:lstStyle/>
          <a:p>
            <a:r>
              <a:rPr lang="en-US" sz="2400" b="1" kern="0" dirty="0">
                <a:solidFill>
                  <a:srgbClr val="000000"/>
                </a:solidFill>
                <a:latin typeface="Rockwell Extra Bold" panose="02060903040505020403" pitchFamily="18" charset="0"/>
              </a:rPr>
              <a:t>Good</a:t>
            </a:r>
          </a:p>
        </p:txBody>
      </p:sp>
      <p:sp>
        <p:nvSpPr>
          <p:cNvPr id="15" name="TextBox 14">
            <a:extLst>
              <a:ext uri="{FF2B5EF4-FFF2-40B4-BE49-F238E27FC236}">
                <a16:creationId xmlns:a16="http://schemas.microsoft.com/office/drawing/2014/main" id="{9125D196-DCDA-C9F3-E4DF-E8ABCF055DFA}"/>
              </a:ext>
            </a:extLst>
          </p:cNvPr>
          <p:cNvSpPr txBox="1"/>
          <p:nvPr/>
        </p:nvSpPr>
        <p:spPr bwMode="auto">
          <a:xfrm>
            <a:off x="6781820" y="253248"/>
            <a:ext cx="1371580" cy="461665"/>
          </a:xfrm>
          <a:prstGeom prst="rect">
            <a:avLst/>
          </a:prstGeom>
          <a:solidFill>
            <a:srgbClr val="FF0000"/>
          </a:solidFill>
          <a:ln>
            <a:noFill/>
          </a:ln>
          <a:effectLst/>
        </p:spPr>
        <p:txBody>
          <a:bodyPr vert="horz" wrap="square" lIns="91440" tIns="45720" rIns="91440" bIns="45720" numCol="1" rtlCol="0" anchor="t" anchorCtr="0" compatLnSpc="1">
            <a:prstTxWarp prst="textNoShape">
              <a:avLst/>
            </a:prstTxWarp>
            <a:spAutoFit/>
          </a:bodyPr>
          <a:lstStyle/>
          <a:p>
            <a:r>
              <a:rPr lang="en-US" sz="2400" b="1" kern="0" dirty="0">
                <a:solidFill>
                  <a:srgbClr val="000000"/>
                </a:solidFill>
                <a:latin typeface="Rockwell Extra Bold" panose="02060903040505020403" pitchFamily="18" charset="0"/>
              </a:rPr>
              <a:t>POOR</a:t>
            </a:r>
          </a:p>
        </p:txBody>
      </p:sp>
    </p:spTree>
    <p:extLst>
      <p:ext uri="{BB962C8B-B14F-4D97-AF65-F5344CB8AC3E}">
        <p14:creationId xmlns:p14="http://schemas.microsoft.com/office/powerpoint/2010/main" val="11916917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14" grpId="0" animBg="1"/>
      <p:bldP spid="1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DVSECTIONID" val="QUq8QELArFIgadhH063fpq"/>
</p:tagLst>
</file>

<file path=ppt/tags/tag10.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11.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12.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13.xml><?xml version="1.0" encoding="utf-8"?>
<p:tagLst xmlns:a="http://schemas.openxmlformats.org/drawingml/2006/main" xmlns:r="http://schemas.openxmlformats.org/officeDocument/2006/relationships" xmlns:p="http://schemas.openxmlformats.org/presentationml/2006/main">
  <p:tag name="DVSECTIONID" val="QUq8QELArFIgadhH063fpq"/>
</p:tagLst>
</file>

<file path=ppt/tags/tag14.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15.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16.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17.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18.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19.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2.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20.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21.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22.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23.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3.xml><?xml version="1.0" encoding="utf-8"?>
<p:tagLst xmlns:a="http://schemas.openxmlformats.org/drawingml/2006/main" xmlns:r="http://schemas.openxmlformats.org/officeDocument/2006/relationships" xmlns:p="http://schemas.openxmlformats.org/presentationml/2006/main">
  <p:tag name="DVSECTIONID" val="QUq8QELArFIgadhH063fpq"/>
</p:tagLst>
</file>

<file path=ppt/tags/tag4.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5.xml><?xml version="1.0" encoding="utf-8"?>
<p:tagLst xmlns:a="http://schemas.openxmlformats.org/drawingml/2006/main" xmlns:r="http://schemas.openxmlformats.org/officeDocument/2006/relationships" xmlns:p="http://schemas.openxmlformats.org/presentationml/2006/main">
  <p:tag name="DVSECTIONID" val="QUq8QELArFIgadhH063fpq"/>
</p:tagLst>
</file>

<file path=ppt/tags/tag6.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7.xml><?xml version="1.0" encoding="utf-8"?>
<p:tagLst xmlns:a="http://schemas.openxmlformats.org/drawingml/2006/main" xmlns:r="http://schemas.openxmlformats.org/officeDocument/2006/relationships" xmlns:p="http://schemas.openxmlformats.org/presentationml/2006/main">
  <p:tag name="DVSECTIONID" val="QUq8QELArFIgadhH063fpq"/>
</p:tagLst>
</file>

<file path=ppt/tags/tag8.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9.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heme/theme1.xml><?xml version="1.0" encoding="utf-8"?>
<a:theme xmlns:a="http://schemas.openxmlformats.org/drawingml/2006/main" name="LWA Presentation Format-v02-02162016">
  <a:themeElements>
    <a:clrScheme name="Custom 1">
      <a:dk1>
        <a:srgbClr val="1B3360"/>
      </a:dk1>
      <a:lt1>
        <a:srgbClr val="FFFFFF"/>
      </a:lt1>
      <a:dk2>
        <a:srgbClr val="5C938F"/>
      </a:dk2>
      <a:lt2>
        <a:srgbClr val="F0F2E3"/>
      </a:lt2>
      <a:accent1>
        <a:srgbClr val="969696"/>
      </a:accent1>
      <a:accent2>
        <a:srgbClr val="3E4921"/>
      </a:accent2>
      <a:accent3>
        <a:srgbClr val="1B3360"/>
      </a:accent3>
      <a:accent4>
        <a:srgbClr val="C1CFD3"/>
      </a:accent4>
      <a:accent5>
        <a:srgbClr val="E1F0FF"/>
      </a:accent5>
      <a:accent6>
        <a:srgbClr val="AA5516"/>
      </a:accent6>
      <a:hlink>
        <a:srgbClr val="006699"/>
      </a:hlink>
      <a:folHlink>
        <a:srgbClr val="777777"/>
      </a:folHlink>
    </a:clrScheme>
    <a:fontScheme name="Design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a:defRPr kern="0" dirty="0" smtClean="0"/>
        </a:defPPr>
      </a:lstStyle>
    </a:txDef>
  </a:objectDefaults>
  <a:extraClrSchemeLst>
    <a:extraClrScheme>
      <a:clrScheme name="Design Template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Design Template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Design Template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Design Template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Design Template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Design Template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Design Template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Design Template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Boilerplate Presentation Structure  Slides_10262016  -  Read-Only" id="{B9675195-E4AF-4301-9202-6C44BC0585DF}" vid="{815F83A2-7BB1-48D0-BBDF-C67DAB07C041}"/>
    </a:ext>
  </a:extLst>
</a:theme>
</file>

<file path=ppt/theme/theme2.xml><?xml version="1.0" encoding="utf-8"?>
<a:theme xmlns:a="http://schemas.openxmlformats.org/drawingml/2006/main" name="LWA 2016 Presentation (Standard)">
  <a:themeElements>
    <a:clrScheme name="LWA Theme">
      <a:dk1>
        <a:srgbClr val="1B3360"/>
      </a:dk1>
      <a:lt1>
        <a:srgbClr val="FFFFFF"/>
      </a:lt1>
      <a:dk2>
        <a:srgbClr val="B8BF77"/>
      </a:dk2>
      <a:lt2>
        <a:srgbClr val="F0F2E3"/>
      </a:lt2>
      <a:accent1>
        <a:srgbClr val="969696"/>
      </a:accent1>
      <a:accent2>
        <a:srgbClr val="3E4921"/>
      </a:accent2>
      <a:accent3>
        <a:srgbClr val="1B3360"/>
      </a:accent3>
      <a:accent4>
        <a:srgbClr val="B3D9FF"/>
      </a:accent4>
      <a:accent5>
        <a:srgbClr val="E1F0FF"/>
      </a:accent5>
      <a:accent6>
        <a:srgbClr val="AA5516"/>
      </a:accent6>
      <a:hlink>
        <a:srgbClr val="006699"/>
      </a:hlink>
      <a:folHlink>
        <a:srgbClr val="777777"/>
      </a:folHlink>
    </a:clrScheme>
    <a:fontScheme name="Design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sign Template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Design Template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Design Template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Design Template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Design Template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Design Template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Design Template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Design Template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LWA FINAL Presentation.potx" id="{01FD4CFC-953D-4EDB-8506-F09A56F8A399}" vid="{2E40128A-4804-4B07-BC7A-1EF0866EEB38}"/>
    </a:ext>
  </a:extLst>
</a:theme>
</file>

<file path=ppt/theme/theme3.xml><?xml version="1.0" encoding="utf-8"?>
<a:theme xmlns:a="http://schemas.openxmlformats.org/drawingml/2006/main" name="1_LWA 2016 Presentation (Standard)">
  <a:themeElements>
    <a:clrScheme name="LWA Theme">
      <a:dk1>
        <a:srgbClr val="1B3360"/>
      </a:dk1>
      <a:lt1>
        <a:srgbClr val="FFFFFF"/>
      </a:lt1>
      <a:dk2>
        <a:srgbClr val="B8BF77"/>
      </a:dk2>
      <a:lt2>
        <a:srgbClr val="F0F2E3"/>
      </a:lt2>
      <a:accent1>
        <a:srgbClr val="969696"/>
      </a:accent1>
      <a:accent2>
        <a:srgbClr val="3E4921"/>
      </a:accent2>
      <a:accent3>
        <a:srgbClr val="1B3360"/>
      </a:accent3>
      <a:accent4>
        <a:srgbClr val="B3D9FF"/>
      </a:accent4>
      <a:accent5>
        <a:srgbClr val="E1F0FF"/>
      </a:accent5>
      <a:accent6>
        <a:srgbClr val="AA5516"/>
      </a:accent6>
      <a:hlink>
        <a:srgbClr val="006699"/>
      </a:hlink>
      <a:folHlink>
        <a:srgbClr val="777777"/>
      </a:folHlink>
    </a:clrScheme>
    <a:fontScheme name="Design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sign Template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Design Template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Design Template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Design Template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Design Template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Design Template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Design Template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Design Template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LWA FINAL Presentation.potx" id="{01FD4CFC-953D-4EDB-8506-F09A56F8A399}" vid="{2E40128A-4804-4B07-BC7A-1EF0866EEB3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Cnst SW 2024 training</Template>
  <TotalTime>47773</TotalTime>
  <Words>4549</Words>
  <Application>Microsoft Office PowerPoint</Application>
  <PresentationFormat>Widescreen</PresentationFormat>
  <Paragraphs>748</Paragraphs>
  <Slides>93</Slides>
  <Notes>60</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93</vt:i4>
      </vt:variant>
    </vt:vector>
  </HeadingPairs>
  <TitlesOfParts>
    <vt:vector size="104" baseType="lpstr">
      <vt:lpstr>ＭＳ Ｐゴシック</vt:lpstr>
      <vt:lpstr>Arial</vt:lpstr>
      <vt:lpstr>Calibri</vt:lpstr>
      <vt:lpstr>Lucida Handwriting</vt:lpstr>
      <vt:lpstr>Rockwell Extra Bold</vt:lpstr>
      <vt:lpstr>Times New Roman</vt:lpstr>
      <vt:lpstr>Verdana</vt:lpstr>
      <vt:lpstr>Wingdings</vt:lpstr>
      <vt:lpstr>LWA Presentation Format-v02-02162016</vt:lpstr>
      <vt:lpstr>LWA 2016 Presentation (Standard)</vt:lpstr>
      <vt:lpstr>1_LWA 2016 Presentation (Standard)</vt:lpstr>
      <vt:lpstr>PowerPoint Presentation</vt:lpstr>
      <vt:lpstr>PowerPoint Presentation</vt:lpstr>
      <vt:lpstr> Outline</vt:lpstr>
      <vt:lpstr>PowerPoint Presentation</vt:lpstr>
      <vt:lpstr>Why GSI?</vt:lpstr>
      <vt:lpstr>Why GSI?</vt:lpstr>
      <vt:lpstr>PowerPoint Presentation</vt:lpstr>
      <vt:lpstr>PowerPoint Presentation</vt:lpstr>
      <vt:lpstr>PowerPoint Presentation</vt:lpstr>
      <vt:lpstr>Why GSI? – Required by Law</vt:lpstr>
      <vt:lpstr>Requirements for Oakland staff</vt:lpstr>
      <vt:lpstr>PowerPoint Presentation</vt:lpstr>
      <vt:lpstr>Common GSI Types</vt:lpstr>
      <vt:lpstr>Bioretention Area  </vt:lpstr>
      <vt:lpstr>Bioretention – how it works</vt:lpstr>
      <vt:lpstr>PowerPoint Presentation</vt:lpstr>
      <vt:lpstr>PowerPoint Presentation</vt:lpstr>
      <vt:lpstr>Bioretention  Site Selection</vt:lpstr>
      <vt:lpstr>Bioretention Site Selection</vt:lpstr>
      <vt:lpstr>Example GSI Drainage Area</vt:lpstr>
      <vt:lpstr>Bioretention Areas System function and components - INLET</vt:lpstr>
      <vt:lpstr>Bioretention Areas System function and components - Cobble</vt:lpstr>
      <vt:lpstr>Bioretention Areas System function and components</vt:lpstr>
      <vt:lpstr>PowerPoint Presentation</vt:lpstr>
      <vt:lpstr>PowerPoint Presentation</vt:lpstr>
      <vt:lpstr>Bioretention Areas System function and components</vt:lpstr>
      <vt:lpstr>Bioretention Areas System function and components</vt:lpstr>
      <vt:lpstr>Role of Plants</vt:lpstr>
      <vt:lpstr>Juncus patens California grey rush, spreading rush, common rush</vt:lpstr>
      <vt:lpstr>Carex pansa Meadow or sand dune sedge</vt:lpstr>
      <vt:lpstr>Plant selection guidance document  from Alameda Countywide Clean Water Program</vt:lpstr>
      <vt:lpstr>Bioretention Areas System function and components</vt:lpstr>
      <vt:lpstr>PowerPoint Presentation</vt:lpstr>
      <vt:lpstr>Bioretention Areas System function and components</vt:lpstr>
      <vt:lpstr>PowerPoint Presentation</vt:lpstr>
      <vt:lpstr>PowerPoint Presentation</vt:lpstr>
      <vt:lpstr>Getting Bioretention done right  (and learning from past mistakes)  </vt:lpstr>
      <vt:lpstr>Bioretention Construction Phase –  Protection</vt:lpstr>
      <vt:lpstr>Bioretention Construction Phase - Protection</vt:lpstr>
      <vt:lpstr>Permeable Pavers construction oops</vt:lpstr>
      <vt:lpstr>Bioretention Construction Phase – Common Issues</vt:lpstr>
      <vt:lpstr>PowerPoint Presentation</vt:lpstr>
      <vt:lpstr>PowerPoint Presentation</vt:lpstr>
      <vt:lpstr>PowerPoint Presentation</vt:lpstr>
      <vt:lpstr>PowerPoint Presentation</vt:lpstr>
      <vt:lpstr>PowerPoint Presentation</vt:lpstr>
      <vt:lpstr>PowerPoint Presentation</vt:lpstr>
      <vt:lpstr>After installation   </vt:lpstr>
      <vt:lpstr>Reporting – Planning Stage</vt:lpstr>
      <vt:lpstr>Regulated Thresholds</vt:lpstr>
      <vt:lpstr>Regulated Thresholds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Requirements for Oakland staff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vt:lpstr>
      <vt:lpstr>PowerPoint Presentation</vt:lpstr>
      <vt:lpstr>PowerPoint Presentation</vt:lpstr>
      <vt:lpstr>Scoring inspection categories</vt:lpstr>
      <vt:lpstr>Inspection form, also to be available in Survey123</vt:lpstr>
      <vt:lpstr>Trash</vt:lpstr>
      <vt:lpstr>Erosion at inlets  and throughout basin</vt:lpstr>
      <vt:lpstr>Sediment deposition into basin from surrounding area</vt:lpstr>
      <vt:lpstr>PowerPoint Presentation</vt:lpstr>
      <vt:lpstr>Inlet (Flow Dissipation)</vt:lpstr>
      <vt:lpstr>Mulch helps  retain soil moisture,  suppress weeds,  and reduce erosion      aiming for 3” over exposed soil – fill in bare and/or low spots </vt:lpstr>
      <vt:lpstr>Soil Level</vt:lpstr>
      <vt:lpstr>Vegetation</vt:lpstr>
      <vt:lpstr>Irrigation</vt:lpstr>
      <vt:lpstr>Standing Water</vt:lpstr>
      <vt:lpstr>Outlet/Overflow</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Stormwater Infrastructure:  Design , Installation, Maintenance and C.6 Fundamentals</dc:title>
  <dc:creator>Alina Constantinescu</dc:creator>
  <cp:lastModifiedBy>Perlmutter, Michael</cp:lastModifiedBy>
  <cp:revision>275</cp:revision>
  <cp:lastPrinted>2016-05-09T16:48:44Z</cp:lastPrinted>
  <dcterms:created xsi:type="dcterms:W3CDTF">2019-04-12T18:22:40Z</dcterms:created>
  <dcterms:modified xsi:type="dcterms:W3CDTF">2025-12-22T18:32:50Z</dcterms:modified>
</cp:coreProperties>
</file>