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65" r:id="rId2"/>
    <p:sldId id="310" r:id="rId3"/>
    <p:sldId id="320" r:id="rId4"/>
    <p:sldId id="316" r:id="rId5"/>
    <p:sldId id="317" r:id="rId6"/>
    <p:sldId id="321" r:id="rId7"/>
    <p:sldId id="322" r:id="rId8"/>
    <p:sldId id="323" r:id="rId9"/>
    <p:sldId id="324" r:id="rId10"/>
    <p:sldId id="325" r:id="rId11"/>
    <p:sldId id="326" r:id="rId12"/>
    <p:sldId id="327" r:id="rId13"/>
    <p:sldId id="328" r:id="rId14"/>
  </p:sldIdLst>
  <p:sldSz cx="12188825"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29" autoAdjust="0"/>
  </p:normalViewPr>
  <p:slideViewPr>
    <p:cSldViewPr showGuides="1">
      <p:cViewPr varScale="1">
        <p:scale>
          <a:sx n="114" d="100"/>
          <a:sy n="114" d="100"/>
        </p:scale>
        <p:origin x="414" y="108"/>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9/13/2023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9/13/2023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9/13/2023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9/13/2023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9/13/2023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9/13/2023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9/13/2023</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9/13/2023</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9/13/2023</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9/13/2023</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9/13/2023</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9/13/2023</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9/13/2023</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36612" y="1828800"/>
            <a:ext cx="10515600" cy="1905000"/>
          </a:xfrm>
        </p:spPr>
        <p:txBody>
          <a:bodyPr/>
          <a:lstStyle/>
          <a:p>
            <a:r>
              <a:rPr lang="en-US" sz="6000" dirty="0"/>
              <a:t>Internal Affairs Investigations -</a:t>
            </a:r>
            <a:br>
              <a:rPr lang="en-US" dirty="0"/>
            </a:br>
            <a:r>
              <a:rPr lang="en-US" sz="4000" dirty="0"/>
              <a:t>Conducting Unbiased Investigations</a:t>
            </a:r>
            <a:endParaRPr lang="en-US" dirty="0"/>
          </a:p>
        </p:txBody>
      </p:sp>
      <p:sp>
        <p:nvSpPr>
          <p:cNvPr id="4" name="Subtitle 3"/>
          <p:cNvSpPr>
            <a:spLocks noGrp="1"/>
          </p:cNvSpPr>
          <p:nvPr>
            <p:ph type="subTitle" idx="1"/>
          </p:nvPr>
        </p:nvSpPr>
        <p:spPr/>
        <p:txBody>
          <a:bodyPr/>
          <a:lstStyle/>
          <a:p>
            <a:r>
              <a:rPr lang="it-IT" dirty="0"/>
              <a:t>aCting Lieutenant C. Worcester</a:t>
            </a:r>
          </a:p>
          <a:p>
            <a:r>
              <a:rPr lang="it-IT" dirty="0"/>
              <a:t>Acting Lieutenant J. Skrdlant</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Report Preparation</a:t>
            </a:r>
          </a:p>
        </p:txBody>
      </p:sp>
      <p:sp>
        <p:nvSpPr>
          <p:cNvPr id="3" name="Content Placeholder 2"/>
          <p:cNvSpPr>
            <a:spLocks noGrp="1"/>
          </p:cNvSpPr>
          <p:nvPr>
            <p:ph idx="1"/>
          </p:nvPr>
        </p:nvSpPr>
        <p:spPr/>
        <p:txBody>
          <a:bodyPr/>
          <a:lstStyle/>
          <a:p>
            <a:pPr marL="682625" lvl="3" indent="0">
              <a:buNone/>
            </a:pPr>
            <a:endParaRPr lang="en-US" sz="1800" dirty="0"/>
          </a:p>
          <a:p>
            <a:pPr lvl="1"/>
            <a:r>
              <a:rPr lang="en-US" sz="2400" dirty="0"/>
              <a:t>Interview Summaries</a:t>
            </a:r>
          </a:p>
          <a:p>
            <a:pPr lvl="2"/>
            <a:r>
              <a:rPr lang="en-US" sz="2200" dirty="0"/>
              <a:t>Summaries should be prepared in a chronological order and include the pertinent facts, using direct quotations where applicable.</a:t>
            </a:r>
          </a:p>
          <a:p>
            <a:pPr lvl="2"/>
            <a:r>
              <a:rPr lang="en-US" sz="2200" dirty="0"/>
              <a:t>Avoid inserting opinions and beliefs into the member or complainant’s statement. Their statement should stand on its own.</a:t>
            </a:r>
          </a:p>
          <a:p>
            <a:pPr lvl="1"/>
            <a:r>
              <a:rPr lang="en-US" sz="2400" dirty="0"/>
              <a:t>BWC and Surveillance Reviews</a:t>
            </a:r>
          </a:p>
          <a:p>
            <a:pPr lvl="2"/>
            <a:r>
              <a:rPr lang="en-US" sz="2200" dirty="0"/>
              <a:t>During review of BWC, be aware of potential misconduct unrelated to the initial allegations. </a:t>
            </a:r>
          </a:p>
          <a:p>
            <a:pPr lvl="2"/>
            <a:r>
              <a:rPr lang="en-US" sz="2200" dirty="0"/>
              <a:t>Document in detail what is observed and heard. Use direct quotes where appropriate. </a:t>
            </a:r>
          </a:p>
        </p:txBody>
      </p:sp>
    </p:spTree>
    <p:extLst>
      <p:ext uri="{BB962C8B-B14F-4D97-AF65-F5344CB8AC3E}">
        <p14:creationId xmlns:p14="http://schemas.microsoft.com/office/powerpoint/2010/main" val="274906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Report Preparation</a:t>
            </a:r>
          </a:p>
        </p:txBody>
      </p:sp>
      <p:sp>
        <p:nvSpPr>
          <p:cNvPr id="3" name="Content Placeholder 2"/>
          <p:cNvSpPr>
            <a:spLocks noGrp="1"/>
          </p:cNvSpPr>
          <p:nvPr>
            <p:ph idx="1"/>
          </p:nvPr>
        </p:nvSpPr>
        <p:spPr>
          <a:xfrm>
            <a:off x="1522413" y="1752600"/>
            <a:ext cx="9134391" cy="4114801"/>
          </a:xfrm>
        </p:spPr>
        <p:txBody>
          <a:bodyPr/>
          <a:lstStyle/>
          <a:p>
            <a:pPr lvl="1"/>
            <a:r>
              <a:rPr lang="en-US" sz="2200" dirty="0"/>
              <a:t>Credibility Assessments</a:t>
            </a:r>
          </a:p>
          <a:p>
            <a:pPr lvl="2"/>
            <a:r>
              <a:rPr lang="en-US" sz="2000" dirty="0"/>
              <a:t>Perception errors do not always equate to not being credible.</a:t>
            </a:r>
          </a:p>
          <a:p>
            <a:pPr lvl="2"/>
            <a:r>
              <a:rPr lang="en-US" sz="2000" dirty="0"/>
              <a:t>Lack of credibility should be specific to the incident at hand (</a:t>
            </a:r>
            <a:r>
              <a:rPr lang="en-US" sz="2000" i="1" dirty="0"/>
              <a:t>i.e., not based on past sustained findings or past criminal history</a:t>
            </a:r>
            <a:r>
              <a:rPr lang="en-US" sz="2000" dirty="0"/>
              <a:t>).</a:t>
            </a:r>
          </a:p>
          <a:p>
            <a:pPr lvl="2"/>
            <a:r>
              <a:rPr lang="en-US" sz="2000" dirty="0"/>
              <a:t>910-day review of an OPD member’s allegations is conducted to determine potential patterns. </a:t>
            </a:r>
          </a:p>
          <a:p>
            <a:pPr lvl="2"/>
            <a:r>
              <a:rPr lang="en-US" sz="2000" dirty="0"/>
              <a:t>Discrepancies between physical evidence and/or other witness testimony must be considered in determining credibility.</a:t>
            </a:r>
          </a:p>
          <a:p>
            <a:pPr lvl="2"/>
            <a:r>
              <a:rPr lang="en-US" sz="2000" dirty="0"/>
              <a:t>BWC and video surveillance may be used to confirm or refute allegations resulting in finding a witness or subject credible or not.</a:t>
            </a:r>
            <a:endParaRPr lang="en-US" dirty="0"/>
          </a:p>
        </p:txBody>
      </p:sp>
    </p:spTree>
    <p:extLst>
      <p:ext uri="{BB962C8B-B14F-4D97-AF65-F5344CB8AC3E}">
        <p14:creationId xmlns:p14="http://schemas.microsoft.com/office/powerpoint/2010/main" val="158484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9144001" cy="685800"/>
          </a:xfrm>
        </p:spPr>
        <p:txBody>
          <a:bodyPr/>
          <a:lstStyle/>
          <a:p>
            <a:pPr algn="ctr"/>
            <a:r>
              <a:rPr lang="en-US" dirty="0"/>
              <a:t>Disputed Facts</a:t>
            </a:r>
          </a:p>
        </p:txBody>
      </p:sp>
      <p:sp>
        <p:nvSpPr>
          <p:cNvPr id="3" name="Content Placeholder 2"/>
          <p:cNvSpPr>
            <a:spLocks noGrp="1"/>
          </p:cNvSpPr>
          <p:nvPr>
            <p:ph idx="1"/>
          </p:nvPr>
        </p:nvSpPr>
        <p:spPr>
          <a:xfrm>
            <a:off x="1522413" y="1752600"/>
            <a:ext cx="9134391" cy="4114801"/>
          </a:xfrm>
        </p:spPr>
        <p:txBody>
          <a:bodyPr>
            <a:normAutofit fontScale="92500" lnSpcReduction="10000"/>
          </a:bodyPr>
          <a:lstStyle/>
          <a:p>
            <a:pPr lvl="1"/>
            <a:r>
              <a:rPr lang="en-US" dirty="0"/>
              <a:t>Complaint allegation findings must be based on Departmental policy, rules, and the law, not opinion or biases. </a:t>
            </a:r>
          </a:p>
          <a:p>
            <a:pPr lvl="2"/>
            <a:r>
              <a:rPr lang="en-US" dirty="0"/>
              <a:t>Ensure the allegation is covered broadly enough that the complainant’s allegation is addressed. (</a:t>
            </a:r>
            <a:r>
              <a:rPr lang="en-US" i="1" dirty="0"/>
              <a:t>A complainant is not expected to know police jargon or specific OPD rules</a:t>
            </a:r>
            <a:r>
              <a:rPr lang="en-US" dirty="0"/>
              <a:t>.)</a:t>
            </a:r>
          </a:p>
          <a:p>
            <a:pPr lvl="2"/>
            <a:r>
              <a:rPr lang="en-US" dirty="0"/>
              <a:t>Investigative findings utilize a preponderance of evidence criteria and are not beyond a reasonable doubt. </a:t>
            </a:r>
          </a:p>
          <a:p>
            <a:pPr lvl="1"/>
            <a:r>
              <a:rPr lang="en-US" dirty="0"/>
              <a:t>Potential Recommended Findings:</a:t>
            </a:r>
          </a:p>
          <a:p>
            <a:pPr lvl="2"/>
            <a:r>
              <a:rPr lang="en-US" dirty="0"/>
              <a:t>SUSTAINED – The alleged misconduct occurred and was in violation of OPD policy, rules, or the law.</a:t>
            </a:r>
          </a:p>
          <a:p>
            <a:pPr lvl="2"/>
            <a:r>
              <a:rPr lang="en-US" dirty="0"/>
              <a:t>NOT SUSTAINED – The alleged misconduct could not be determined based on the evidence. </a:t>
            </a:r>
          </a:p>
          <a:p>
            <a:pPr lvl="2"/>
            <a:r>
              <a:rPr lang="en-US" dirty="0"/>
              <a:t>EXONERATED – The alleged misconduct occurred but was in accordance with OPD policy, rules, and the law.</a:t>
            </a:r>
          </a:p>
          <a:p>
            <a:pPr lvl="2"/>
            <a:r>
              <a:rPr lang="en-US" dirty="0"/>
              <a:t>UNFOUNDED – The alleged misconduct was determined to have not occurred.</a:t>
            </a:r>
          </a:p>
          <a:p>
            <a:pPr lvl="2"/>
            <a:r>
              <a:rPr lang="en-US" dirty="0"/>
              <a:t>ADMINISTRATIVE CLOSURE – The alleged misconduct either doesn’t rise to the level of an MOR violation, doesn’t pertained to a member or employee, or is withdrawn.</a:t>
            </a:r>
          </a:p>
          <a:p>
            <a:pPr lvl="2"/>
            <a:endParaRPr lang="en-US" dirty="0"/>
          </a:p>
        </p:txBody>
      </p:sp>
    </p:spTree>
    <p:extLst>
      <p:ext uri="{BB962C8B-B14F-4D97-AF65-F5344CB8AC3E}">
        <p14:creationId xmlns:p14="http://schemas.microsoft.com/office/powerpoint/2010/main" val="327657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9144001" cy="685800"/>
          </a:xfrm>
        </p:spPr>
        <p:txBody>
          <a:bodyPr/>
          <a:lstStyle/>
          <a:p>
            <a:pPr algn="ctr"/>
            <a:r>
              <a:rPr lang="en-US" dirty="0"/>
              <a:t>Thank You</a:t>
            </a:r>
          </a:p>
        </p:txBody>
      </p:sp>
      <p:sp>
        <p:nvSpPr>
          <p:cNvPr id="3" name="Content Placeholder 2"/>
          <p:cNvSpPr>
            <a:spLocks noGrp="1"/>
          </p:cNvSpPr>
          <p:nvPr>
            <p:ph idx="1"/>
          </p:nvPr>
        </p:nvSpPr>
        <p:spPr>
          <a:xfrm>
            <a:off x="1522413" y="1752600"/>
            <a:ext cx="9134391" cy="4114801"/>
          </a:xfrm>
        </p:spPr>
        <p:txBody>
          <a:bodyPr>
            <a:normAutofit/>
          </a:bodyPr>
          <a:lstStyle/>
          <a:p>
            <a:pPr lvl="1"/>
            <a:endParaRPr lang="en-US" dirty="0"/>
          </a:p>
          <a:p>
            <a:pPr lvl="1"/>
            <a:endParaRPr lang="en-US" dirty="0"/>
          </a:p>
          <a:p>
            <a:pPr lvl="1"/>
            <a:endParaRPr lang="en-US" dirty="0"/>
          </a:p>
          <a:p>
            <a:pPr lvl="1"/>
            <a:endParaRPr lang="en-US" dirty="0"/>
          </a:p>
          <a:p>
            <a:pPr lvl="1"/>
            <a:endParaRPr lang="en-US" dirty="0"/>
          </a:p>
          <a:p>
            <a:pPr marL="1554480" lvl="8" indent="0">
              <a:buNone/>
            </a:pPr>
            <a:r>
              <a:rPr lang="en-US" dirty="0"/>
              <a:t>                                                      </a:t>
            </a:r>
            <a:r>
              <a:rPr lang="en-US" sz="2400" dirty="0"/>
              <a:t>Questions?</a:t>
            </a:r>
          </a:p>
          <a:p>
            <a:pPr lvl="2"/>
            <a:endParaRPr lang="en-US" dirty="0"/>
          </a:p>
        </p:txBody>
      </p:sp>
    </p:spTree>
    <p:extLst>
      <p:ext uri="{BB962C8B-B14F-4D97-AF65-F5344CB8AC3E}">
        <p14:creationId xmlns:p14="http://schemas.microsoft.com/office/powerpoint/2010/main" val="103993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83951" y="304800"/>
            <a:ext cx="9144001" cy="685800"/>
          </a:xfrm>
        </p:spPr>
        <p:txBody>
          <a:bodyPr/>
          <a:lstStyle/>
          <a:p>
            <a:pPr algn="ctr"/>
            <a:r>
              <a:rPr lang="en-US" dirty="0"/>
              <a:t>Mission Statement</a:t>
            </a:r>
          </a:p>
        </p:txBody>
      </p:sp>
      <p:sp>
        <p:nvSpPr>
          <p:cNvPr id="14" name="Content Placeholder 13"/>
          <p:cNvSpPr>
            <a:spLocks noGrp="1"/>
          </p:cNvSpPr>
          <p:nvPr>
            <p:ph idx="1"/>
          </p:nvPr>
        </p:nvSpPr>
        <p:spPr>
          <a:xfrm>
            <a:off x="1493561" y="1371600"/>
            <a:ext cx="9134391" cy="4114801"/>
          </a:xfrm>
        </p:spPr>
        <p:txBody>
          <a:bodyPr>
            <a:normAutofit fontScale="92500" lnSpcReduction="10000"/>
          </a:bodyPr>
          <a:lstStyle/>
          <a:p>
            <a:r>
              <a:rPr lang="en-US" dirty="0"/>
              <a:t>The Internal Affairs Division (IAD) performs a critical function within the Oakland Police Department (OPD). Its job is to maintain the integrity and values of the OPD by conducting fair, impartial, and objective investigations of all allegations that an OPD employee has committed misconduct or that OPD policies or procedures themselves are flawed. </a:t>
            </a:r>
          </a:p>
          <a:p>
            <a:endParaRPr lang="en-US" dirty="0"/>
          </a:p>
          <a:p>
            <a:r>
              <a:rPr lang="en-US" dirty="0"/>
              <a:t>There is an absolute right for any community member to file a complaint if they feels wronged by an employee or policy of the OPD. The complainant may be written or oral, with or without use of the official IAD complaint form, which is available on the OPD website. There is no time limit to file a complaint. The IAD commits to handling all complaints fairly through procedures that are clear and transparent to all involved. </a:t>
            </a:r>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83951" y="304800"/>
            <a:ext cx="9144001" cy="685800"/>
          </a:xfrm>
        </p:spPr>
        <p:txBody>
          <a:bodyPr/>
          <a:lstStyle/>
          <a:p>
            <a:pPr algn="ctr"/>
            <a:r>
              <a:rPr lang="en-US" dirty="0"/>
              <a:t>Mission Statement</a:t>
            </a:r>
          </a:p>
        </p:txBody>
      </p:sp>
      <p:sp>
        <p:nvSpPr>
          <p:cNvPr id="14" name="Content Placeholder 13"/>
          <p:cNvSpPr>
            <a:spLocks noGrp="1"/>
          </p:cNvSpPr>
          <p:nvPr>
            <p:ph idx="1"/>
          </p:nvPr>
        </p:nvSpPr>
        <p:spPr>
          <a:xfrm>
            <a:off x="1493561" y="1371600"/>
            <a:ext cx="9134391" cy="4114801"/>
          </a:xfrm>
        </p:spPr>
        <p:txBody>
          <a:bodyPr>
            <a:normAutofit fontScale="92500" lnSpcReduction="10000"/>
          </a:bodyPr>
          <a:lstStyle/>
          <a:p>
            <a:r>
              <a:rPr lang="en-US" dirty="0"/>
              <a:t>By doing its job properly, the IAD intends to build trust and respect between its two constituencies – the community and the police. Where a complaint leads to officer discipline or correction of a defective OPD policy, both the community and the police benefit. Reform, narrow or far-reaching, may occur. Even where no actual change results from a complaint, the IAD process may give the OPD insight into how it is perceived by the public and may provide an important opportunity reach out to the community, explain a policy, bridge gaps in communication, or – at a minimum, demonstrate empathy with someone who has had a negative encounter with OPD.</a:t>
            </a:r>
          </a:p>
          <a:p>
            <a:r>
              <a:rPr lang="en-US" dirty="0"/>
              <a:t>Police work is often difficult and complex. To the staff of the Internal Affairs Division, the OPD encourages you to assist those needing your help with heartfelt enthusiasm, knowing that you are fulfilling the mandate of the IAD. </a:t>
            </a:r>
          </a:p>
          <a:p>
            <a:endParaRPr lang="en-US" dirty="0"/>
          </a:p>
        </p:txBody>
      </p:sp>
    </p:spTree>
    <p:extLst>
      <p:ext uri="{BB962C8B-B14F-4D97-AF65-F5344CB8AC3E}">
        <p14:creationId xmlns:p14="http://schemas.microsoft.com/office/powerpoint/2010/main" val="3086641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Receiving an Investigation After Misconduct Allegations have Been Made</a:t>
            </a:r>
          </a:p>
        </p:txBody>
      </p:sp>
      <p:sp>
        <p:nvSpPr>
          <p:cNvPr id="3" name="Content Placeholder 2"/>
          <p:cNvSpPr>
            <a:spLocks noGrp="1"/>
          </p:cNvSpPr>
          <p:nvPr>
            <p:ph idx="1"/>
          </p:nvPr>
        </p:nvSpPr>
        <p:spPr/>
        <p:txBody>
          <a:bodyPr/>
          <a:lstStyle/>
          <a:p>
            <a:endParaRPr lang="en-US" dirty="0"/>
          </a:p>
          <a:p>
            <a:r>
              <a:rPr lang="en-US" dirty="0"/>
              <a:t>Review the case file for </a:t>
            </a:r>
            <a:r>
              <a:rPr lang="en-US" b="1" i="1" dirty="0">
                <a:solidFill>
                  <a:srgbClr val="FF0000"/>
                </a:solidFill>
              </a:rPr>
              <a:t>recusal</a:t>
            </a:r>
            <a:r>
              <a:rPr lang="en-US" dirty="0">
                <a:solidFill>
                  <a:srgbClr val="FF0000"/>
                </a:solidFill>
              </a:rPr>
              <a:t> </a:t>
            </a:r>
            <a:r>
              <a:rPr lang="en-US" dirty="0"/>
              <a:t>issues</a:t>
            </a:r>
          </a:p>
          <a:p>
            <a:pPr lvl="1"/>
            <a:r>
              <a:rPr lang="en-US" dirty="0"/>
              <a:t>Directly involved in the incident</a:t>
            </a:r>
          </a:p>
          <a:p>
            <a:pPr lvl="1"/>
            <a:r>
              <a:rPr lang="en-US" dirty="0"/>
              <a:t>Or conditions exist that might lead to a perception of bias:</a:t>
            </a:r>
          </a:p>
          <a:p>
            <a:pPr lvl="2"/>
            <a:r>
              <a:rPr lang="en-US" dirty="0"/>
              <a:t>Familial relationships</a:t>
            </a:r>
          </a:p>
          <a:p>
            <a:pPr lvl="2"/>
            <a:r>
              <a:rPr lang="en-US" dirty="0"/>
              <a:t>Outside business relationship</a:t>
            </a:r>
          </a:p>
          <a:p>
            <a:pPr lvl="2"/>
            <a:r>
              <a:rPr lang="en-US" dirty="0"/>
              <a:t>Romantic relationship</a:t>
            </a:r>
          </a:p>
          <a:p>
            <a:pPr lvl="2"/>
            <a:r>
              <a:rPr lang="en-US" dirty="0"/>
              <a:t>Personal Friendship</a:t>
            </a:r>
          </a:p>
          <a:p>
            <a:pPr lvl="2"/>
            <a:r>
              <a:rPr lang="en-US" dirty="0"/>
              <a:t>Close work relationship (to be determined on a case-by-case basis)</a:t>
            </a:r>
          </a:p>
        </p:txBody>
      </p:sp>
    </p:spTree>
    <p:extLst>
      <p:ext uri="{BB962C8B-B14F-4D97-AF65-F5344CB8AC3E}">
        <p14:creationId xmlns:p14="http://schemas.microsoft.com/office/powerpoint/2010/main" val="259050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1" cy="914400"/>
          </a:xfrm>
        </p:spPr>
        <p:txBody>
          <a:bodyPr/>
          <a:lstStyle/>
          <a:p>
            <a:pPr algn="ctr"/>
            <a:r>
              <a:rPr lang="en-US" dirty="0"/>
              <a:t>Investigation Preparation</a:t>
            </a:r>
          </a:p>
        </p:txBody>
      </p:sp>
      <p:sp>
        <p:nvSpPr>
          <p:cNvPr id="3" name="Content Placeholder 2"/>
          <p:cNvSpPr>
            <a:spLocks noGrp="1"/>
          </p:cNvSpPr>
          <p:nvPr>
            <p:ph idx="1"/>
          </p:nvPr>
        </p:nvSpPr>
        <p:spPr/>
        <p:txBody>
          <a:bodyPr>
            <a:normAutofit lnSpcReduction="10000"/>
          </a:bodyPr>
          <a:lstStyle/>
          <a:p>
            <a:r>
              <a:rPr lang="en-US" dirty="0"/>
              <a:t>Investigators shall conduct thorough, fact-finding investigation; take recorded statements from all relevant persons; gather, preserve, and examine physical evidence; and collect other information pertinent to the investigation. </a:t>
            </a:r>
          </a:p>
          <a:p>
            <a:pPr lvl="1"/>
            <a:r>
              <a:rPr lang="en-US" dirty="0"/>
              <a:t>The assigned investigator shall ensure the complainant has been contacted to determine the nature, scope, and severity of the complaint, and to identify potential witnesses and/or evidence. </a:t>
            </a:r>
          </a:p>
          <a:p>
            <a:pPr lvl="2"/>
            <a:r>
              <a:rPr lang="en-US" dirty="0"/>
              <a:t>(Example Evidence: Police Reports, Canvass, Surveillance videos, BWC/photographs, Medical Records, Social Media, etc.)</a:t>
            </a:r>
          </a:p>
          <a:p>
            <a:pPr lvl="1"/>
            <a:r>
              <a:rPr lang="en-US" dirty="0"/>
              <a:t>Examine the allegations and identify issues.</a:t>
            </a:r>
          </a:p>
          <a:p>
            <a:pPr lvl="2"/>
            <a:r>
              <a:rPr lang="en-US" dirty="0"/>
              <a:t>If there is evidence of possible criminal misconduct, the investigator shall immediately make proper notifications. </a:t>
            </a:r>
          </a:p>
          <a:p>
            <a:pPr lvl="1"/>
            <a:r>
              <a:rPr lang="en-US" dirty="0"/>
              <a:t>Identify potential witnesses and subjects and prepare an Investigative Plan</a:t>
            </a:r>
          </a:p>
        </p:txBody>
      </p:sp>
    </p:spTree>
    <p:extLst>
      <p:ext uri="{BB962C8B-B14F-4D97-AF65-F5344CB8AC3E}">
        <p14:creationId xmlns:p14="http://schemas.microsoft.com/office/powerpoint/2010/main" val="173572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1" cy="914400"/>
          </a:xfrm>
        </p:spPr>
        <p:txBody>
          <a:bodyPr/>
          <a:lstStyle/>
          <a:p>
            <a:pPr algn="ctr"/>
            <a:r>
              <a:rPr lang="en-US" dirty="0"/>
              <a:t>Investigation Preparation</a:t>
            </a:r>
          </a:p>
        </p:txBody>
      </p:sp>
      <p:sp>
        <p:nvSpPr>
          <p:cNvPr id="3" name="Content Placeholder 2"/>
          <p:cNvSpPr>
            <a:spLocks noGrp="1"/>
          </p:cNvSpPr>
          <p:nvPr>
            <p:ph idx="1"/>
          </p:nvPr>
        </p:nvSpPr>
        <p:spPr>
          <a:xfrm>
            <a:off x="1532023" y="1600200"/>
            <a:ext cx="9134391" cy="4114801"/>
          </a:xfrm>
        </p:spPr>
        <p:txBody>
          <a:bodyPr/>
          <a:lstStyle/>
          <a:p>
            <a:r>
              <a:rPr lang="en-US" dirty="0"/>
              <a:t>Consultation with OCA regarding any cases involving the following:</a:t>
            </a:r>
          </a:p>
          <a:p>
            <a:pPr lvl="1"/>
            <a:r>
              <a:rPr lang="en-US" dirty="0"/>
              <a:t>MOR 314.42-1 – Obedience to Laws – Felony or Serious Misdemeanor (includes DUI’s when applicable)</a:t>
            </a:r>
          </a:p>
          <a:p>
            <a:pPr lvl="1"/>
            <a:r>
              <a:rPr lang="en-US" dirty="0"/>
              <a:t>MOR 314.42-2 – Obedience to Laws – Misdemeanor / Infraction</a:t>
            </a:r>
          </a:p>
          <a:p>
            <a:pPr lvl="1"/>
            <a:r>
              <a:rPr lang="en-US" dirty="0"/>
              <a:t>High Profile Cases</a:t>
            </a:r>
          </a:p>
          <a:p>
            <a:pPr lvl="1"/>
            <a:r>
              <a:rPr lang="en-US" dirty="0"/>
              <a:t>Cases resulting in Immediate reassignment, or Administrative Leave</a:t>
            </a:r>
          </a:p>
          <a:p>
            <a:pPr lvl="1"/>
            <a:r>
              <a:rPr lang="en-US" dirty="0"/>
              <a:t>All allegation that an employee used his position for personal gain</a:t>
            </a:r>
          </a:p>
          <a:p>
            <a:pPr lvl="1"/>
            <a:r>
              <a:rPr lang="en-US" dirty="0"/>
              <a:t>Allegations with first time discipline exposure of 30 days off, termination or demotion</a:t>
            </a:r>
          </a:p>
          <a:p>
            <a:pPr lvl="1"/>
            <a:endParaRPr lang="en-US" dirty="0"/>
          </a:p>
          <a:p>
            <a:pPr lvl="1"/>
            <a:endParaRPr lang="en-US" dirty="0"/>
          </a:p>
        </p:txBody>
      </p:sp>
    </p:spTree>
    <p:extLst>
      <p:ext uri="{BB962C8B-B14F-4D97-AF65-F5344CB8AC3E}">
        <p14:creationId xmlns:p14="http://schemas.microsoft.com/office/powerpoint/2010/main" val="311487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Investigation Preparation</a:t>
            </a:r>
          </a:p>
        </p:txBody>
      </p:sp>
      <p:sp>
        <p:nvSpPr>
          <p:cNvPr id="3" name="Content Placeholder 2"/>
          <p:cNvSpPr>
            <a:spLocks noGrp="1"/>
          </p:cNvSpPr>
          <p:nvPr>
            <p:ph idx="1"/>
          </p:nvPr>
        </p:nvSpPr>
        <p:spPr/>
        <p:txBody>
          <a:bodyPr/>
          <a:lstStyle/>
          <a:p>
            <a:pPr lvl="1"/>
            <a:r>
              <a:rPr lang="en-US" sz="2400" dirty="0"/>
              <a:t>Preparing for Interviews</a:t>
            </a:r>
          </a:p>
          <a:p>
            <a:pPr lvl="2"/>
            <a:r>
              <a:rPr lang="en-US" dirty="0"/>
              <a:t>Complete interview outlines prior to scheduling interviews and ensure OCA is afforded adequate time to review, when necessary</a:t>
            </a:r>
          </a:p>
          <a:p>
            <a:pPr lvl="2"/>
            <a:r>
              <a:rPr lang="en-US" dirty="0"/>
              <a:t>Ensure questions are open-ended and not leading</a:t>
            </a:r>
          </a:p>
          <a:p>
            <a:pPr lvl="2"/>
            <a:r>
              <a:rPr lang="en-US" dirty="0"/>
              <a:t>Probe the recollection of the interviewee to gain full understanding of their perception and recollection</a:t>
            </a:r>
          </a:p>
          <a:p>
            <a:pPr lvl="3"/>
            <a:r>
              <a:rPr lang="en-US" dirty="0"/>
              <a:t>Begin questions broad and narrow down to specifics (funnel technique)</a:t>
            </a:r>
          </a:p>
          <a:p>
            <a:pPr lvl="2"/>
            <a:r>
              <a:rPr lang="en-US" dirty="0"/>
              <a:t>Be sure to cover all alleged actions and behaviors </a:t>
            </a:r>
          </a:p>
          <a:p>
            <a:pPr lvl="3"/>
            <a:r>
              <a:rPr lang="en-US" dirty="0"/>
              <a:t>Including how the alleged actions and behaviors comport with Departmental policy, procedure and law</a:t>
            </a:r>
          </a:p>
          <a:p>
            <a:pPr lvl="2"/>
            <a:r>
              <a:rPr lang="en-US" b="1" dirty="0"/>
              <a:t>Be an objective fact finder </a:t>
            </a:r>
            <a:r>
              <a:rPr lang="en-US" dirty="0"/>
              <a:t>– Only come to fact and evidence based conclusions</a:t>
            </a:r>
          </a:p>
          <a:p>
            <a:pPr lvl="3"/>
            <a:r>
              <a:rPr lang="en-US" dirty="0"/>
              <a:t>Do not allow your own, or other’s, bias to influence your investigation. </a:t>
            </a:r>
          </a:p>
          <a:p>
            <a:pPr lvl="2"/>
            <a:endParaRPr lang="en-US" dirty="0"/>
          </a:p>
          <a:p>
            <a:pPr lvl="1"/>
            <a:endParaRPr lang="en-US" dirty="0"/>
          </a:p>
        </p:txBody>
      </p:sp>
    </p:spTree>
    <p:extLst>
      <p:ext uri="{BB962C8B-B14F-4D97-AF65-F5344CB8AC3E}">
        <p14:creationId xmlns:p14="http://schemas.microsoft.com/office/powerpoint/2010/main" val="47747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Objective Fact Finder</a:t>
            </a:r>
          </a:p>
        </p:txBody>
      </p:sp>
      <p:sp>
        <p:nvSpPr>
          <p:cNvPr id="3" name="Content Placeholder 2"/>
          <p:cNvSpPr>
            <a:spLocks noGrp="1"/>
          </p:cNvSpPr>
          <p:nvPr>
            <p:ph idx="1"/>
          </p:nvPr>
        </p:nvSpPr>
        <p:spPr/>
        <p:txBody>
          <a:bodyPr/>
          <a:lstStyle/>
          <a:p>
            <a:pPr lvl="2"/>
            <a:r>
              <a:rPr lang="en-US" sz="2400" dirty="0"/>
              <a:t>BIAS:</a:t>
            </a:r>
          </a:p>
          <a:p>
            <a:pPr lvl="3"/>
            <a:r>
              <a:rPr lang="en-US" sz="2000" dirty="0"/>
              <a:t>Prejudice in favor of or against one thing, person, or group comparted with another, usually in a way considered to be unfair. </a:t>
            </a:r>
          </a:p>
          <a:p>
            <a:pPr lvl="2"/>
            <a:r>
              <a:rPr lang="en-US" sz="2200" dirty="0"/>
              <a:t>Bias avoidance</a:t>
            </a:r>
          </a:p>
          <a:p>
            <a:pPr lvl="3"/>
            <a:r>
              <a:rPr lang="en-US" sz="2000" dirty="0"/>
              <a:t>Base investigative findings on Departmental Policy, Procedure, Rules, Law, and Training. </a:t>
            </a:r>
          </a:p>
          <a:p>
            <a:pPr lvl="4"/>
            <a:r>
              <a:rPr lang="en-US" sz="2000" dirty="0"/>
              <a:t>Be aware of personal feelings, beliefs, and opinions that may interfere with your ability to avoid bias. </a:t>
            </a:r>
          </a:p>
          <a:p>
            <a:pPr lvl="4"/>
            <a:r>
              <a:rPr lang="en-US" sz="2000" dirty="0"/>
              <a:t>Reach out to other IAD Investigators for a </a:t>
            </a:r>
            <a:r>
              <a:rPr lang="en-US" sz="2800" dirty="0"/>
              <a:t>2</a:t>
            </a:r>
            <a:r>
              <a:rPr lang="en-US" sz="2000" baseline="30000" dirty="0"/>
              <a:t>nd</a:t>
            </a:r>
            <a:r>
              <a:rPr lang="en-US" sz="2000" dirty="0"/>
              <a:t> set of eyes.</a:t>
            </a:r>
          </a:p>
          <a:p>
            <a:pPr lvl="1"/>
            <a:endParaRPr lang="en-US" dirty="0"/>
          </a:p>
        </p:txBody>
      </p:sp>
    </p:spTree>
    <p:extLst>
      <p:ext uri="{BB962C8B-B14F-4D97-AF65-F5344CB8AC3E}">
        <p14:creationId xmlns:p14="http://schemas.microsoft.com/office/powerpoint/2010/main" val="61383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Objective Fact Finder</a:t>
            </a:r>
          </a:p>
        </p:txBody>
      </p:sp>
      <p:sp>
        <p:nvSpPr>
          <p:cNvPr id="3" name="Content Placeholder 2"/>
          <p:cNvSpPr>
            <a:spLocks noGrp="1"/>
          </p:cNvSpPr>
          <p:nvPr>
            <p:ph idx="1"/>
          </p:nvPr>
        </p:nvSpPr>
        <p:spPr/>
        <p:txBody>
          <a:bodyPr/>
          <a:lstStyle/>
          <a:p>
            <a:pPr lvl="1"/>
            <a:r>
              <a:rPr lang="en-US" sz="2600" dirty="0"/>
              <a:t>Conducting the Interviews</a:t>
            </a:r>
          </a:p>
          <a:p>
            <a:pPr lvl="2"/>
            <a:r>
              <a:rPr lang="en-US" sz="2000" dirty="0"/>
              <a:t>Provide AB301 (Acknowledgement of Rights and Obligations) and/or </a:t>
            </a:r>
            <a:r>
              <a:rPr lang="en-US" sz="2000" dirty="0" err="1"/>
              <a:t>Lybarger</a:t>
            </a:r>
            <a:r>
              <a:rPr lang="en-US" sz="2000" dirty="0"/>
              <a:t> (Criminal Misconduct allegation).</a:t>
            </a:r>
          </a:p>
          <a:p>
            <a:pPr lvl="2"/>
            <a:r>
              <a:rPr lang="en-US" sz="2000" dirty="0"/>
              <a:t>Allow the interviewee to provide a summary of the incident in their own words with as much detail as they can provide to establish their recollection.</a:t>
            </a:r>
          </a:p>
          <a:p>
            <a:pPr lvl="3"/>
            <a:r>
              <a:rPr lang="en-US" sz="1800" dirty="0"/>
              <a:t>Ask probing, open-ended questions.</a:t>
            </a:r>
          </a:p>
          <a:p>
            <a:pPr lvl="3"/>
            <a:r>
              <a:rPr lang="en-US" sz="1800" dirty="0"/>
              <a:t>Do not leave an interview without obtaining responses that address the allegations in question.</a:t>
            </a:r>
          </a:p>
          <a:p>
            <a:pPr marL="682625" lvl="3" indent="0">
              <a:buNone/>
            </a:pPr>
            <a:endParaRPr lang="en-US" sz="1800" dirty="0"/>
          </a:p>
          <a:p>
            <a:pPr lvl="1"/>
            <a:endParaRPr lang="en-US" dirty="0"/>
          </a:p>
        </p:txBody>
      </p:sp>
    </p:spTree>
    <p:extLst>
      <p:ext uri="{BB962C8B-B14F-4D97-AF65-F5344CB8AC3E}">
        <p14:creationId xmlns:p14="http://schemas.microsoft.com/office/powerpoint/2010/main" val="53828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1433</TotalTime>
  <Words>1185</Words>
  <Application>Microsoft Office PowerPoint</Application>
  <PresentationFormat>Custom</PresentationFormat>
  <Paragraphs>90</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Corbel</vt:lpstr>
      <vt:lpstr>Digital Blue Tunnel 16x9</vt:lpstr>
      <vt:lpstr>Internal Affairs Investigations - Conducting Unbiased Investigations</vt:lpstr>
      <vt:lpstr>Mission Statement</vt:lpstr>
      <vt:lpstr>Mission Statement</vt:lpstr>
      <vt:lpstr>Receiving an Investigation After Misconduct Allegations have Been Made</vt:lpstr>
      <vt:lpstr>Investigation Preparation</vt:lpstr>
      <vt:lpstr>Investigation Preparation</vt:lpstr>
      <vt:lpstr>Investigation Preparation</vt:lpstr>
      <vt:lpstr>Objective Fact Finder</vt:lpstr>
      <vt:lpstr>Objective Fact Finder</vt:lpstr>
      <vt:lpstr>Report Preparation</vt:lpstr>
      <vt:lpstr>Report Preparation</vt:lpstr>
      <vt:lpstr>Disputed Facts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Affairs Investigations - Conducting Unbiased Investigations</dc:title>
  <dc:creator>Worcester, Curtis</dc:creator>
  <cp:lastModifiedBy>Worcester, Curtis</cp:lastModifiedBy>
  <cp:revision>24</cp:revision>
  <dcterms:created xsi:type="dcterms:W3CDTF">2023-09-11T17:47:25Z</dcterms:created>
  <dcterms:modified xsi:type="dcterms:W3CDTF">2023-09-13T15:28:57Z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