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wan, Rania" initials="AR" lastIdx="1" clrIdx="0">
    <p:extLst>
      <p:ext uri="{19B8F6BF-5375-455C-9EA6-DF929625EA0E}">
        <p15:presenceInfo xmlns:p15="http://schemas.microsoft.com/office/powerpoint/2012/main" userId="S::RAdwan@oaklandca.gov::6ced17c2-bbe6-407a-9863-5702742c7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707" autoAdjust="0"/>
    <p:restoredTop sz="93252" autoAdjust="0"/>
  </p:normalViewPr>
  <p:slideViewPr>
    <p:cSldViewPr snapToGrid="0">
      <p:cViewPr varScale="1">
        <p:scale>
          <a:sx n="67" d="100"/>
          <a:sy n="67" d="100"/>
        </p:scale>
        <p:origin x="100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CDCE3-9CEE-4B8D-9AA2-FAB5AF78F2D8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61DAB-1F67-4BC5-A5D1-164B68885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9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051E9-4506-4EBF-B551-401B0607D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2FBAF-5BFD-4256-87CE-7BE81FDFB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9E1D9-72A0-4993-A786-DF860CA78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85DB3-F285-4A66-BAE2-F5DCE73E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0CC53-A3FF-48E9-AB43-C1EA855C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59D7D-1B8A-498B-9BE5-80CC2D9E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07123F-F0B0-437D-A8BC-1D1B9409A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0E8EA-6755-4E54-B5A8-F85972F06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2BFFB-519E-4A1A-824C-BF49FAD27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75F62-937B-43C4-B956-65F13650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5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B0F32D-E35C-4C0D-9064-EB984826B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700AD-38E5-4D86-B531-F66688D6F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5C126-20F1-4A05-B41B-E3B31F61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58527-9EE7-4E6A-8033-FFB5B64D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B998A-087C-48A3-BDDB-F6E568A1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832F-89A5-4DD0-8B8E-F21694A6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3B1E-C5AC-44C5-A0AB-13B9EF8B5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63A72-C69F-45B5-9FAF-627D3EE6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3F1D9-5057-40F3-BD70-8C7B8986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683C8-53F8-4AAA-A671-87A77DE6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3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A90E1-9AA2-43BC-A496-B91DAABF0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93DC4-47A7-4EBD-9C0D-854A75737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0A9A6-5717-4AE1-99D0-7B87EA988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13781-AEC6-44AE-877D-C21DD0D3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79EC-2EE7-4DD2-AF3A-FB9CDFB5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9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D6793-1158-4643-9D09-0CC522133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D6F1-A075-445E-BE7C-8977D47C3B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7C1F1-B463-425F-A0D3-4D02F71F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B8902-2928-43B6-AD4C-5AB7A951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C38C9-B743-4080-B172-3A7B0E2A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5141E-FC59-4CE7-A7EB-AF32D887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0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9009A-3237-4040-8CC8-3F6A9575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82408-4CAC-407C-B727-EBE249C54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B151C-7096-49DF-87CB-EAFC003F4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A3124-8093-46BB-B02B-9906A5136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DDC8C-66FA-43A1-87F8-6646B2629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EE7C22-94CC-4F3A-87D5-E03AFB71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A1786-B931-45EF-B848-E65B027A6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4E0433-1E24-4462-A091-C71950BA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8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8DCB8-1C5F-4D1E-AF3B-45B62E71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E8508E-E625-4F8D-867D-0FCADD70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F6DA4-73C2-45B3-B7E0-6330A43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63265-B5AA-4235-AFA8-0EBF7856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9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205A3A-3934-4A64-A275-F08EF0F5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FD2C5-DB19-48E8-9C4A-9EF1854F3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D2AE8-86A7-44FC-84D6-6FE970D7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8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73B2-57B6-4696-9244-51A8C85AA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AD950-F29E-479D-B0C3-280575CB5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AEA3A-A357-4DEC-B6F6-BE27AED4A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7E56D-AA9F-4108-9765-7A2CCC67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65A6E-1473-4EEE-B84E-698A2A22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ADA9F-30AC-4E3E-AE0D-E5F7CBD8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0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2F9B-58C8-43DA-88CB-B01059FD7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659FD-BE63-4258-A705-3063DA2E8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0C4A5-C3E6-438F-9E76-F8CBB01A0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1EEAC-F36C-42DD-91B8-30B38376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288D9-35E8-4FF1-A168-B22F9658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F227A-8E38-41A5-8F90-73446E5D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7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959215-FFBD-4DCE-A3CA-D602ECE5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4DFC4-D20B-427B-89F0-A8927962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ED80A-6941-4F3E-90F6-856696197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4E22-4568-45AC-AEF9-3D8F459B19D6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8A58-86F0-4104-AFB5-D0ABD6AC5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BE2C2-AB30-4239-AD2A-6A7A9E461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D110A-8D22-4C3B-A0DB-D209B44A7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howell@oaklandcommission.org" TargetMode="External"/><Relationship Id="rId2" Type="http://schemas.openxmlformats.org/officeDocument/2006/relationships/hyperlink" Target="https://www.oaklandca.gov/topics/community-outreach-ad-hoc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mailto:djordan@oaklandcommission.org" TargetMode="External"/><Relationship Id="rId4" Type="http://schemas.openxmlformats.org/officeDocument/2006/relationships/hyperlink" Target="mailto:jhsieh@oaklandcommission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F53AC6-5402-423E-BA10-B466052728A1}"/>
              </a:ext>
            </a:extLst>
          </p:cNvPr>
          <p:cNvSpPr/>
          <p:nvPr/>
        </p:nvSpPr>
        <p:spPr>
          <a:xfrm>
            <a:off x="0" y="-38100"/>
            <a:ext cx="12192000" cy="2038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1D3DB7-CBFF-4EA2-898E-939057174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875"/>
            <a:ext cx="9144000" cy="173432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Community Outreach Ad Hoc</a:t>
            </a:r>
            <a:br>
              <a:rPr lang="en-US" sz="4400" b="1" dirty="0"/>
            </a:br>
            <a:r>
              <a:rPr lang="en-US" sz="3000" b="1" dirty="0">
                <a:effectLst/>
              </a:rPr>
              <a:t>Monday, June 27</a:t>
            </a:r>
            <a:endParaRPr lang="en-US" sz="3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8D5CD-EFEB-4B0A-AAA2-7EB8E3217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7" y="2149818"/>
            <a:ext cx="11372334" cy="4479582"/>
          </a:xfrm>
        </p:spPr>
        <p:txBody>
          <a:bodyPr>
            <a:noAutofit/>
          </a:bodyPr>
          <a:lstStyle/>
          <a:p>
            <a:pPr lvl="0" algn="l"/>
            <a:r>
              <a:rPr lang="en-US" sz="3500" b="1" dirty="0">
                <a:effectLst/>
              </a:rPr>
              <a:t>Agenda: What we’ll cover</a:t>
            </a:r>
          </a:p>
          <a:p>
            <a:pPr lvl="0" algn="l"/>
            <a:endParaRPr lang="en-US" sz="1000" dirty="0"/>
          </a:p>
          <a:p>
            <a:pPr marL="342900" marR="0" lvl="0" indent="-342900" algn="l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Welcome and (</a:t>
            </a:r>
            <a:r>
              <a:rPr lang="en-US" sz="2300" dirty="0">
                <a:solidFill>
                  <a:srgbClr val="000000"/>
                </a:solidFill>
                <a:ea typeface="Times New Roman" panose="02020603050405020304" pitchFamily="18" charset="0"/>
              </a:rPr>
              <a:t>re)</a:t>
            </a: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introductions</a:t>
            </a:r>
          </a:p>
          <a:p>
            <a:pPr marL="342900" marR="0" lvl="0" indent="-342900" algn="l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300" dirty="0">
                <a:solidFill>
                  <a:srgbClr val="000000"/>
                </a:solidFill>
                <a:ea typeface="Calibri" panose="020F0502020204030204" pitchFamily="34" charset="0"/>
              </a:rPr>
              <a:t>About Commission Materials</a:t>
            </a:r>
          </a:p>
          <a:p>
            <a:pPr marL="342900" marR="0" lvl="0" indent="-342900" algn="l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300" dirty="0">
                <a:solidFill>
                  <a:srgbClr val="000000"/>
                </a:solidFill>
                <a:ea typeface="Calibri" panose="020F0502020204030204" pitchFamily="34" charset="0"/>
              </a:rPr>
              <a:t>Picking up from the last meeting: Ad </a:t>
            </a:r>
            <a:r>
              <a:rPr lang="en-US" sz="2300" dirty="0" err="1">
                <a:solidFill>
                  <a:srgbClr val="000000"/>
                </a:solidFill>
                <a:ea typeface="Calibri" panose="020F0502020204030204" pitchFamily="34" charset="0"/>
              </a:rPr>
              <a:t>Hocs</a:t>
            </a:r>
            <a:endParaRPr lang="en-US" sz="23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indent="-182880" algn="l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tabLst>
                <a:tab pos="457200" algn="l"/>
              </a:tabLst>
            </a:pPr>
            <a:r>
              <a:rPr lang="en-US" sz="2000" b="0" i="0" dirty="0">
                <a:effectLst/>
              </a:rPr>
              <a:t>+ Create the template for how Ad </a:t>
            </a:r>
            <a:r>
              <a:rPr lang="en-US" sz="2000" dirty="0" err="1"/>
              <a:t>H</a:t>
            </a:r>
            <a:r>
              <a:rPr lang="en-US" sz="2000" b="0" i="0" dirty="0" err="1">
                <a:effectLst/>
              </a:rPr>
              <a:t>ocs</a:t>
            </a:r>
            <a:r>
              <a:rPr lang="en-US" sz="2000" dirty="0"/>
              <a:t>, </a:t>
            </a:r>
            <a:r>
              <a:rPr lang="en-US" sz="2000" b="0" i="0" dirty="0">
                <a:effectLst/>
              </a:rPr>
              <a:t>and the Commission in general, engages the community and how the work of Ad </a:t>
            </a:r>
            <a:r>
              <a:rPr lang="en-US" sz="2000" dirty="0" err="1"/>
              <a:t>H</a:t>
            </a:r>
            <a:r>
              <a:rPr lang="en-US" sz="2000" b="0" i="0" dirty="0" err="1">
                <a:effectLst/>
              </a:rPr>
              <a:t>ocs</a:t>
            </a:r>
            <a:r>
              <a:rPr lang="en-US" sz="2000" b="0" i="0" dirty="0">
                <a:effectLst/>
              </a:rPr>
              <a:t> and the Commission is done transparently (setting expectations, best practice, standards for communication </a:t>
            </a:r>
            <a:r>
              <a:rPr lang="en-US" sz="2000" b="0" i="0" dirty="0" err="1">
                <a:effectLst/>
              </a:rPr>
              <a:t>etc</a:t>
            </a:r>
            <a:r>
              <a:rPr lang="en-US" sz="2000" b="0" i="0" dirty="0">
                <a:effectLst/>
              </a:rPr>
              <a:t>) </a:t>
            </a:r>
            <a:endParaRPr lang="en-US" sz="19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 algn="l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Checking on logistics: how often should we meet?</a:t>
            </a:r>
            <a:endParaRPr lang="en-US" sz="23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8A03E8-3CC0-4ACD-B755-EB8D787F57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7" y="35312"/>
            <a:ext cx="2148205" cy="18418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589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F53AC6-5402-423E-BA10-B466052728A1}"/>
              </a:ext>
            </a:extLst>
          </p:cNvPr>
          <p:cNvSpPr/>
          <p:nvPr/>
        </p:nvSpPr>
        <p:spPr>
          <a:xfrm>
            <a:off x="0" y="-38100"/>
            <a:ext cx="12192000" cy="2038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1D3DB7-CBFF-4EA2-898E-939057174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875"/>
            <a:ext cx="9144000" cy="173432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Community Outreach Ad Hoc</a:t>
            </a:r>
            <a:br>
              <a:rPr lang="en-US" sz="4400" b="1" dirty="0"/>
            </a:br>
            <a:r>
              <a:rPr lang="en-US" sz="3000" b="1" dirty="0">
                <a:effectLst/>
              </a:rPr>
              <a:t>Monday, June 27</a:t>
            </a:r>
            <a:endParaRPr lang="en-US" sz="3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8D5CD-EFEB-4B0A-AAA2-7EB8E3217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7" y="2149818"/>
            <a:ext cx="11372334" cy="4479582"/>
          </a:xfrm>
        </p:spPr>
        <p:txBody>
          <a:bodyPr>
            <a:noAutofit/>
          </a:bodyPr>
          <a:lstStyle/>
          <a:p>
            <a:pPr lvl="0" algn="l"/>
            <a:r>
              <a:rPr lang="en-US" sz="3500" b="1" dirty="0">
                <a:effectLst/>
              </a:rPr>
              <a:t>Ad Hoc Details &amp; Contacts</a:t>
            </a:r>
          </a:p>
          <a:p>
            <a:pPr lvl="0" algn="l"/>
            <a:endParaRPr lang="en-US" sz="1000" b="1" dirty="0"/>
          </a:p>
          <a:p>
            <a:pPr lvl="0" algn="l"/>
            <a:r>
              <a:rPr lang="en-US" sz="2700" b="1" dirty="0">
                <a:effectLst/>
              </a:rPr>
              <a:t>Webpage: </a:t>
            </a:r>
            <a:r>
              <a:rPr lang="en-US" sz="2700" b="1" dirty="0">
                <a:effectLst/>
                <a:hlinkClick r:id="rId2"/>
              </a:rPr>
              <a:t>https://www.oaklandca.gov/topics/community-outreach-ad-hoc</a:t>
            </a:r>
            <a:endParaRPr lang="en-US" sz="2700" b="1" dirty="0">
              <a:effectLst/>
            </a:endParaRPr>
          </a:p>
          <a:p>
            <a:pPr lvl="0" algn="l"/>
            <a:endParaRPr lang="en-US" sz="2700" b="1" dirty="0"/>
          </a:p>
          <a:p>
            <a:pPr lvl="0" algn="l"/>
            <a:r>
              <a:rPr lang="en-US" sz="2700" b="1" dirty="0">
                <a:effectLst/>
              </a:rPr>
              <a:t>Commissioners:</a:t>
            </a:r>
          </a:p>
          <a:p>
            <a:pPr lvl="0" algn="l"/>
            <a:r>
              <a:rPr lang="en-US" sz="2700" dirty="0"/>
              <a:t>Rudy Howell: </a:t>
            </a:r>
            <a:r>
              <a:rPr lang="en-US" sz="2700" b="1" dirty="0">
                <a:hlinkClick r:id="rId3"/>
              </a:rPr>
              <a:t>rhowell@oaklandcommission.org</a:t>
            </a:r>
            <a:endParaRPr lang="en-US" sz="2700" b="1" dirty="0"/>
          </a:p>
          <a:p>
            <a:pPr lvl="0" algn="l"/>
            <a:r>
              <a:rPr lang="en-US" sz="2700" dirty="0">
                <a:effectLst/>
              </a:rPr>
              <a:t>Jesse Hsieh: </a:t>
            </a:r>
            <a:r>
              <a:rPr lang="en-US" sz="2700" b="1" dirty="0">
                <a:effectLst/>
                <a:hlinkClick r:id="rId4"/>
              </a:rPr>
              <a:t>jhsieh@oaklandcommission.org</a:t>
            </a:r>
            <a:endParaRPr lang="en-US" sz="2700" b="1" dirty="0">
              <a:effectLst/>
            </a:endParaRPr>
          </a:p>
          <a:p>
            <a:pPr lvl="0" algn="l"/>
            <a:r>
              <a:rPr lang="en-US" sz="2700" dirty="0"/>
              <a:t>David Jordan: </a:t>
            </a:r>
            <a:r>
              <a:rPr lang="en-US" sz="2700" b="1" dirty="0">
                <a:hlinkClick r:id="rId5"/>
              </a:rPr>
              <a:t>djordan@oaklandcommission.org</a:t>
            </a:r>
            <a:endParaRPr lang="en-US" sz="2700" b="1" dirty="0"/>
          </a:p>
          <a:p>
            <a:pPr lvl="0" algn="l"/>
            <a:endParaRPr lang="en-US" sz="3500" b="1" dirty="0">
              <a:effectLst/>
            </a:endParaRPr>
          </a:p>
          <a:p>
            <a:pPr lvl="0" algn="l"/>
            <a:endParaRPr lang="en-US" sz="3500" b="1" dirty="0"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8A03E8-3CC0-4ACD-B755-EB8D787F578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7" y="35312"/>
            <a:ext cx="2148205" cy="18418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459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DEB3E2E3595429D4D561DBA717495" ma:contentTypeVersion="12" ma:contentTypeDescription="Create a new document." ma:contentTypeScope="" ma:versionID="ded7ca234eda93dff2f7a085f848bd2c">
  <xsd:schema xmlns:xsd="http://www.w3.org/2001/XMLSchema" xmlns:xs="http://www.w3.org/2001/XMLSchema" xmlns:p="http://schemas.microsoft.com/office/2006/metadata/properties" xmlns:ns3="85e16f02-afbc-4d26-9716-8e865aca9628" xmlns:ns4="0833dcae-a2f5-4ac3-b414-69fcb535eb57" targetNamespace="http://schemas.microsoft.com/office/2006/metadata/properties" ma:root="true" ma:fieldsID="af3e3f3fa5f53ebc3b2d41590da6dc2d" ns3:_="" ns4:_="">
    <xsd:import namespace="85e16f02-afbc-4d26-9716-8e865aca9628"/>
    <xsd:import namespace="0833dcae-a2f5-4ac3-b414-69fcb535eb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16f02-afbc-4d26-9716-8e865aca9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33dcae-a2f5-4ac3-b414-69fcb535eb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B0CF95-95B7-4FCC-A9B9-5456B23398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e16f02-afbc-4d26-9716-8e865aca9628"/>
    <ds:schemaRef ds:uri="0833dcae-a2f5-4ac3-b414-69fcb535eb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44AB68-C65E-4B8C-99AE-B0BD5E07FA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FDBF46-08D1-441E-AC3F-CB4E1991A62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6288</TotalTime>
  <Words>138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Community Outreach Ad Hoc Monday, June 27</vt:lpstr>
      <vt:lpstr>Community Outreach Ad Hoc Monday, June 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Oakland Police Commission Special Meeting April 8, 2020</dc:title>
  <dc:creator>Rus, Juanito</dc:creator>
  <cp:lastModifiedBy>Adwan, Rania</cp:lastModifiedBy>
  <cp:revision>154</cp:revision>
  <dcterms:created xsi:type="dcterms:W3CDTF">2020-04-08T23:49:46Z</dcterms:created>
  <dcterms:modified xsi:type="dcterms:W3CDTF">2022-06-28T04:19:15Z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0x010100960DEB3E2E3595429D4D561DBA717495</vt:lpwstr>
  </property>
</Properties>
</file>