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79" r:id="rId5"/>
    <p:sldId id="290" r:id="rId6"/>
    <p:sldId id="312" r:id="rId7"/>
    <p:sldId id="314" r:id="rId8"/>
    <p:sldId id="313" r:id="rId9"/>
    <p:sldId id="311" r:id="rId10"/>
    <p:sldId id="323" r:id="rId11"/>
    <p:sldId id="317" r:id="rId12"/>
    <p:sldId id="316" r:id="rId13"/>
    <p:sldId id="320" r:id="rId14"/>
    <p:sldId id="321" r:id="rId15"/>
    <p:sldId id="315" r:id="rId16"/>
    <p:sldId id="319" r:id="rId17"/>
    <p:sldId id="318" r:id="rId18"/>
    <p:sldId id="310" r:id="rId19"/>
    <p:sldId id="32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8B5E65-A5E3-43CD-ADFE-5E1A84972F8C}" v="146" dt="2024-03-11T19:04:41.5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21" d="100"/>
          <a:sy n="121" d="100"/>
        </p:scale>
        <p:origin x="99" y="69"/>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FDA24-7CF5-421A-838B-9FAD63B299DF}"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508D5B-494B-4743-A0C2-8DD09A3EFAD2}" type="slidenum">
              <a:rPr lang="en-US" smtClean="0"/>
              <a:t>‹#›</a:t>
            </a:fld>
            <a:endParaRPr lang="en-US"/>
          </a:p>
        </p:txBody>
      </p:sp>
    </p:spTree>
    <p:extLst>
      <p:ext uri="{BB962C8B-B14F-4D97-AF65-F5344CB8AC3E}">
        <p14:creationId xmlns:p14="http://schemas.microsoft.com/office/powerpoint/2010/main" val="787836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1</a:t>
            </a:fld>
            <a:endParaRPr lang="en-US"/>
          </a:p>
        </p:txBody>
      </p:sp>
    </p:spTree>
    <p:extLst>
      <p:ext uri="{BB962C8B-B14F-4D97-AF65-F5344CB8AC3E}">
        <p14:creationId xmlns:p14="http://schemas.microsoft.com/office/powerpoint/2010/main" val="378951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similarities and contrasts between left and right images.</a:t>
            </a:r>
          </a:p>
          <a:p>
            <a:endParaRPr lang="en-US"/>
          </a:p>
          <a:p>
            <a:r>
              <a:rPr lang="en-US"/>
              <a:t>Common to all: Shifting travel lanes away from lake; cycle track and separation (lateral, physical, &amp; parking) separates bikeway and sidewalk from travel lanes; Maintain ped refuge islands (look for opportunities for new refuges; Concrete islands near crossings/intersections;</a:t>
            </a:r>
          </a:p>
          <a:p>
            <a:endParaRPr lang="en-US"/>
          </a:p>
          <a:p>
            <a:r>
              <a:rPr lang="en-US"/>
              <a:t>Alt 1 (left): Concrete separation continues through length of cycle track, with regular breaks to maintain (improve, actually) parking access;  Challenges include cost and potential C3 requirements;</a:t>
            </a:r>
          </a:p>
          <a:p>
            <a:r>
              <a:rPr lang="en-US"/>
              <a:t>Alt 2 (right): between concrete island ‘bookends’ separation changes to buffer striping and </a:t>
            </a:r>
            <a:r>
              <a:rPr lang="en-US" err="1"/>
              <a:t>wheelstops</a:t>
            </a:r>
            <a:r>
              <a:rPr lang="en-US"/>
              <a:t> (and delineators?);</a:t>
            </a:r>
          </a:p>
        </p:txBody>
      </p:sp>
      <p:sp>
        <p:nvSpPr>
          <p:cNvPr id="4" name="Slide Number Placeholder 3"/>
          <p:cNvSpPr>
            <a:spLocks noGrp="1"/>
          </p:cNvSpPr>
          <p:nvPr>
            <p:ph type="sldNum" sz="quarter" idx="5"/>
          </p:nvPr>
        </p:nvSpPr>
        <p:spPr/>
        <p:txBody>
          <a:bodyPr/>
          <a:lstStyle/>
          <a:p>
            <a:fld id="{AC508D5B-494B-4743-A0C2-8DD09A3EFAD2}" type="slidenum">
              <a:rPr lang="en-US" smtClean="0"/>
              <a:t>10</a:t>
            </a:fld>
            <a:endParaRPr lang="en-US"/>
          </a:p>
        </p:txBody>
      </p:sp>
    </p:spTree>
    <p:extLst>
      <p:ext uri="{BB962C8B-B14F-4D97-AF65-F5344CB8AC3E}">
        <p14:creationId xmlns:p14="http://schemas.microsoft.com/office/powerpoint/2010/main" val="3679553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similarities and contrasts between left and right images.</a:t>
            </a:r>
          </a:p>
          <a:p>
            <a:endParaRPr lang="en-US"/>
          </a:p>
          <a:p>
            <a:r>
              <a:rPr lang="en-US"/>
              <a:t>Common to all: Shifting travel lanes away from lake; cycle track and separation (lateral, physical, &amp; parking) separates bikeway and sidewalk from travel lanes; Maintain ped refuge islands (look for opportunities for new refuges; Concrete islands near crossings/intersections;</a:t>
            </a:r>
          </a:p>
          <a:p>
            <a:endParaRPr lang="en-US"/>
          </a:p>
          <a:p>
            <a:r>
              <a:rPr lang="en-US"/>
              <a:t>Alt 1 (left): Concrete separation continues through length of cycle track, with regular breaks to maintain (improve, actually) parking access;  Challenges include cost and potential C3 requirements;</a:t>
            </a:r>
          </a:p>
          <a:p>
            <a:r>
              <a:rPr lang="en-US"/>
              <a:t>Alt 2 (right): between concrete island ‘bookends’ separation changes to buffer striping and </a:t>
            </a:r>
            <a:r>
              <a:rPr lang="en-US" err="1"/>
              <a:t>wheelstops</a:t>
            </a:r>
            <a:r>
              <a:rPr lang="en-US"/>
              <a:t> (and delineators?);</a:t>
            </a:r>
          </a:p>
        </p:txBody>
      </p:sp>
      <p:sp>
        <p:nvSpPr>
          <p:cNvPr id="4" name="Slide Number Placeholder 3"/>
          <p:cNvSpPr>
            <a:spLocks noGrp="1"/>
          </p:cNvSpPr>
          <p:nvPr>
            <p:ph type="sldNum" sz="quarter" idx="5"/>
          </p:nvPr>
        </p:nvSpPr>
        <p:spPr/>
        <p:txBody>
          <a:bodyPr/>
          <a:lstStyle/>
          <a:p>
            <a:fld id="{AC508D5B-494B-4743-A0C2-8DD09A3EFAD2}" type="slidenum">
              <a:rPr lang="en-US" smtClean="0"/>
              <a:t>11</a:t>
            </a:fld>
            <a:endParaRPr lang="en-US"/>
          </a:p>
        </p:txBody>
      </p:sp>
    </p:spTree>
    <p:extLst>
      <p:ext uri="{BB962C8B-B14F-4D97-AF65-F5344CB8AC3E}">
        <p14:creationId xmlns:p14="http://schemas.microsoft.com/office/powerpoint/2010/main" val="1961394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bus stop typologies;</a:t>
            </a:r>
          </a:p>
          <a:p>
            <a:r>
              <a:rPr lang="en-US"/>
              <a:t>In lane stop at E 18</a:t>
            </a:r>
            <a:r>
              <a:rPr lang="en-US" baseline="30000"/>
              <a:t>th</a:t>
            </a:r>
            <a:r>
              <a:rPr lang="en-US"/>
              <a:t> St (NS), out of lane stops at other SB locations (all FS);</a:t>
            </a:r>
          </a:p>
          <a:p>
            <a:r>
              <a:rPr lang="en-US"/>
              <a:t>Maintain any existing benches/shelters/trash cans where they are;</a:t>
            </a:r>
          </a:p>
          <a:p>
            <a:r>
              <a:rPr lang="en-US"/>
              <a:t>Raised connection to sidewalk across cycle track (ala Telegraph in Temescal)</a:t>
            </a:r>
          </a:p>
        </p:txBody>
      </p:sp>
      <p:sp>
        <p:nvSpPr>
          <p:cNvPr id="4" name="Slide Number Placeholder 3"/>
          <p:cNvSpPr>
            <a:spLocks noGrp="1"/>
          </p:cNvSpPr>
          <p:nvPr>
            <p:ph type="sldNum" sz="quarter" idx="5"/>
          </p:nvPr>
        </p:nvSpPr>
        <p:spPr/>
        <p:txBody>
          <a:bodyPr/>
          <a:lstStyle/>
          <a:p>
            <a:fld id="{AC508D5B-494B-4743-A0C2-8DD09A3EFAD2}" type="slidenum">
              <a:rPr lang="en-US" smtClean="0"/>
              <a:t>12</a:t>
            </a:fld>
            <a:endParaRPr lang="en-US"/>
          </a:p>
        </p:txBody>
      </p:sp>
    </p:spTree>
    <p:extLst>
      <p:ext uri="{BB962C8B-B14F-4D97-AF65-F5344CB8AC3E}">
        <p14:creationId xmlns:p14="http://schemas.microsoft.com/office/powerpoint/2010/main" val="2161129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accessible parking improvements:</a:t>
            </a:r>
          </a:p>
          <a:p>
            <a:r>
              <a:rPr lang="en-US"/>
              <a:t>Existing planted verge;</a:t>
            </a:r>
          </a:p>
          <a:p>
            <a:r>
              <a:rPr lang="en-US"/>
              <a:t>Breaks in separation centered on each parking stall;</a:t>
            </a:r>
          </a:p>
          <a:p>
            <a:r>
              <a:rPr lang="en-US"/>
              <a:t>Mid-block curb ramps such that the path of travel from any parking stall to a ramp is =&lt; 150’;</a:t>
            </a:r>
          </a:p>
          <a:p>
            <a:r>
              <a:rPr lang="en-US"/>
              <a:t>New accessible parking spaces (#based on Accessible Parking Policy, location based on proximity to points of interest, crossings, and clearance from locations where motorists may be inclined to enter the cycle track;</a:t>
            </a:r>
          </a:p>
        </p:txBody>
      </p:sp>
      <p:sp>
        <p:nvSpPr>
          <p:cNvPr id="4" name="Slide Number Placeholder 3"/>
          <p:cNvSpPr>
            <a:spLocks noGrp="1"/>
          </p:cNvSpPr>
          <p:nvPr>
            <p:ph type="sldNum" sz="quarter" idx="5"/>
          </p:nvPr>
        </p:nvSpPr>
        <p:spPr/>
        <p:txBody>
          <a:bodyPr/>
          <a:lstStyle/>
          <a:p>
            <a:fld id="{AC508D5B-494B-4743-A0C2-8DD09A3EFAD2}" type="slidenum">
              <a:rPr lang="en-US" smtClean="0"/>
              <a:t>13</a:t>
            </a:fld>
            <a:endParaRPr lang="en-US"/>
          </a:p>
        </p:txBody>
      </p:sp>
    </p:spTree>
    <p:extLst>
      <p:ext uri="{BB962C8B-B14F-4D97-AF65-F5344CB8AC3E}">
        <p14:creationId xmlns:p14="http://schemas.microsoft.com/office/powerpoint/2010/main" val="23193859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a:t>
            </a:r>
          </a:p>
          <a:p>
            <a:r>
              <a:rPr lang="en-US"/>
              <a:t>Ped safety islands</a:t>
            </a:r>
          </a:p>
          <a:p>
            <a:r>
              <a:rPr lang="en-US"/>
              <a:t>Corner islands to calm right turns;</a:t>
            </a:r>
          </a:p>
          <a:p>
            <a:r>
              <a:rPr lang="en-US"/>
              <a:t>Median modification between Boden and El Embarcadero</a:t>
            </a:r>
          </a:p>
        </p:txBody>
      </p:sp>
      <p:sp>
        <p:nvSpPr>
          <p:cNvPr id="4" name="Slide Number Placeholder 3"/>
          <p:cNvSpPr>
            <a:spLocks noGrp="1"/>
          </p:cNvSpPr>
          <p:nvPr>
            <p:ph type="sldNum" sz="quarter" idx="5"/>
          </p:nvPr>
        </p:nvSpPr>
        <p:spPr/>
        <p:txBody>
          <a:bodyPr/>
          <a:lstStyle/>
          <a:p>
            <a:fld id="{AC508D5B-494B-4743-A0C2-8DD09A3EFAD2}" type="slidenum">
              <a:rPr lang="en-US" smtClean="0"/>
              <a:t>14</a:t>
            </a:fld>
            <a:endParaRPr lang="en-US"/>
          </a:p>
        </p:txBody>
      </p:sp>
    </p:spTree>
    <p:extLst>
      <p:ext uri="{BB962C8B-B14F-4D97-AF65-F5344CB8AC3E}">
        <p14:creationId xmlns:p14="http://schemas.microsoft.com/office/powerpoint/2010/main" val="293866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16</a:t>
            </a:fld>
            <a:endParaRPr lang="en-US"/>
          </a:p>
        </p:txBody>
      </p:sp>
    </p:spTree>
    <p:extLst>
      <p:ext uri="{BB962C8B-B14F-4D97-AF65-F5344CB8AC3E}">
        <p14:creationId xmlns:p14="http://schemas.microsoft.com/office/powerpoint/2010/main" val="2182221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2008, Lakeshore Ave was a four lane road with a rough path along the lake edge. Measure DD funded road diet with center turn lane, 6-ft wide bike lanes, 10-ft wide concrete MUP, planting strip buffer, reconstruction of shoreline trail with polymer-hardened DG to comply with ADA.</a:t>
            </a:r>
          </a:p>
        </p:txBody>
      </p:sp>
      <p:sp>
        <p:nvSpPr>
          <p:cNvPr id="4" name="Slide Number Placeholder 3"/>
          <p:cNvSpPr>
            <a:spLocks noGrp="1"/>
          </p:cNvSpPr>
          <p:nvPr>
            <p:ph type="sldNum" sz="quarter" idx="5"/>
          </p:nvPr>
        </p:nvSpPr>
        <p:spPr/>
        <p:txBody>
          <a:bodyPr/>
          <a:lstStyle/>
          <a:p>
            <a:fld id="{AC508D5B-494B-4743-A0C2-8DD09A3EFAD2}" type="slidenum">
              <a:rPr lang="en-US" smtClean="0"/>
              <a:t>2</a:t>
            </a:fld>
            <a:endParaRPr lang="en-US"/>
          </a:p>
        </p:txBody>
      </p:sp>
    </p:spTree>
    <p:extLst>
      <p:ext uri="{BB962C8B-B14F-4D97-AF65-F5344CB8AC3E}">
        <p14:creationId xmlns:p14="http://schemas.microsoft.com/office/powerpoint/2010/main" val="2985459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lot going on outside of transportation corridor. Closest thing we have to a </a:t>
            </a:r>
            <a:r>
              <a:rPr lang="en-US" err="1"/>
              <a:t>malecón</a:t>
            </a:r>
            <a:r>
              <a:rPr lang="en-US"/>
              <a:t> or promenade. Lake is a natural gathering spot. Pandemic made a popular spot even more crucial with other spaces closed. Broad citizen support for vending but also minimizing of large gatherings.</a:t>
            </a:r>
          </a:p>
          <a:p>
            <a:r>
              <a:rPr lang="en-US"/>
              <a:t>Street vending pilot Oct-Nov 2020, relocated to El Embarcadero; no longer allowed. March 2021 council approved array of rules. Parks Ambassadors pilot for weekends &amp; holidays. </a:t>
            </a:r>
          </a:p>
          <a:p>
            <a:r>
              <a:rPr lang="en-US"/>
              <a:t>March 2023 parking meter enforcement starts, 3 years after first suggesting. $2/</a:t>
            </a:r>
            <a:r>
              <a:rPr lang="en-US" err="1"/>
              <a:t>hr</a:t>
            </a:r>
            <a:r>
              <a:rPr lang="en-US"/>
              <a:t>; used to be 3 </a:t>
            </a:r>
            <a:r>
              <a:rPr lang="en-US" err="1"/>
              <a:t>hrs</a:t>
            </a:r>
            <a:r>
              <a:rPr lang="en-US"/>
              <a:t> free.</a:t>
            </a:r>
          </a:p>
        </p:txBody>
      </p:sp>
      <p:sp>
        <p:nvSpPr>
          <p:cNvPr id="4" name="Slide Number Placeholder 3"/>
          <p:cNvSpPr>
            <a:spLocks noGrp="1"/>
          </p:cNvSpPr>
          <p:nvPr>
            <p:ph type="sldNum" sz="quarter" idx="5"/>
          </p:nvPr>
        </p:nvSpPr>
        <p:spPr/>
        <p:txBody>
          <a:bodyPr/>
          <a:lstStyle/>
          <a:p>
            <a:fld id="{AC508D5B-494B-4743-A0C2-8DD09A3EFAD2}" type="slidenum">
              <a:rPr lang="en-US" smtClean="0"/>
              <a:t>3</a:t>
            </a:fld>
            <a:endParaRPr lang="en-US"/>
          </a:p>
        </p:txBody>
      </p:sp>
    </p:spTree>
    <p:extLst>
      <p:ext uri="{BB962C8B-B14F-4D97-AF65-F5344CB8AC3E}">
        <p14:creationId xmlns:p14="http://schemas.microsoft.com/office/powerpoint/2010/main" val="2659901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Many people read about this tragedy in the news, but I first heard of it when Maia’s grandmother shared her grief at the August 17 BPAC meeting. This picture is from the vigil held by Bike East Bay, Traffic Violence Rapid Response on Sep 6. We’re grateful that Maia’s family has joined the advocacy community in pushing for safety improvements.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They have spoken out in support of the project to prevent any further tragedies on Lakeshore Ave. It’s taken a highly coordinated effort across multiple departments in the City and multiple agencies to get this project in motion.</a:t>
            </a:r>
          </a:p>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4</a:t>
            </a:fld>
            <a:endParaRPr lang="en-US"/>
          </a:p>
        </p:txBody>
      </p:sp>
    </p:spTree>
    <p:extLst>
      <p:ext uri="{BB962C8B-B14F-4D97-AF65-F5344CB8AC3E}">
        <p14:creationId xmlns:p14="http://schemas.microsoft.com/office/powerpoint/2010/main" val="26586564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Calibri" panose="020F0502020204030204" pitchFamily="34" charset="0"/>
              </a:rPr>
              <a:t>In immediate response to this tragedy, </a:t>
            </a:r>
            <a:r>
              <a:rPr lang="en-US" sz="1800" b="0" i="0" err="1">
                <a:solidFill>
                  <a:srgbClr val="000000"/>
                </a:solidFill>
                <a:effectLst/>
                <a:latin typeface="Calibri" panose="020F0502020204030204" pitchFamily="34" charset="0"/>
              </a:rPr>
              <a:t>OakDOT</a:t>
            </a:r>
            <a:r>
              <a:rPr lang="en-US" sz="1800" b="0" i="0">
                <a:solidFill>
                  <a:srgbClr val="000000"/>
                </a:solidFill>
                <a:effectLst/>
                <a:latin typeface="Calibri" panose="020F0502020204030204" pitchFamily="34" charset="0"/>
              </a:rPr>
              <a:t> developed and installed signs reminding motorists to “check for bikes” before opening car doors per California Vehicle Code 22517. The new signs are along Lakeshore Ave between E 18</a:t>
            </a:r>
            <a:r>
              <a:rPr lang="en-US" sz="1800" b="0" i="0" baseline="30000">
                <a:solidFill>
                  <a:srgbClr val="000000"/>
                </a:solidFill>
                <a:effectLst/>
                <a:latin typeface="Calibri" panose="020F0502020204030204" pitchFamily="34" charset="0"/>
              </a:rPr>
              <a:t>th</a:t>
            </a:r>
            <a:r>
              <a:rPr lang="en-US" sz="1800" b="0" i="0">
                <a:solidFill>
                  <a:srgbClr val="000000"/>
                </a:solidFill>
                <a:effectLst/>
                <a:latin typeface="Calibri" panose="020F0502020204030204" pitchFamily="34" charset="0"/>
              </a:rPr>
              <a:t> St and Boden Way and were implemented by </a:t>
            </a:r>
            <a:r>
              <a:rPr lang="en-US" sz="1800" b="0" i="0" err="1">
                <a:solidFill>
                  <a:srgbClr val="000000"/>
                </a:solidFill>
                <a:effectLst/>
                <a:latin typeface="Calibri" panose="020F0502020204030204" pitchFamily="34" charset="0"/>
              </a:rPr>
              <a:t>OakDOT’s</a:t>
            </a:r>
            <a:r>
              <a:rPr lang="en-US" sz="1800" b="0" i="0">
                <a:solidFill>
                  <a:srgbClr val="000000"/>
                </a:solidFill>
                <a:effectLst/>
                <a:latin typeface="Calibri" panose="020F0502020204030204" pitchFamily="34" charset="0"/>
              </a:rPr>
              <a:t> Rapid Response Program that investigates all traffic crashes fatal to pedestrians or bicyclists and seeks near-term design solutions. We are also partnering with Albany Strollers &amp; Rollers to produce window clings to remind people to be careful getting out of their cars. The clings will be in English, Spanish, Chinese, and Vietnamese and will be handed out at outreach events. </a:t>
            </a:r>
          </a:p>
          <a:p>
            <a:pPr algn="l" fontAlgn="base"/>
            <a:r>
              <a:rPr lang="en-US" b="1" i="0">
                <a:solidFill>
                  <a:srgbClr val="111111"/>
                </a:solidFill>
                <a:effectLst/>
                <a:latin typeface="Arial" panose="020B0604020202020204" pitchFamily="34" charset="0"/>
              </a:rPr>
              <a:t>22517.  </a:t>
            </a:r>
            <a:endParaRPr lang="en-US" b="1" i="0">
              <a:solidFill>
                <a:srgbClr val="000000"/>
              </a:solidFill>
              <a:effectLst/>
              <a:latin typeface="Arial" panose="020B0604020202020204" pitchFamily="34" charset="0"/>
            </a:endParaRPr>
          </a:p>
          <a:p>
            <a:pPr algn="l" fontAlgn="base"/>
            <a:r>
              <a:rPr lang="en-US" b="0" i="0">
                <a:solidFill>
                  <a:srgbClr val="333333"/>
                </a:solidFill>
                <a:effectLst/>
                <a:latin typeface="Verdana" panose="020B0604030504040204" pitchFamily="34" charset="0"/>
              </a:rPr>
              <a:t>No person shall open the door of a vehicle on the side available to moving traffic unless it is reasonably safe to do so and can be done without interfering with the movement of such traffic, nor shall any person leave a door open on the side of a vehicle available to moving traffic for a period of time longer than necessary to load or unload passengers.</a:t>
            </a:r>
          </a:p>
          <a:p>
            <a:endParaRPr lang="en-US"/>
          </a:p>
        </p:txBody>
      </p:sp>
      <p:sp>
        <p:nvSpPr>
          <p:cNvPr id="4" name="Slide Number Placeholder 3"/>
          <p:cNvSpPr>
            <a:spLocks noGrp="1"/>
          </p:cNvSpPr>
          <p:nvPr>
            <p:ph type="sldNum" sz="quarter" idx="5"/>
          </p:nvPr>
        </p:nvSpPr>
        <p:spPr/>
        <p:txBody>
          <a:bodyPr/>
          <a:lstStyle/>
          <a:p>
            <a:fld id="{AC508D5B-494B-4743-A0C2-8DD09A3EFAD2}" type="slidenum">
              <a:rPr lang="en-US" smtClean="0"/>
              <a:t>5</a:t>
            </a:fld>
            <a:endParaRPr lang="en-US"/>
          </a:p>
        </p:txBody>
      </p:sp>
    </p:spTree>
    <p:extLst>
      <p:ext uri="{BB962C8B-B14F-4D97-AF65-F5344CB8AC3E}">
        <p14:creationId xmlns:p14="http://schemas.microsoft.com/office/powerpoint/2010/main" val="210197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how we got to current project, extents (shown in map), expected year of construction (and expediting two years), project goals and current stage.</a:t>
            </a:r>
          </a:p>
        </p:txBody>
      </p:sp>
      <p:sp>
        <p:nvSpPr>
          <p:cNvPr id="4" name="Slide Number Placeholder 3"/>
          <p:cNvSpPr>
            <a:spLocks noGrp="1"/>
          </p:cNvSpPr>
          <p:nvPr>
            <p:ph type="sldNum" sz="quarter" idx="5"/>
          </p:nvPr>
        </p:nvSpPr>
        <p:spPr/>
        <p:txBody>
          <a:bodyPr/>
          <a:lstStyle/>
          <a:p>
            <a:fld id="{AC508D5B-494B-4743-A0C2-8DD09A3EFAD2}" type="slidenum">
              <a:rPr lang="en-US" smtClean="0"/>
              <a:t>6</a:t>
            </a:fld>
            <a:endParaRPr lang="en-US"/>
          </a:p>
        </p:txBody>
      </p:sp>
    </p:spTree>
    <p:extLst>
      <p:ext uri="{BB962C8B-B14F-4D97-AF65-F5344CB8AC3E}">
        <p14:creationId xmlns:p14="http://schemas.microsoft.com/office/powerpoint/2010/main" val="299460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I want to give you an overview of community outreach we’ll be performing in March and April. Even though this is a streets project we’ll also be impacting all the communities that access the east side of Lake Merritt, who have all of the concerns that I listed earlier—we want to make sure that the Lake can still be accessed by everyone.</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have a series of community meetings scheduled.</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We met with BPAC and the Correia family last Thursday. It was attended by Bike East Bay and other advocates.</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Today, we are here hoping to better understand some of your needs and your ideas about Lakeshore.</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Next Monday, we’re meeting with the Measure DD Community Coalition, which was established back in 2003. They were heavily involved with the 2008 improvements to Lakeshore and have a lot of knowledge and history around the lake in general.</a:t>
            </a: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The Lake Merritt Working Group was established in 2020 when the street vending pilot and parking meter program was first being established. This includes  </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AC508D5B-494B-4743-A0C2-8DD09A3EFAD2}" type="slidenum">
              <a:rPr lang="en-US" smtClean="0"/>
              <a:t>7</a:t>
            </a:fld>
            <a:endParaRPr lang="en-US"/>
          </a:p>
        </p:txBody>
      </p:sp>
    </p:spTree>
    <p:extLst>
      <p:ext uri="{BB962C8B-B14F-4D97-AF65-F5344CB8AC3E}">
        <p14:creationId xmlns:p14="http://schemas.microsoft.com/office/powerpoint/2010/main" val="736990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through details of cross-section changes.  Point to existing conditions photo, setting up next slide…</a:t>
            </a:r>
          </a:p>
        </p:txBody>
      </p:sp>
      <p:sp>
        <p:nvSpPr>
          <p:cNvPr id="4" name="Slide Number Placeholder 3"/>
          <p:cNvSpPr>
            <a:spLocks noGrp="1"/>
          </p:cNvSpPr>
          <p:nvPr>
            <p:ph type="sldNum" sz="quarter" idx="5"/>
          </p:nvPr>
        </p:nvSpPr>
        <p:spPr/>
        <p:txBody>
          <a:bodyPr/>
          <a:lstStyle/>
          <a:p>
            <a:fld id="{AC508D5B-494B-4743-A0C2-8DD09A3EFAD2}" type="slidenum">
              <a:rPr lang="en-US" smtClean="0"/>
              <a:t>8</a:t>
            </a:fld>
            <a:endParaRPr lang="en-US"/>
          </a:p>
        </p:txBody>
      </p:sp>
    </p:spTree>
    <p:extLst>
      <p:ext uri="{BB962C8B-B14F-4D97-AF65-F5344CB8AC3E}">
        <p14:creationId xmlns:p14="http://schemas.microsoft.com/office/powerpoint/2010/main" val="4170249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similarities and contrasts between left and right images.</a:t>
            </a:r>
          </a:p>
          <a:p>
            <a:endParaRPr lang="en-US"/>
          </a:p>
          <a:p>
            <a:r>
              <a:rPr lang="en-US"/>
              <a:t>Common to all: Shifting travel lanes away from lake; cycle track and separation (lateral, physical, &amp; parking) separates bikeway and sidewalk from travel lanes; Maintain ped refuge islands (look for opportunities for new refuges; Concrete islands near crossings/intersections;</a:t>
            </a:r>
          </a:p>
          <a:p>
            <a:endParaRPr lang="en-US"/>
          </a:p>
          <a:p>
            <a:r>
              <a:rPr lang="en-US"/>
              <a:t>Alt 1 (left): Concrete separation continues through length of cycle track, with regular breaks to maintain (improve, actually) parking access;  Challenges include cost and potential C3 requirements;</a:t>
            </a:r>
          </a:p>
          <a:p>
            <a:r>
              <a:rPr lang="en-US"/>
              <a:t>Alt 2 (right): between concrete island ‘bookends’ separation changes to buffer striping and </a:t>
            </a:r>
            <a:r>
              <a:rPr lang="en-US" err="1"/>
              <a:t>wheelstops</a:t>
            </a:r>
            <a:r>
              <a:rPr lang="en-US"/>
              <a:t> (and delineators?);</a:t>
            </a:r>
          </a:p>
        </p:txBody>
      </p:sp>
      <p:sp>
        <p:nvSpPr>
          <p:cNvPr id="4" name="Slide Number Placeholder 3"/>
          <p:cNvSpPr>
            <a:spLocks noGrp="1"/>
          </p:cNvSpPr>
          <p:nvPr>
            <p:ph type="sldNum" sz="quarter" idx="5"/>
          </p:nvPr>
        </p:nvSpPr>
        <p:spPr/>
        <p:txBody>
          <a:bodyPr/>
          <a:lstStyle/>
          <a:p>
            <a:fld id="{AC508D5B-494B-4743-A0C2-8DD09A3EFAD2}" type="slidenum">
              <a:rPr lang="en-US" smtClean="0"/>
              <a:t>9</a:t>
            </a:fld>
            <a:endParaRPr lang="en-US"/>
          </a:p>
        </p:txBody>
      </p:sp>
    </p:spTree>
    <p:extLst>
      <p:ext uri="{BB962C8B-B14F-4D97-AF65-F5344CB8AC3E}">
        <p14:creationId xmlns:p14="http://schemas.microsoft.com/office/powerpoint/2010/main" val="3880929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0312-3A8B-4204-AA66-44E06382C4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6BC065-A923-4435-B54B-FB9EAE4A62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B808E8-DC59-4A74-9B2D-25F29D24360D}"/>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5" name="Footer Placeholder 4">
            <a:extLst>
              <a:ext uri="{FF2B5EF4-FFF2-40B4-BE49-F238E27FC236}">
                <a16:creationId xmlns:a16="http://schemas.microsoft.com/office/drawing/2014/main" id="{42F85E46-E320-445E-B36A-9E8F231DC7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364AC-D3B0-4B17-8F40-A4F83F2AFB9D}"/>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155175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A3D2-0BC9-47C7-B55E-AF194AE96E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BFBA65-19BC-4786-B769-1F657D8F1A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59A688-A431-4EBF-A910-B7DFB4D38834}"/>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5" name="Footer Placeholder 4">
            <a:extLst>
              <a:ext uri="{FF2B5EF4-FFF2-40B4-BE49-F238E27FC236}">
                <a16:creationId xmlns:a16="http://schemas.microsoft.com/office/drawing/2014/main" id="{D7ACC8C5-B4B2-4487-8B22-1A220A7D7D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97AB3A-8F6F-4810-9883-DA4DA9FBE9DC}"/>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818799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62C271-AD8E-485C-BC30-BE06E0FF2C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0689EE-0CFD-4C51-9257-AE23DD9788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3E05E-706F-4C04-A7A8-875CF27EC716}"/>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5" name="Footer Placeholder 4">
            <a:extLst>
              <a:ext uri="{FF2B5EF4-FFF2-40B4-BE49-F238E27FC236}">
                <a16:creationId xmlns:a16="http://schemas.microsoft.com/office/drawing/2014/main" id="{C423E2E9-196E-4678-8139-B628226ED2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75B19-2051-482E-9FE4-C1428DD5D468}"/>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81821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BA9A-60D0-43FB-9BCD-3F35EB03EE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8303D-1912-4A47-A685-DFD84B1C33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06D640-1664-4636-988A-BD5A47F5441C}"/>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5" name="Footer Placeholder 4">
            <a:extLst>
              <a:ext uri="{FF2B5EF4-FFF2-40B4-BE49-F238E27FC236}">
                <a16:creationId xmlns:a16="http://schemas.microsoft.com/office/drawing/2014/main" id="{73ED8AD1-5A7C-4A74-83B5-820A77466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C2E8-861B-45E8-8DCD-D8156208FB70}"/>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2622349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11C8A-6185-43EE-9443-E2FA110556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DF9A45-4011-431F-ACEB-34E07B3BCB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B1FEC5-1B3D-4052-BE7D-14EA7BA359FE}"/>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5" name="Footer Placeholder 4">
            <a:extLst>
              <a:ext uri="{FF2B5EF4-FFF2-40B4-BE49-F238E27FC236}">
                <a16:creationId xmlns:a16="http://schemas.microsoft.com/office/drawing/2014/main" id="{562BF51E-62C3-447C-A14D-6DC14E245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B2E4DC-733C-48C9-824D-13B172EB5ED5}"/>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74862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902B-4BD5-4C34-9D6E-5511EBCDA7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449E4-A6CF-4ED2-860E-DB59A20094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9548AF-BD42-4184-B9EA-4038F2E0AA5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D57D81-4150-41A1-A99E-F24C4139F3A9}"/>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6" name="Footer Placeholder 5">
            <a:extLst>
              <a:ext uri="{FF2B5EF4-FFF2-40B4-BE49-F238E27FC236}">
                <a16:creationId xmlns:a16="http://schemas.microsoft.com/office/drawing/2014/main" id="{E6149E60-2DD2-40C2-97BE-F60A782E43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1126F2-7376-46B5-A072-D3D37805EC12}"/>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2024033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6EECD-3140-4F48-82FB-DAF7A90850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2D2923-0B92-4F4C-A96D-C1971C5B93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D5BE17-2928-452F-80B1-D74DD01540D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CCEA78-0EE5-41A4-BBE2-06C3F31264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5F8911-72FC-461F-8485-DC3A4133FA4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DA32F9-DAE5-4C9E-9172-757D5C465F49}"/>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8" name="Footer Placeholder 7">
            <a:extLst>
              <a:ext uri="{FF2B5EF4-FFF2-40B4-BE49-F238E27FC236}">
                <a16:creationId xmlns:a16="http://schemas.microsoft.com/office/drawing/2014/main" id="{8A3DDBC3-5485-4D1E-A870-B944DED1C3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BB8DA5-D187-41E2-B933-B8DAD42B9F28}"/>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122314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B5B62-9520-41C3-A42C-BA802D349C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F98E3-61B0-4B0B-8F98-BAD61111667E}"/>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4" name="Footer Placeholder 3">
            <a:extLst>
              <a:ext uri="{FF2B5EF4-FFF2-40B4-BE49-F238E27FC236}">
                <a16:creationId xmlns:a16="http://schemas.microsoft.com/office/drawing/2014/main" id="{69BCD8D8-F7F6-4D13-925E-DC41848687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313765-C659-4B42-9369-ABAF4BB91816}"/>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2203940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37CE8B-8C59-4950-890F-93AD85D56F59}"/>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3" name="Footer Placeholder 2">
            <a:extLst>
              <a:ext uri="{FF2B5EF4-FFF2-40B4-BE49-F238E27FC236}">
                <a16:creationId xmlns:a16="http://schemas.microsoft.com/office/drawing/2014/main" id="{C2444941-4AFC-4B67-9790-24E8E4B0A6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8A09D4-425C-4D46-B1C0-4FEACAD16130}"/>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314423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8570-7F3F-488C-A885-2BB6C41E7E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8AE066-86F7-406B-A3D3-B4C46CEC6C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0F158D-63E0-4B70-BA5E-5CDAC949C0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9E00EC-5D87-4A7D-ADD8-4B00A0FE77F3}"/>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6" name="Footer Placeholder 5">
            <a:extLst>
              <a:ext uri="{FF2B5EF4-FFF2-40B4-BE49-F238E27FC236}">
                <a16:creationId xmlns:a16="http://schemas.microsoft.com/office/drawing/2014/main" id="{56DF43C6-0B38-4A03-8535-92C1BC15A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4D4A03-B394-416F-A461-A50BE4540884}"/>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79377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460C-D1CF-4BE4-B9A9-2A4404323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993534-923E-48C8-89BE-82A9914984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748F21-28DE-47BC-AEE4-B0DCD51CF8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7D203B-E69F-4744-8059-78356DD6EC5D}"/>
              </a:ext>
            </a:extLst>
          </p:cNvPr>
          <p:cNvSpPr>
            <a:spLocks noGrp="1"/>
          </p:cNvSpPr>
          <p:nvPr>
            <p:ph type="dt" sz="half" idx="10"/>
          </p:nvPr>
        </p:nvSpPr>
        <p:spPr/>
        <p:txBody>
          <a:bodyPr/>
          <a:lstStyle/>
          <a:p>
            <a:fld id="{40A3CE15-8B67-4F44-8780-9C1F9EAD25A8}" type="datetimeFigureOut">
              <a:rPr lang="en-US" smtClean="0"/>
              <a:t>3/12/2024</a:t>
            </a:fld>
            <a:endParaRPr lang="en-US"/>
          </a:p>
        </p:txBody>
      </p:sp>
      <p:sp>
        <p:nvSpPr>
          <p:cNvPr id="6" name="Footer Placeholder 5">
            <a:extLst>
              <a:ext uri="{FF2B5EF4-FFF2-40B4-BE49-F238E27FC236}">
                <a16:creationId xmlns:a16="http://schemas.microsoft.com/office/drawing/2014/main" id="{DE2F8769-67DB-432D-B7E3-DF0F10C24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D071B-32E5-4525-A348-D58168155A5C}"/>
              </a:ext>
            </a:extLst>
          </p:cNvPr>
          <p:cNvSpPr>
            <a:spLocks noGrp="1"/>
          </p:cNvSpPr>
          <p:nvPr>
            <p:ph type="sldNum" sz="quarter" idx="12"/>
          </p:nvPr>
        </p:nvSpPr>
        <p:spPr/>
        <p:txBody>
          <a:bodyPr/>
          <a:lstStyle/>
          <a:p>
            <a:fld id="{BDC2E7AC-287D-4812-93FE-7DA5E7D33B72}" type="slidenum">
              <a:rPr lang="en-US" smtClean="0"/>
              <a:t>‹#›</a:t>
            </a:fld>
            <a:endParaRPr lang="en-US"/>
          </a:p>
        </p:txBody>
      </p:sp>
    </p:spTree>
    <p:extLst>
      <p:ext uri="{BB962C8B-B14F-4D97-AF65-F5344CB8AC3E}">
        <p14:creationId xmlns:p14="http://schemas.microsoft.com/office/powerpoint/2010/main" val="1903324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8036B6-B51D-428E-95C9-518A8BD4B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9EC059-5FDD-49F4-8FAF-6C6539750D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A90C9-793E-42B4-814E-EDB1250271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3CE15-8B67-4F44-8780-9C1F9EAD25A8}" type="datetimeFigureOut">
              <a:rPr lang="en-US" smtClean="0"/>
              <a:t>3/12/2024</a:t>
            </a:fld>
            <a:endParaRPr lang="en-US"/>
          </a:p>
        </p:txBody>
      </p:sp>
      <p:sp>
        <p:nvSpPr>
          <p:cNvPr id="5" name="Footer Placeholder 4">
            <a:extLst>
              <a:ext uri="{FF2B5EF4-FFF2-40B4-BE49-F238E27FC236}">
                <a16:creationId xmlns:a16="http://schemas.microsoft.com/office/drawing/2014/main" id="{56892399-C4ED-48DB-A406-6D1872A988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1939B-F826-4BA4-B0BE-E19EC3CA96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2E7AC-287D-4812-93FE-7DA5E7D33B72}" type="slidenum">
              <a:rPr lang="en-US" smtClean="0"/>
              <a:t>‹#›</a:t>
            </a:fld>
            <a:endParaRPr lang="en-US"/>
          </a:p>
        </p:txBody>
      </p:sp>
    </p:spTree>
    <p:extLst>
      <p:ext uri="{BB962C8B-B14F-4D97-AF65-F5344CB8AC3E}">
        <p14:creationId xmlns:p14="http://schemas.microsoft.com/office/powerpoint/2010/main" val="3597683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hyperlink" Target="https://www.google.com/maps/@37.8027778,-122.2537438,3a,75y,216.75h,92.13t/data=!3m6!1e1!3m4!1syQkxzm5N_8-t2EReWfirOg!2e0!7i16384!8i8192?entry=ttu" TargetMode="External"/><Relationship Id="rId3" Type="http://schemas.openxmlformats.org/officeDocument/2006/relationships/hyperlink" Target="https://www.google.com/maps/@37.8085463,-122.2489879,3a,39.4y,48.59h,88.15t/data=!3m6!1e1!3m4!1s1z7DTw9jxVEX6N9yF9pZZw!2e0!7i16384!8i8192?entry=ttu" TargetMode="External"/><Relationship Id="rId7" Type="http://schemas.openxmlformats.org/officeDocument/2006/relationships/hyperlink" Target="https://www.google.com/maps/@37.8046084,-122.2508779,3a,75y,217.49h,75.95t/data=!3m6!1e1!3m4!1sw6Zdr0cXTVF_6t2ljw9mWA!2e0!7i16384!8i8192?entry=ttu"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google.com/maps/@37.8053932,-122.2504683,3a,75y,199.22h,86.97t/data=!3m6!1e1!3m4!1sfAVYnsqLGblVu2iwrV321A!2e0!7i16384!8i8192?entry=ttu" TargetMode="External"/><Relationship Id="rId5" Type="http://schemas.openxmlformats.org/officeDocument/2006/relationships/hyperlink" Target="https://www.google.com/maps/@37.8065596,-122.2499958,3a,75y,195.38h,89.02t/data=!3m6!1e1!3m4!1sBWrDqn-a6C_VAyNricDjHQ!2e0!7i16384!8i8192?entry=ttu" TargetMode="External"/><Relationship Id="rId4" Type="http://schemas.openxmlformats.org/officeDocument/2006/relationships/hyperlink" Target="https://www.google.com/maps/@37.8077482,-122.2493972,3a,60y,2.75h,87.71t/data=!3m6!1e1!3m4!1slZaqKdckAKwqWlev8HHU2g!2e0!7i16384!8i8192?entry=ttu" TargetMode="External"/><Relationship Id="rId9" Type="http://schemas.openxmlformats.org/officeDocument/2006/relationships/hyperlink" Target="https://www.google.com/maps/@37.8008281,-122.254353,3a,75y,190.09h,82.15t/data=!3m6!1e1!3m4!1ssiJRoHCAECXiWd9QRbk1Ug!2e0!7i16384!8i8192?entry=tt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ao-94612.s3.us-west-2.amazonaws.com/headers/Lakeshore-google2.JPG">
            <a:extLst>
              <a:ext uri="{FF2B5EF4-FFF2-40B4-BE49-F238E27FC236}">
                <a16:creationId xmlns:a16="http://schemas.microsoft.com/office/drawing/2014/main" id="{985E2E1A-AA85-4390-BC35-E98E25111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08" r="18089"/>
          <a:stretch/>
        </p:blipFill>
        <p:spPr bwMode="auto">
          <a:xfrm>
            <a:off x="0" y="2"/>
            <a:ext cx="12192000" cy="6857998"/>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63;p14">
            <a:extLst>
              <a:ext uri="{FF2B5EF4-FFF2-40B4-BE49-F238E27FC236}">
                <a16:creationId xmlns:a16="http://schemas.microsoft.com/office/drawing/2014/main" id="{C1438A7E-F101-409F-9B4A-1B5E53DDE38C}"/>
              </a:ext>
            </a:extLst>
          </p:cNvPr>
          <p:cNvSpPr txBox="1">
            <a:spLocks/>
          </p:cNvSpPr>
          <p:nvPr/>
        </p:nvSpPr>
        <p:spPr>
          <a:xfrm>
            <a:off x="-469900" y="2913683"/>
            <a:ext cx="13669433" cy="5222783"/>
          </a:xfrm>
          <a:prstGeom prst="roundRect">
            <a:avLst>
              <a:gd name="adj" fmla="val 10422"/>
            </a:avLst>
          </a:prstGeom>
          <a:solidFill>
            <a:schemeClr val="tx1">
              <a:alpha val="39000"/>
            </a:schemeClr>
          </a:solidFill>
          <a:ln>
            <a:noFill/>
          </a:ln>
          <a:effectLst>
            <a:softEdge rad="622300"/>
          </a:effectLst>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r>
              <a:rPr lang="en-US" sz="4800" kern="0">
                <a:solidFill>
                  <a:schemeClr val="bg1"/>
                </a:solidFill>
                <a:latin typeface="Arial Black" panose="020B0A04020102020204" pitchFamily="34" charset="0"/>
                <a:ea typeface="Montserrat Black"/>
                <a:cs typeface="Arial" panose="020B0604020202020204" pitchFamily="34" charset="0"/>
                <a:sym typeface="Montserrat Black"/>
              </a:rPr>
              <a:t> </a:t>
            </a:r>
          </a:p>
          <a:p>
            <a:pPr marL="628650" indent="-628650" defTabSz="914400"/>
            <a:r>
              <a:rPr lang="en-US" sz="4800" kern="0">
                <a:solidFill>
                  <a:schemeClr val="bg1"/>
                </a:solidFill>
                <a:latin typeface="Arial Black" panose="020B0A04020102020204" pitchFamily="34" charset="0"/>
                <a:ea typeface="Montserrat Black"/>
                <a:cs typeface="Arial" panose="020B0604020202020204" pitchFamily="34" charset="0"/>
                <a:sym typeface="Montserrat Black"/>
              </a:rPr>
              <a:t>   Lakeshore Avenue</a:t>
            </a:r>
          </a:p>
          <a:p>
            <a:pPr marL="628650" indent="-628650" defTabSz="914400"/>
            <a:r>
              <a:rPr lang="en-US" sz="4800" kern="0">
                <a:solidFill>
                  <a:schemeClr val="bg1"/>
                </a:solidFill>
                <a:latin typeface="Arial Black" panose="020B0A04020102020204" pitchFamily="34" charset="0"/>
                <a:ea typeface="Montserrat Black"/>
                <a:cs typeface="Arial" panose="020B0604020202020204" pitchFamily="34" charset="0"/>
                <a:sym typeface="Montserrat Black"/>
              </a:rPr>
              <a:t>   Separated Bike Lanes Project</a:t>
            </a:r>
            <a:endParaRPr lang="en-US" sz="2000" b="1" kern="0">
              <a:solidFill>
                <a:schemeClr val="bg1"/>
              </a:solidFill>
              <a:latin typeface="Arial" panose="020B0604020202020204" pitchFamily="34" charset="0"/>
              <a:ea typeface="Montserrat Black"/>
              <a:cs typeface="Arial" panose="020B0604020202020204" pitchFamily="34" charset="0"/>
              <a:sym typeface="Montserrat Black"/>
            </a:endParaRPr>
          </a:p>
          <a:p>
            <a:pPr defTabSz="914400"/>
            <a:r>
              <a:rPr lang="en-US" sz="3200" kern="0">
                <a:solidFill>
                  <a:schemeClr val="bg1"/>
                </a:solidFill>
                <a:latin typeface="Arial" panose="020B0604020202020204" pitchFamily="34" charset="0"/>
                <a:ea typeface="Montserrat Black"/>
                <a:cs typeface="Arial" panose="020B0604020202020204" pitchFamily="34" charset="0"/>
                <a:sym typeface="Montserrat Black"/>
              </a:rPr>
              <a:t>      </a:t>
            </a:r>
          </a:p>
        </p:txBody>
      </p:sp>
      <p:sp>
        <p:nvSpPr>
          <p:cNvPr id="5" name="Google Shape;63;p14">
            <a:extLst>
              <a:ext uri="{FF2B5EF4-FFF2-40B4-BE49-F238E27FC236}">
                <a16:creationId xmlns:a16="http://schemas.microsoft.com/office/drawing/2014/main" id="{7B8B4E4E-8502-4FFD-A7EA-2D34CCC562B3}"/>
              </a:ext>
            </a:extLst>
          </p:cNvPr>
          <p:cNvSpPr txBox="1">
            <a:spLocks/>
          </p:cNvSpPr>
          <p:nvPr/>
        </p:nvSpPr>
        <p:spPr>
          <a:xfrm>
            <a:off x="356514" y="5103163"/>
            <a:ext cx="10025281" cy="16532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endParaRPr lang="en-US" sz="2400" kern="0">
              <a:solidFill>
                <a:schemeClr val="bg1"/>
              </a:solidFill>
              <a:latin typeface="Arial" panose="020B0604020202020204" pitchFamily="34" charset="0"/>
              <a:ea typeface="Montserrat Black"/>
              <a:cs typeface="Arial" panose="020B0604020202020204" pitchFamily="34" charset="0"/>
              <a:sym typeface="Montserrat Black"/>
            </a:endParaRPr>
          </a:p>
          <a:p>
            <a:pPr defTabSz="914400"/>
            <a:endParaRPr lang="en-US" sz="2400" kern="0">
              <a:solidFill>
                <a:schemeClr val="bg1"/>
              </a:solidFill>
              <a:latin typeface="Arial" panose="020B0604020202020204" pitchFamily="34" charset="0"/>
              <a:ea typeface="Montserrat Black"/>
              <a:cs typeface="Arial" panose="020B0604020202020204" pitchFamily="34" charset="0"/>
              <a:sym typeface="Montserrat Black"/>
            </a:endParaRPr>
          </a:p>
          <a:p>
            <a:pPr defTabSz="914400"/>
            <a:r>
              <a:rPr lang="en-US" sz="2400" kern="0">
                <a:solidFill>
                  <a:schemeClr val="bg1"/>
                </a:solidFill>
                <a:latin typeface="Arial" panose="020B0604020202020204" pitchFamily="34" charset="0"/>
                <a:ea typeface="Montserrat Black"/>
                <a:cs typeface="Arial" panose="020B0604020202020204" pitchFamily="34" charset="0"/>
                <a:sym typeface="Montserrat Black"/>
              </a:rPr>
              <a:t>BPAC Infrastructure Committee</a:t>
            </a:r>
          </a:p>
          <a:p>
            <a:pPr defTabSz="914400"/>
            <a:r>
              <a:rPr lang="en-US" sz="2400" kern="0">
                <a:solidFill>
                  <a:schemeClr val="bg1"/>
                </a:solidFill>
                <a:latin typeface="Arial" panose="020B0604020202020204" pitchFamily="34" charset="0"/>
                <a:ea typeface="Montserrat Black"/>
                <a:cs typeface="Arial" panose="020B0604020202020204" pitchFamily="34" charset="0"/>
                <a:sym typeface="Montserrat Black"/>
              </a:rPr>
              <a:t>March 7 2024</a:t>
            </a:r>
          </a:p>
        </p:txBody>
      </p:sp>
    </p:spTree>
    <p:extLst>
      <p:ext uri="{BB962C8B-B14F-4D97-AF65-F5344CB8AC3E}">
        <p14:creationId xmlns:p14="http://schemas.microsoft.com/office/powerpoint/2010/main" val="1926508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F501D-B2D4-4F94-B423-53312ACDBC31}"/>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6095999" cy="6858000"/>
          </a:xfrm>
          <a:prstGeom prst="rect">
            <a:avLst/>
          </a:prstGeom>
        </p:spPr>
      </p:pic>
      <p:pic>
        <p:nvPicPr>
          <p:cNvPr id="7" name="Picture 6">
            <a:extLst>
              <a:ext uri="{FF2B5EF4-FFF2-40B4-BE49-F238E27FC236}">
                <a16:creationId xmlns:a16="http://schemas.microsoft.com/office/drawing/2014/main" id="{7675A0EA-0448-489C-97CD-6E6FF17ADC3F}"/>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6095999" y="0"/>
            <a:ext cx="6096001"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80747"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Candidate Treatments</a:t>
            </a:r>
          </a:p>
        </p:txBody>
      </p:sp>
      <p:sp>
        <p:nvSpPr>
          <p:cNvPr id="3" name="Rectangle 2">
            <a:extLst>
              <a:ext uri="{FF2B5EF4-FFF2-40B4-BE49-F238E27FC236}">
                <a16:creationId xmlns:a16="http://schemas.microsoft.com/office/drawing/2014/main" id="{0508506F-4FF2-47C1-B153-875FD361283C}"/>
              </a:ext>
            </a:extLst>
          </p:cNvPr>
          <p:cNvSpPr/>
          <p:nvPr/>
        </p:nvSpPr>
        <p:spPr>
          <a:xfrm>
            <a:off x="0" y="5605272"/>
            <a:ext cx="2395728" cy="12527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4632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F501D-B2D4-4F94-B423-53312ACDBC31}"/>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6095999" cy="6858000"/>
          </a:xfrm>
          <a:prstGeom prst="rect">
            <a:avLst/>
          </a:prstGeom>
        </p:spPr>
      </p:pic>
      <p:pic>
        <p:nvPicPr>
          <p:cNvPr id="7" name="Picture 6">
            <a:extLst>
              <a:ext uri="{FF2B5EF4-FFF2-40B4-BE49-F238E27FC236}">
                <a16:creationId xmlns:a16="http://schemas.microsoft.com/office/drawing/2014/main" id="{7675A0EA-0448-489C-97CD-6E6FF17ADC3F}"/>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6095999" y="0"/>
            <a:ext cx="6096001"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80747"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Candidate Treatments</a:t>
            </a:r>
          </a:p>
        </p:txBody>
      </p:sp>
      <p:sp>
        <p:nvSpPr>
          <p:cNvPr id="3" name="Rectangle 2">
            <a:extLst>
              <a:ext uri="{FF2B5EF4-FFF2-40B4-BE49-F238E27FC236}">
                <a16:creationId xmlns:a16="http://schemas.microsoft.com/office/drawing/2014/main" id="{0508506F-4FF2-47C1-B153-875FD361283C}"/>
              </a:ext>
            </a:extLst>
          </p:cNvPr>
          <p:cNvSpPr/>
          <p:nvPr/>
        </p:nvSpPr>
        <p:spPr>
          <a:xfrm>
            <a:off x="6095999" y="5458968"/>
            <a:ext cx="2395728" cy="13990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482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0243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Bus Boarding Islands</a:t>
            </a:r>
          </a:p>
        </p:txBody>
      </p:sp>
      <p:pic>
        <p:nvPicPr>
          <p:cNvPr id="8" name="Picture 7">
            <a:extLst>
              <a:ext uri="{FF2B5EF4-FFF2-40B4-BE49-F238E27FC236}">
                <a16:creationId xmlns:a16="http://schemas.microsoft.com/office/drawing/2014/main" id="{DD8C113B-1CF6-4D80-ACEC-EEA8241EA1ED}"/>
              </a:ext>
            </a:extLst>
          </p:cNvPr>
          <p:cNvPicPr>
            <a:picLocks noChangeAspect="1"/>
          </p:cNvPicPr>
          <p:nvPr/>
        </p:nvPicPr>
        <p:blipFill>
          <a:blip r:embed="rId3"/>
          <a:stretch>
            <a:fillRect/>
          </a:stretch>
        </p:blipFill>
        <p:spPr>
          <a:xfrm>
            <a:off x="248017" y="1466849"/>
            <a:ext cx="5314583" cy="4514433"/>
          </a:xfrm>
          <a:prstGeom prst="rect">
            <a:avLst/>
          </a:prstGeom>
        </p:spPr>
      </p:pic>
      <p:pic>
        <p:nvPicPr>
          <p:cNvPr id="10" name="Picture 9">
            <a:extLst>
              <a:ext uri="{FF2B5EF4-FFF2-40B4-BE49-F238E27FC236}">
                <a16:creationId xmlns:a16="http://schemas.microsoft.com/office/drawing/2014/main" id="{819971F1-939A-4FEF-A537-D8ABC695A7CF}"/>
              </a:ext>
            </a:extLst>
          </p:cNvPr>
          <p:cNvPicPr>
            <a:picLocks noChangeAspect="1"/>
          </p:cNvPicPr>
          <p:nvPr/>
        </p:nvPicPr>
        <p:blipFill>
          <a:blip r:embed="rId4"/>
          <a:stretch>
            <a:fillRect/>
          </a:stretch>
        </p:blipFill>
        <p:spPr>
          <a:xfrm>
            <a:off x="6356350" y="1800016"/>
            <a:ext cx="5449847" cy="3848100"/>
          </a:xfrm>
          <a:prstGeom prst="rect">
            <a:avLst/>
          </a:prstGeom>
        </p:spPr>
      </p:pic>
    </p:spTree>
    <p:extLst>
      <p:ext uri="{BB962C8B-B14F-4D97-AF65-F5344CB8AC3E}">
        <p14:creationId xmlns:p14="http://schemas.microsoft.com/office/powerpoint/2010/main" val="2916818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645033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Accessible Parking Improvements</a:t>
            </a:r>
          </a:p>
        </p:txBody>
      </p:sp>
      <p:pic>
        <p:nvPicPr>
          <p:cNvPr id="6" name="Picture 5">
            <a:extLst>
              <a:ext uri="{FF2B5EF4-FFF2-40B4-BE49-F238E27FC236}">
                <a16:creationId xmlns:a16="http://schemas.microsoft.com/office/drawing/2014/main" id="{EBF91125-F9DA-4B99-BDFB-F07FB1C68ABA}"/>
              </a:ext>
            </a:extLst>
          </p:cNvPr>
          <p:cNvPicPr>
            <a:picLocks noChangeAspect="1"/>
          </p:cNvPicPr>
          <p:nvPr/>
        </p:nvPicPr>
        <p:blipFill>
          <a:blip r:embed="rId3"/>
          <a:stretch>
            <a:fillRect/>
          </a:stretch>
        </p:blipFill>
        <p:spPr>
          <a:xfrm>
            <a:off x="1753869" y="1261520"/>
            <a:ext cx="8190231" cy="4904330"/>
          </a:xfrm>
          <a:prstGeom prst="rect">
            <a:avLst/>
          </a:prstGeom>
        </p:spPr>
      </p:pic>
    </p:spTree>
    <p:extLst>
      <p:ext uri="{BB962C8B-B14F-4D97-AF65-F5344CB8AC3E}">
        <p14:creationId xmlns:p14="http://schemas.microsoft.com/office/powerpoint/2010/main" val="1143121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539623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Other Highlights/Challenges</a:t>
            </a:r>
          </a:p>
        </p:txBody>
      </p:sp>
      <p:pic>
        <p:nvPicPr>
          <p:cNvPr id="6" name="Picture 5">
            <a:extLst>
              <a:ext uri="{FF2B5EF4-FFF2-40B4-BE49-F238E27FC236}">
                <a16:creationId xmlns:a16="http://schemas.microsoft.com/office/drawing/2014/main" id="{12324974-A633-42FC-8F9E-420FDE570C5B}"/>
              </a:ext>
            </a:extLst>
          </p:cNvPr>
          <p:cNvPicPr>
            <a:picLocks noChangeAspect="1"/>
          </p:cNvPicPr>
          <p:nvPr/>
        </p:nvPicPr>
        <p:blipFill>
          <a:blip r:embed="rId3"/>
          <a:stretch>
            <a:fillRect/>
          </a:stretch>
        </p:blipFill>
        <p:spPr>
          <a:xfrm>
            <a:off x="81703" y="1764294"/>
            <a:ext cx="5228781" cy="3656490"/>
          </a:xfrm>
          <a:prstGeom prst="rect">
            <a:avLst/>
          </a:prstGeom>
        </p:spPr>
      </p:pic>
      <p:grpSp>
        <p:nvGrpSpPr>
          <p:cNvPr id="11" name="Group 10">
            <a:extLst>
              <a:ext uri="{FF2B5EF4-FFF2-40B4-BE49-F238E27FC236}">
                <a16:creationId xmlns:a16="http://schemas.microsoft.com/office/drawing/2014/main" id="{70014A4E-BDEA-42E5-8053-AE694B5CB48B}"/>
              </a:ext>
            </a:extLst>
          </p:cNvPr>
          <p:cNvGrpSpPr/>
          <p:nvPr/>
        </p:nvGrpSpPr>
        <p:grpSpPr>
          <a:xfrm>
            <a:off x="5892800" y="1683860"/>
            <a:ext cx="6185462" cy="4060773"/>
            <a:chOff x="5112416" y="3180195"/>
            <a:chExt cx="6089546" cy="3950855"/>
          </a:xfrm>
        </p:grpSpPr>
        <p:pic>
          <p:nvPicPr>
            <p:cNvPr id="10" name="Picture 9">
              <a:extLst>
                <a:ext uri="{FF2B5EF4-FFF2-40B4-BE49-F238E27FC236}">
                  <a16:creationId xmlns:a16="http://schemas.microsoft.com/office/drawing/2014/main" id="{65A87A1A-F0AD-4073-97E2-FC3AB1A7DA85}"/>
                </a:ext>
              </a:extLst>
            </p:cNvPr>
            <p:cNvPicPr>
              <a:picLocks noChangeAspect="1"/>
            </p:cNvPicPr>
            <p:nvPr/>
          </p:nvPicPr>
          <p:blipFill>
            <a:blip r:embed="rId4"/>
            <a:stretch>
              <a:fillRect/>
            </a:stretch>
          </p:blipFill>
          <p:spPr>
            <a:xfrm rot="2342264">
              <a:off x="8737278" y="3180195"/>
              <a:ext cx="2464684" cy="3188921"/>
            </a:xfrm>
            <a:prstGeom prst="rect">
              <a:avLst/>
            </a:prstGeom>
          </p:spPr>
        </p:pic>
        <p:pic>
          <p:nvPicPr>
            <p:cNvPr id="8" name="Picture 7">
              <a:extLst>
                <a:ext uri="{FF2B5EF4-FFF2-40B4-BE49-F238E27FC236}">
                  <a16:creationId xmlns:a16="http://schemas.microsoft.com/office/drawing/2014/main" id="{5F794303-1CFA-4A78-840C-CA61040414C9}"/>
                </a:ext>
              </a:extLst>
            </p:cNvPr>
            <p:cNvPicPr>
              <a:picLocks noChangeAspect="1"/>
            </p:cNvPicPr>
            <p:nvPr/>
          </p:nvPicPr>
          <p:blipFill>
            <a:blip r:embed="rId5"/>
            <a:stretch>
              <a:fillRect/>
            </a:stretch>
          </p:blipFill>
          <p:spPr>
            <a:xfrm>
              <a:off x="5112416" y="4114800"/>
              <a:ext cx="4042004" cy="3016250"/>
            </a:xfrm>
            <a:prstGeom prst="rect">
              <a:avLst/>
            </a:prstGeom>
          </p:spPr>
        </p:pic>
      </p:grpSp>
    </p:spTree>
    <p:extLst>
      <p:ext uri="{BB962C8B-B14F-4D97-AF65-F5344CB8AC3E}">
        <p14:creationId xmlns:p14="http://schemas.microsoft.com/office/powerpoint/2010/main" val="874330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7465F4A-0E6F-4812-A815-C78827720CA0}"/>
              </a:ext>
            </a:extLst>
          </p:cNvPr>
          <p:cNvSpPr txBox="1"/>
          <p:nvPr/>
        </p:nvSpPr>
        <p:spPr>
          <a:xfrm>
            <a:off x="3264088" y="3669787"/>
            <a:ext cx="5663821" cy="1785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City of Oakland, Department of Transportation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Great Streets </a:t>
            </a:r>
            <a:r>
              <a:rPr lang="en-US" sz="1600" dirty="0">
                <a:solidFill>
                  <a:prstClr val="black"/>
                </a:solidFill>
                <a:latin typeface="Calibri" panose="020F0502020204030204"/>
              </a:rPr>
              <a:t>Division,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Planning &amp; Project Development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panose="020F0502020204030204"/>
              </a:rPr>
              <a:t>Charlie Ream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Transportation Manager</a:t>
            </a:r>
          </a:p>
          <a:p>
            <a:pPr algn="ctr">
              <a:defRPr/>
            </a:pPr>
            <a:r>
              <a:rPr lang="en-US" sz="1600" dirty="0">
                <a:solidFill>
                  <a:prstClr val="black"/>
                </a:solidFill>
              </a:rPr>
              <a:t>Jane Mei, Transportation Planner</a:t>
            </a:r>
          </a:p>
          <a:p>
            <a:pPr algn="ctr">
              <a:defRPr/>
            </a:pPr>
            <a:r>
              <a:rPr lang="en-US" sz="1600" dirty="0">
                <a:solidFill>
                  <a:prstClr val="black"/>
                </a:solidFill>
                <a:latin typeface="Calibri" panose="020F0502020204030204"/>
              </a:rPr>
              <a:t>Christopher Diano, Supervising Engineer</a:t>
            </a:r>
          </a:p>
        </p:txBody>
      </p:sp>
      <p:pic>
        <p:nvPicPr>
          <p:cNvPr id="5" name="Picture 4" descr="Logo&#10;&#10;Description automatically generated">
            <a:extLst>
              <a:ext uri="{FF2B5EF4-FFF2-40B4-BE49-F238E27FC236}">
                <a16:creationId xmlns:a16="http://schemas.microsoft.com/office/drawing/2014/main" id="{EE1DFDE8-E3CE-4D5A-9F40-8E75CA2C7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4681" y="600832"/>
            <a:ext cx="2882637" cy="2879862"/>
          </a:xfrm>
          <a:prstGeom prst="rect">
            <a:avLst/>
          </a:prstGeom>
        </p:spPr>
      </p:pic>
    </p:spTree>
    <p:extLst>
      <p:ext uri="{BB962C8B-B14F-4D97-AF65-F5344CB8AC3E}">
        <p14:creationId xmlns:p14="http://schemas.microsoft.com/office/powerpoint/2010/main" val="2062809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9670799"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Existing Location Views for Concept Plan Page-Turn</a:t>
            </a:r>
          </a:p>
        </p:txBody>
      </p:sp>
      <p:sp>
        <p:nvSpPr>
          <p:cNvPr id="7" name="Google Shape;63;p14">
            <a:extLst>
              <a:ext uri="{FF2B5EF4-FFF2-40B4-BE49-F238E27FC236}">
                <a16:creationId xmlns:a16="http://schemas.microsoft.com/office/drawing/2014/main" id="{43262124-4F41-43D8-B7F4-CFC8B5C64235}"/>
              </a:ext>
            </a:extLst>
          </p:cNvPr>
          <p:cNvSpPr txBox="1">
            <a:spLocks/>
          </p:cNvSpPr>
          <p:nvPr/>
        </p:nvSpPr>
        <p:spPr>
          <a:xfrm>
            <a:off x="747840" y="1247929"/>
            <a:ext cx="10706100" cy="5539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buSzPct val="100000"/>
            </a:pPr>
            <a:r>
              <a:rPr lang="en-US" sz="1800">
                <a:hlinkClick r:id="rId3"/>
              </a:rPr>
              <a:t>El Embarcadero Intersection</a:t>
            </a:r>
            <a:endParaRPr lang="en-US" sz="1800"/>
          </a:p>
          <a:p>
            <a:pPr lvl="0">
              <a:buSzPct val="100000"/>
            </a:pPr>
            <a:endParaRPr lang="en-US" sz="1800"/>
          </a:p>
          <a:p>
            <a:pPr lvl="0">
              <a:buSzPct val="100000"/>
            </a:pPr>
            <a:r>
              <a:rPr lang="en-US" sz="1800">
                <a:hlinkClick r:id="rId4"/>
              </a:rPr>
              <a:t>Median south of El Embarcadero</a:t>
            </a:r>
            <a:endParaRPr lang="en-US" sz="1800"/>
          </a:p>
          <a:p>
            <a:pPr lvl="0">
              <a:buSzPct val="100000"/>
            </a:pPr>
            <a:endParaRPr lang="en-US" sz="1800"/>
          </a:p>
          <a:p>
            <a:pPr lvl="0">
              <a:buSzPct val="100000"/>
            </a:pPr>
            <a:r>
              <a:rPr lang="en-US" sz="1800">
                <a:hlinkClick r:id="rId5"/>
              </a:rPr>
              <a:t>Cleveland Cascade &amp; Driveways</a:t>
            </a:r>
            <a:endParaRPr lang="en-US" sz="1800"/>
          </a:p>
          <a:p>
            <a:pPr lvl="0">
              <a:buSzPct val="100000"/>
            </a:pPr>
            <a:endParaRPr lang="en-US" sz="1800"/>
          </a:p>
          <a:p>
            <a:pPr lvl="0">
              <a:buSzPct val="100000"/>
            </a:pPr>
            <a:r>
              <a:rPr lang="en-US" sz="1800">
                <a:hlinkClick r:id="rId6"/>
              </a:rPr>
              <a:t>Brooklyn Ave Intersection &amp; Bus Stop</a:t>
            </a:r>
            <a:endParaRPr lang="en-US" sz="1800"/>
          </a:p>
          <a:p>
            <a:pPr lvl="0">
              <a:buSzPct val="100000"/>
            </a:pPr>
            <a:endParaRPr lang="en-US" sz="1800"/>
          </a:p>
          <a:p>
            <a:pPr lvl="0">
              <a:buSzPct val="100000"/>
            </a:pPr>
            <a:r>
              <a:rPr lang="en-US" sz="1800">
                <a:hlinkClick r:id="rId7"/>
              </a:rPr>
              <a:t>Wayne Ave/Wesley Ave Intersection</a:t>
            </a:r>
            <a:endParaRPr lang="en-US" sz="1800"/>
          </a:p>
          <a:p>
            <a:pPr lvl="0">
              <a:buSzPct val="100000"/>
            </a:pPr>
            <a:endParaRPr lang="en-US" sz="1800"/>
          </a:p>
          <a:p>
            <a:pPr lvl="0">
              <a:buSzPct val="100000"/>
            </a:pPr>
            <a:r>
              <a:rPr lang="en-US" sz="1800">
                <a:hlinkClick r:id="rId8"/>
              </a:rPr>
              <a:t>Hanover Ave Intersection</a:t>
            </a:r>
            <a:endParaRPr lang="en-US" sz="1800"/>
          </a:p>
          <a:p>
            <a:pPr lvl="0">
              <a:buSzPct val="100000"/>
            </a:pPr>
            <a:endParaRPr lang="en-US" sz="1800"/>
          </a:p>
          <a:p>
            <a:pPr lvl="0">
              <a:buSzPct val="100000"/>
            </a:pPr>
            <a:r>
              <a:rPr lang="en-US" sz="1800">
                <a:hlinkClick r:id="rId9"/>
              </a:rPr>
              <a:t>East 18</a:t>
            </a:r>
            <a:r>
              <a:rPr lang="en-US" sz="1800" baseline="30000">
                <a:hlinkClick r:id="rId9"/>
              </a:rPr>
              <a:t>th</a:t>
            </a:r>
            <a:r>
              <a:rPr lang="en-US" sz="1800">
                <a:hlinkClick r:id="rId9"/>
              </a:rPr>
              <a:t> St Intersection</a:t>
            </a:r>
            <a:endParaRPr lang="en-US" sz="1800"/>
          </a:p>
        </p:txBody>
      </p:sp>
    </p:spTree>
    <p:extLst>
      <p:ext uri="{BB962C8B-B14F-4D97-AF65-F5344CB8AC3E}">
        <p14:creationId xmlns:p14="http://schemas.microsoft.com/office/powerpoint/2010/main" val="498009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68015F86-1404-4EF9-816D-4A49EFF9C3FC}"/>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2283" t="18536" r="41696" b="43316"/>
          <a:stretch/>
        </p:blipFill>
        <p:spPr>
          <a:xfrm>
            <a:off x="367247" y="3529174"/>
            <a:ext cx="6445284" cy="2952905"/>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1" y="375920"/>
            <a:ext cx="2460369"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Background</a:t>
            </a:r>
          </a:p>
        </p:txBody>
      </p:sp>
      <p:pic>
        <p:nvPicPr>
          <p:cNvPr id="4" name="Picture 3">
            <a:extLst>
              <a:ext uri="{FF2B5EF4-FFF2-40B4-BE49-F238E27FC236}">
                <a16:creationId xmlns:a16="http://schemas.microsoft.com/office/drawing/2014/main" id="{201A2032-FAB7-4B46-963A-52DEBAD23952}"/>
              </a:ext>
            </a:extLst>
          </p:cNvPr>
          <p:cNvPicPr>
            <a:picLocks noChangeAspect="1"/>
          </p:cNvPicPr>
          <p:nvPr/>
        </p:nvPicPr>
        <p:blipFill rotWithShape="1">
          <a:blip r:embed="rId4">
            <a:extLst>
              <a:ext uri="{28A0092B-C50C-407E-A947-70E740481C1C}">
                <a14:useLocalDpi xmlns:a14="http://schemas.microsoft.com/office/drawing/2010/main" val="0"/>
              </a:ext>
            </a:extLst>
          </a:blip>
          <a:srcRect l="46952" t="10989" r="6543" b="564"/>
          <a:stretch/>
        </p:blipFill>
        <p:spPr>
          <a:xfrm>
            <a:off x="5348468" y="375920"/>
            <a:ext cx="6476285" cy="3258294"/>
          </a:xfrm>
          <a:prstGeom prst="rect">
            <a:avLst/>
          </a:prstGeom>
        </p:spPr>
      </p:pic>
      <p:grpSp>
        <p:nvGrpSpPr>
          <p:cNvPr id="12" name="Group 11">
            <a:extLst>
              <a:ext uri="{FF2B5EF4-FFF2-40B4-BE49-F238E27FC236}">
                <a16:creationId xmlns:a16="http://schemas.microsoft.com/office/drawing/2014/main" id="{290D947B-EA81-4007-BC1D-B98FB91B55EE}"/>
              </a:ext>
            </a:extLst>
          </p:cNvPr>
          <p:cNvGrpSpPr/>
          <p:nvPr/>
        </p:nvGrpSpPr>
        <p:grpSpPr>
          <a:xfrm>
            <a:off x="7037302" y="2819400"/>
            <a:ext cx="4288887" cy="3123271"/>
            <a:chOff x="1304693" y="1360449"/>
            <a:chExt cx="3122342" cy="2273765"/>
          </a:xfrm>
        </p:grpSpPr>
        <p:pic>
          <p:nvPicPr>
            <p:cNvPr id="8" name="Picture 7" descr="Text&#10;&#10;Description automatically generated">
              <a:extLst>
                <a:ext uri="{FF2B5EF4-FFF2-40B4-BE49-F238E27FC236}">
                  <a16:creationId xmlns:a16="http://schemas.microsoft.com/office/drawing/2014/main" id="{5257D884-4B59-40A5-AE22-2788B6644AE7}"/>
                </a:ext>
              </a:extLst>
            </p:cNvPr>
            <p:cNvPicPr>
              <a:picLocks noChangeAspect="1"/>
            </p:cNvPicPr>
            <p:nvPr/>
          </p:nvPicPr>
          <p:blipFill rotWithShape="1">
            <a:blip r:embed="rId5">
              <a:extLst>
                <a:ext uri="{28A0092B-C50C-407E-A947-70E740481C1C}">
                  <a14:useLocalDpi xmlns:a14="http://schemas.microsoft.com/office/drawing/2010/main" val="0"/>
                </a:ext>
              </a:extLst>
            </a:blip>
            <a:srcRect l="2602" t="30584" r="49841" b="55284"/>
            <a:stretch/>
          </p:blipFill>
          <p:spPr>
            <a:xfrm>
              <a:off x="1304693" y="2433386"/>
              <a:ext cx="3122342" cy="1200828"/>
            </a:xfrm>
            <a:prstGeom prst="rect">
              <a:avLst/>
            </a:prstGeom>
          </p:spPr>
        </p:pic>
        <p:pic>
          <p:nvPicPr>
            <p:cNvPr id="10" name="Picture 9" descr="Text&#10;&#10;Description automatically generated">
              <a:extLst>
                <a:ext uri="{FF2B5EF4-FFF2-40B4-BE49-F238E27FC236}">
                  <a16:creationId xmlns:a16="http://schemas.microsoft.com/office/drawing/2014/main" id="{A9B3C4C4-F678-4106-B74A-DDFF30CB7D70}"/>
                </a:ext>
              </a:extLst>
            </p:cNvPr>
            <p:cNvPicPr>
              <a:picLocks noChangeAspect="1"/>
            </p:cNvPicPr>
            <p:nvPr/>
          </p:nvPicPr>
          <p:blipFill rotWithShape="1">
            <a:blip r:embed="rId5">
              <a:extLst>
                <a:ext uri="{28A0092B-C50C-407E-A947-70E740481C1C}">
                  <a14:useLocalDpi xmlns:a14="http://schemas.microsoft.com/office/drawing/2010/main" val="0"/>
                </a:ext>
              </a:extLst>
            </a:blip>
            <a:srcRect l="2603" t="6754" r="49841" b="80470"/>
            <a:stretch/>
          </p:blipFill>
          <p:spPr>
            <a:xfrm>
              <a:off x="1304693" y="1360449"/>
              <a:ext cx="3122342" cy="1085550"/>
            </a:xfrm>
            <a:prstGeom prst="rect">
              <a:avLst/>
            </a:prstGeom>
          </p:spPr>
        </p:pic>
      </p:grpSp>
      <p:pic>
        <p:nvPicPr>
          <p:cNvPr id="16" name="Picture 15" descr="A picture containing sky, outdoor, ground, water&#10;&#10;Description automatically generated">
            <a:extLst>
              <a:ext uri="{FF2B5EF4-FFF2-40B4-BE49-F238E27FC236}">
                <a16:creationId xmlns:a16="http://schemas.microsoft.com/office/drawing/2014/main" id="{F8F530AA-EE49-401C-8078-0F8CD036068F}"/>
              </a:ext>
            </a:extLst>
          </p:cNvPr>
          <p:cNvPicPr>
            <a:picLocks noChangeAspect="1"/>
          </p:cNvPicPr>
          <p:nvPr/>
        </p:nvPicPr>
        <p:blipFill rotWithShape="1">
          <a:blip r:embed="rId6">
            <a:extLst>
              <a:ext uri="{28A0092B-C50C-407E-A947-70E740481C1C}">
                <a14:useLocalDpi xmlns:a14="http://schemas.microsoft.com/office/drawing/2010/main" val="0"/>
              </a:ext>
            </a:extLst>
          </a:blip>
          <a:srcRect l="15502" b="41093"/>
          <a:stretch/>
        </p:blipFill>
        <p:spPr>
          <a:xfrm>
            <a:off x="709177" y="1230844"/>
            <a:ext cx="4021973" cy="2097982"/>
          </a:xfrm>
          <a:prstGeom prst="rect">
            <a:avLst/>
          </a:prstGeom>
        </p:spPr>
      </p:pic>
      <p:sp>
        <p:nvSpPr>
          <p:cNvPr id="17" name="Google Shape;63;p14">
            <a:extLst>
              <a:ext uri="{FF2B5EF4-FFF2-40B4-BE49-F238E27FC236}">
                <a16:creationId xmlns:a16="http://schemas.microsoft.com/office/drawing/2014/main" id="{18FE5BA5-5FC8-4333-9A17-CCA2A9D27E58}"/>
              </a:ext>
            </a:extLst>
          </p:cNvPr>
          <p:cNvSpPr txBox="1">
            <a:spLocks/>
          </p:cNvSpPr>
          <p:nvPr/>
        </p:nvSpPr>
        <p:spPr>
          <a:xfrm>
            <a:off x="3467595" y="2893280"/>
            <a:ext cx="1346419" cy="5196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Nov 2008</a:t>
            </a:r>
          </a:p>
        </p:txBody>
      </p:sp>
    </p:spTree>
    <p:extLst>
      <p:ext uri="{BB962C8B-B14F-4D97-AF65-F5344CB8AC3E}">
        <p14:creationId xmlns:p14="http://schemas.microsoft.com/office/powerpoint/2010/main" val="2026983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p14">
            <a:extLst>
              <a:ext uri="{FF2B5EF4-FFF2-40B4-BE49-F238E27FC236}">
                <a16:creationId xmlns:a16="http://schemas.microsoft.com/office/drawing/2014/main" id="{F2E55143-8A1B-4A7D-AD8E-FFDFD3D37D0E}"/>
              </a:ext>
            </a:extLst>
          </p:cNvPr>
          <p:cNvSpPr txBox="1">
            <a:spLocks/>
          </p:cNvSpPr>
          <p:nvPr/>
        </p:nvSpPr>
        <p:spPr>
          <a:xfrm>
            <a:off x="612914" y="2061892"/>
            <a:ext cx="3135486" cy="430372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A well-loved spot grew even more popular during the height of the pandemic, bringing issues such as</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Parking availability</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Paid parking</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Congestion</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Road closures</a:t>
            </a:r>
          </a:p>
          <a:p>
            <a:pPr>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Vending</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Partying</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Litter</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Gentrification</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Staff resources</a:t>
            </a: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OPD priorities</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marL="285750" indent="-285750">
              <a:buClrTx/>
              <a:buSzPct val="100000"/>
              <a:buFont typeface="Arial" panose="020B0604020202020204" pitchFamily="34" charset="0"/>
              <a:buChar char="•"/>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p:txBody>
      </p:sp>
      <p:sp>
        <p:nvSpPr>
          <p:cNvPr id="9" name="TextBox 8">
            <a:extLst>
              <a:ext uri="{FF2B5EF4-FFF2-40B4-BE49-F238E27FC236}">
                <a16:creationId xmlns:a16="http://schemas.microsoft.com/office/drawing/2014/main" id="{8EE7439C-04EC-4387-AF3D-C449766A9942}"/>
              </a:ext>
            </a:extLst>
          </p:cNvPr>
          <p:cNvSpPr txBox="1"/>
          <p:nvPr/>
        </p:nvSpPr>
        <p:spPr>
          <a:xfrm>
            <a:off x="426720" y="375920"/>
            <a:ext cx="5918324"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Lakeshore Ave is a Destination</a:t>
            </a:r>
          </a:p>
        </p:txBody>
      </p:sp>
      <p:sp>
        <p:nvSpPr>
          <p:cNvPr id="11" name="Google Shape;63;p14">
            <a:extLst>
              <a:ext uri="{FF2B5EF4-FFF2-40B4-BE49-F238E27FC236}">
                <a16:creationId xmlns:a16="http://schemas.microsoft.com/office/drawing/2014/main" id="{FFDDAD25-4868-47C5-AD11-2CC216618C63}"/>
              </a:ext>
            </a:extLst>
          </p:cNvPr>
          <p:cNvSpPr txBox="1">
            <a:spLocks/>
          </p:cNvSpPr>
          <p:nvPr/>
        </p:nvSpPr>
        <p:spPr>
          <a:xfrm>
            <a:off x="612913" y="1203741"/>
            <a:ext cx="11151457" cy="11404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i="1" kern="0">
                <a:solidFill>
                  <a:schemeClr val="tx1"/>
                </a:solidFill>
                <a:latin typeface="Arial" panose="020B0604020202020204" pitchFamily="34" charset="0"/>
                <a:ea typeface="Montserrat Black"/>
                <a:cs typeface="Arial" panose="020B0604020202020204" pitchFamily="34" charset="0"/>
                <a:sym typeface="Montserrat Black"/>
              </a:rPr>
              <a:t>“Lake Merritt is Oakland’s crown jewel, a place of extraordinary beauty where everyone feels at home.”</a:t>
            </a:r>
          </a:p>
        </p:txBody>
      </p:sp>
      <p:pic>
        <p:nvPicPr>
          <p:cNvPr id="3" name="Picture 2" descr="A picture containing building, outdoor, arch, people&#10;&#10;Description automatically generated">
            <a:extLst>
              <a:ext uri="{FF2B5EF4-FFF2-40B4-BE49-F238E27FC236}">
                <a16:creationId xmlns:a16="http://schemas.microsoft.com/office/drawing/2014/main" id="{6D7C0CDB-48DE-4266-A0BF-95044656C673}"/>
              </a:ext>
            </a:extLst>
          </p:cNvPr>
          <p:cNvPicPr>
            <a:picLocks noChangeAspect="1"/>
          </p:cNvPicPr>
          <p:nvPr/>
        </p:nvPicPr>
        <p:blipFill rotWithShape="1">
          <a:blip r:embed="rId3">
            <a:extLst>
              <a:ext uri="{28A0092B-C50C-407E-A947-70E740481C1C}">
                <a14:useLocalDpi xmlns:a14="http://schemas.microsoft.com/office/drawing/2010/main" val="0"/>
              </a:ext>
            </a:extLst>
          </a:blip>
          <a:srcRect t="17136"/>
          <a:stretch/>
        </p:blipFill>
        <p:spPr>
          <a:xfrm>
            <a:off x="3861104" y="2061893"/>
            <a:ext cx="7790562" cy="4303728"/>
          </a:xfrm>
          <a:prstGeom prst="rect">
            <a:avLst/>
          </a:prstGeom>
        </p:spPr>
      </p:pic>
    </p:spTree>
    <p:extLst>
      <p:ext uri="{BB962C8B-B14F-4D97-AF65-F5344CB8AC3E}">
        <p14:creationId xmlns:p14="http://schemas.microsoft.com/office/powerpoint/2010/main" val="326654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p14">
            <a:extLst>
              <a:ext uri="{FF2B5EF4-FFF2-40B4-BE49-F238E27FC236}">
                <a16:creationId xmlns:a16="http://schemas.microsoft.com/office/drawing/2014/main" id="{F2E55143-8A1B-4A7D-AD8E-FFDFD3D37D0E}"/>
              </a:ext>
            </a:extLst>
          </p:cNvPr>
          <p:cNvSpPr txBox="1">
            <a:spLocks/>
          </p:cNvSpPr>
          <p:nvPr/>
        </p:nvSpPr>
        <p:spPr>
          <a:xfrm>
            <a:off x="426720" y="1912350"/>
            <a:ext cx="2929981" cy="394959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August 6, 2023</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Four-year old Maia Correia and her father were bicycling on Lakeshore Ave when a driver opening their door into the bike lane caused them to crash.</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Maia subsequently succumbed to her injuries.</a:t>
            </a:r>
          </a:p>
        </p:txBody>
      </p:sp>
      <p:sp>
        <p:nvSpPr>
          <p:cNvPr id="9" name="TextBox 8">
            <a:extLst>
              <a:ext uri="{FF2B5EF4-FFF2-40B4-BE49-F238E27FC236}">
                <a16:creationId xmlns:a16="http://schemas.microsoft.com/office/drawing/2014/main" id="{8EE7439C-04EC-4387-AF3D-C449766A9942}"/>
              </a:ext>
            </a:extLst>
          </p:cNvPr>
          <p:cNvSpPr txBox="1"/>
          <p:nvPr/>
        </p:nvSpPr>
        <p:spPr>
          <a:xfrm>
            <a:off x="426720" y="375920"/>
            <a:ext cx="5063914"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Tragedy, Urgency</a:t>
            </a:r>
          </a:p>
        </p:txBody>
      </p:sp>
      <p:sp>
        <p:nvSpPr>
          <p:cNvPr id="5" name="Google Shape;63;p14">
            <a:extLst>
              <a:ext uri="{FF2B5EF4-FFF2-40B4-BE49-F238E27FC236}">
                <a16:creationId xmlns:a16="http://schemas.microsoft.com/office/drawing/2014/main" id="{13F1F192-3896-4F14-BD99-673EB7E8A41F}"/>
              </a:ext>
            </a:extLst>
          </p:cNvPr>
          <p:cNvSpPr txBox="1">
            <a:spLocks/>
          </p:cNvSpPr>
          <p:nvPr/>
        </p:nvSpPr>
        <p:spPr>
          <a:xfrm>
            <a:off x="9575712" y="1522141"/>
            <a:ext cx="2249337" cy="3828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r" defTabSz="914400">
              <a:buClrTx/>
              <a:buSzPct val="100000"/>
            </a:pPr>
            <a:r>
              <a:rPr lang="en-US" sz="1100" i="1" kern="0">
                <a:solidFill>
                  <a:schemeClr val="tx1"/>
                </a:solidFill>
                <a:latin typeface="Arial" panose="020B0604020202020204" pitchFamily="34" charset="0"/>
                <a:ea typeface="Montserrat Black"/>
                <a:cs typeface="Arial" panose="020B0604020202020204" pitchFamily="34" charset="0"/>
                <a:sym typeface="Montserrat Black"/>
              </a:rPr>
              <a:t>Photo Credit: </a:t>
            </a:r>
            <a:r>
              <a:rPr lang="en-US" sz="1100" i="1" kern="0" err="1">
                <a:solidFill>
                  <a:schemeClr val="tx1"/>
                </a:solidFill>
                <a:latin typeface="Arial" panose="020B0604020202020204" pitchFamily="34" charset="0"/>
                <a:ea typeface="Montserrat Black"/>
                <a:cs typeface="Arial" panose="020B0604020202020204" pitchFamily="34" charset="0"/>
                <a:sym typeface="Montserrat Black"/>
              </a:rPr>
              <a:t>Kuan</a:t>
            </a:r>
            <a:r>
              <a:rPr lang="en-US" sz="1100" i="1" kern="0">
                <a:solidFill>
                  <a:schemeClr val="tx1"/>
                </a:solidFill>
                <a:latin typeface="Arial" panose="020B0604020202020204" pitchFamily="34" charset="0"/>
                <a:ea typeface="Montserrat Black"/>
                <a:cs typeface="Arial" panose="020B0604020202020204" pitchFamily="34" charset="0"/>
                <a:sym typeface="Montserrat Black"/>
              </a:rPr>
              <a:t> Butts</a:t>
            </a:r>
          </a:p>
        </p:txBody>
      </p:sp>
      <p:pic>
        <p:nvPicPr>
          <p:cNvPr id="2" name="Picture 2">
            <a:extLst>
              <a:ext uri="{FF2B5EF4-FFF2-40B4-BE49-F238E27FC236}">
                <a16:creationId xmlns:a16="http://schemas.microsoft.com/office/drawing/2014/main" id="{4AB18818-7958-4A64-B7AD-4F696C94BB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67" y="1905000"/>
            <a:ext cx="8130082" cy="4573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83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63;p14">
            <a:extLst>
              <a:ext uri="{FF2B5EF4-FFF2-40B4-BE49-F238E27FC236}">
                <a16:creationId xmlns:a16="http://schemas.microsoft.com/office/drawing/2014/main" id="{F2E55143-8A1B-4A7D-AD8E-FFDFD3D37D0E}"/>
              </a:ext>
            </a:extLst>
          </p:cNvPr>
          <p:cNvSpPr txBox="1">
            <a:spLocks/>
          </p:cNvSpPr>
          <p:nvPr/>
        </p:nvSpPr>
        <p:spPr>
          <a:xfrm>
            <a:off x="335687" y="1202267"/>
            <a:ext cx="5913055" cy="22267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defTabSz="914400">
              <a:buClrTx/>
              <a:buSzPct val="100000"/>
            </a:pPr>
            <a:r>
              <a:rPr lang="en-US" sz="1800" kern="0" err="1">
                <a:solidFill>
                  <a:schemeClr val="tx1"/>
                </a:solidFill>
                <a:latin typeface="Arial" panose="020B0604020202020204" pitchFamily="34" charset="0"/>
                <a:ea typeface="Montserrat Black"/>
                <a:cs typeface="Arial" panose="020B0604020202020204" pitchFamily="34" charset="0"/>
                <a:sym typeface="Montserrat Black"/>
              </a:rPr>
              <a:t>OakDOT</a:t>
            </a:r>
            <a:r>
              <a:rPr lang="en-US" sz="1800" kern="0">
                <a:solidFill>
                  <a:schemeClr val="tx1"/>
                </a:solidFill>
                <a:latin typeface="Arial" panose="020B0604020202020204" pitchFamily="34" charset="0"/>
                <a:ea typeface="Montserrat Black"/>
                <a:cs typeface="Arial" panose="020B0604020202020204" pitchFamily="34" charset="0"/>
                <a:sym typeface="Montserrat Black"/>
              </a:rPr>
              <a:t> developed and installed signs reminding motorists to “check for bikes” before opening car doors per California Vehicle Code 22517</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kern="0" err="1">
                <a:solidFill>
                  <a:schemeClr val="tx1"/>
                </a:solidFill>
                <a:latin typeface="Arial" panose="020B0604020202020204" pitchFamily="34" charset="0"/>
                <a:ea typeface="Montserrat Black"/>
                <a:cs typeface="Arial" panose="020B0604020202020204" pitchFamily="34" charset="0"/>
                <a:sym typeface="Montserrat Black"/>
              </a:rPr>
              <a:t>OakDOT</a:t>
            </a:r>
            <a:r>
              <a:rPr lang="en-US" sz="1800" kern="0">
                <a:solidFill>
                  <a:schemeClr val="tx1"/>
                </a:solidFill>
                <a:latin typeface="Arial" panose="020B0604020202020204" pitchFamily="34" charset="0"/>
                <a:ea typeface="Montserrat Black"/>
                <a:cs typeface="Arial" panose="020B0604020202020204" pitchFamily="34" charset="0"/>
                <a:sym typeface="Montserrat Black"/>
              </a:rPr>
              <a:t> is also acquiring stickers and window clings to hand out at outreach events.</a:t>
            </a:r>
          </a:p>
        </p:txBody>
      </p:sp>
      <p:sp>
        <p:nvSpPr>
          <p:cNvPr id="9" name="TextBox 8">
            <a:extLst>
              <a:ext uri="{FF2B5EF4-FFF2-40B4-BE49-F238E27FC236}">
                <a16:creationId xmlns:a16="http://schemas.microsoft.com/office/drawing/2014/main" id="{8EE7439C-04EC-4387-AF3D-C449766A9942}"/>
              </a:ext>
            </a:extLst>
          </p:cNvPr>
          <p:cNvSpPr txBox="1"/>
          <p:nvPr/>
        </p:nvSpPr>
        <p:spPr>
          <a:xfrm>
            <a:off x="426720" y="375920"/>
            <a:ext cx="341225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Rapid Response</a:t>
            </a:r>
          </a:p>
        </p:txBody>
      </p:sp>
      <p:pic>
        <p:nvPicPr>
          <p:cNvPr id="3" name="Picture 2" descr="Text, whiteboard&#10;&#10;Description automatically generated">
            <a:extLst>
              <a:ext uri="{FF2B5EF4-FFF2-40B4-BE49-F238E27FC236}">
                <a16:creationId xmlns:a16="http://schemas.microsoft.com/office/drawing/2014/main" id="{71C032EB-D233-4C07-ACD5-4C7F8D9F5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87" y="3310339"/>
            <a:ext cx="2410752" cy="3214335"/>
          </a:xfrm>
          <a:prstGeom prst="rect">
            <a:avLst/>
          </a:prstGeom>
        </p:spPr>
      </p:pic>
      <p:pic>
        <p:nvPicPr>
          <p:cNvPr id="5" name="Picture 4" descr="A picture containing text, outdoor, sign&#10;&#10;Description automatically generated">
            <a:extLst>
              <a:ext uri="{FF2B5EF4-FFF2-40B4-BE49-F238E27FC236}">
                <a16:creationId xmlns:a16="http://schemas.microsoft.com/office/drawing/2014/main" id="{A3745449-3843-4B23-B204-42B18D06A4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338" y="349270"/>
            <a:ext cx="3449704" cy="6132809"/>
          </a:xfrm>
          <a:prstGeom prst="rect">
            <a:avLst/>
          </a:prstGeom>
        </p:spPr>
      </p:pic>
      <p:pic>
        <p:nvPicPr>
          <p:cNvPr id="1026" name="Picture 2">
            <a:extLst>
              <a:ext uri="{FF2B5EF4-FFF2-40B4-BE49-F238E27FC236}">
                <a16:creationId xmlns:a16="http://schemas.microsoft.com/office/drawing/2014/main" id="{00DD6230-C5E8-4FA2-9478-3EF076E24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227" y="3428998"/>
            <a:ext cx="3053081" cy="305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159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970780"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Overview of Current Effort</a:t>
            </a:r>
          </a:p>
        </p:txBody>
      </p:sp>
      <p:pic>
        <p:nvPicPr>
          <p:cNvPr id="1026" name="Picture 2" descr="https://cao-94612.s3.us-west-2.amazonaws.com/projects/Lakeshore-Project-Map.jpg">
            <a:extLst>
              <a:ext uri="{FF2B5EF4-FFF2-40B4-BE49-F238E27FC236}">
                <a16:creationId xmlns:a16="http://schemas.microsoft.com/office/drawing/2014/main" id="{F6388333-BCDD-4A7A-ACCC-62E3DFE05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332" y="0"/>
            <a:ext cx="5299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63;p14">
            <a:extLst>
              <a:ext uri="{FF2B5EF4-FFF2-40B4-BE49-F238E27FC236}">
                <a16:creationId xmlns:a16="http://schemas.microsoft.com/office/drawing/2014/main" id="{B200D240-4093-402E-8A58-DCDF7CA25A05}"/>
              </a:ext>
            </a:extLst>
          </p:cNvPr>
          <p:cNvSpPr txBox="1">
            <a:spLocks/>
          </p:cNvSpPr>
          <p:nvPr/>
        </p:nvSpPr>
        <p:spPr>
          <a:xfrm>
            <a:off x="67730" y="1202267"/>
            <a:ext cx="7145866" cy="55393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285750"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Separated bike lanes recommended in 2019 Bicycle Plan</a:t>
            </a:r>
          </a:p>
          <a:p>
            <a:pPr marL="285750" indent="-285750" defTabSz="91440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Prioritized for resurfacing in 2022 5-Year Paving Plan</a:t>
            </a:r>
          </a:p>
          <a:p>
            <a:pPr marL="285750" indent="-285750" defTabSz="91440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Coordination with EBMUD pipeline replacement project offers opportunity to start construction as soon as Fall 2024</a:t>
            </a:r>
          </a:p>
          <a:p>
            <a:pPr marL="285750" indent="-285750" defTabSz="914400">
              <a:buClrTx/>
              <a:buSzPct val="100000"/>
              <a:buFont typeface="Arial" panose="020B0604020202020204" pitchFamily="34" charset="0"/>
              <a:buChar char="•"/>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b="1" kern="0">
                <a:solidFill>
                  <a:schemeClr val="tx1"/>
                </a:solidFill>
                <a:latin typeface="Arial" panose="020B0604020202020204" pitchFamily="34" charset="0"/>
                <a:ea typeface="Montserrat Black"/>
                <a:cs typeface="Arial" panose="020B0604020202020204" pitchFamily="34" charset="0"/>
                <a:sym typeface="Montserrat Black"/>
              </a:rPr>
              <a:t>Expected construction year: </a:t>
            </a:r>
            <a:r>
              <a:rPr lang="en-US" sz="1800" kern="0">
                <a:solidFill>
                  <a:schemeClr val="tx1"/>
                </a:solidFill>
                <a:latin typeface="Arial" panose="020B0604020202020204" pitchFamily="34" charset="0"/>
                <a:ea typeface="Montserrat Black"/>
                <a:cs typeface="Arial" panose="020B0604020202020204" pitchFamily="34" charset="0"/>
                <a:sym typeface="Montserrat Black"/>
              </a:rPr>
              <a:t>Expedited from 2027 to 2025</a:t>
            </a:r>
          </a:p>
          <a:p>
            <a:pPr defTabSz="914400">
              <a:buClrTx/>
              <a:buSzPct val="100000"/>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defTabSz="914400">
              <a:buClrTx/>
              <a:buSzPct val="100000"/>
            </a:pPr>
            <a:r>
              <a:rPr lang="en-US" sz="1800" b="1" kern="0">
                <a:solidFill>
                  <a:schemeClr val="tx1"/>
                </a:solidFill>
                <a:latin typeface="Arial" panose="020B0604020202020204" pitchFamily="34" charset="0"/>
                <a:ea typeface="Montserrat Black"/>
                <a:cs typeface="Arial" panose="020B0604020202020204" pitchFamily="34" charset="0"/>
                <a:sym typeface="Montserrat Black"/>
              </a:rPr>
              <a:t>Project Goals:</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3 -&gt; 2 lane road diet (removing continuous TWTL)</a:t>
            </a:r>
          </a:p>
          <a:p>
            <a:pPr marL="742950" lvl="1" indent="-285750">
              <a:buClrTx/>
              <a:buSzPct val="100000"/>
              <a:buFont typeface="Arial" panose="020B0604020202020204" pitchFamily="34" charset="0"/>
              <a:buChar char="•"/>
            </a:pPr>
            <a:r>
              <a:rPr lang="en-US" sz="1800" kern="0">
                <a:solidFill>
                  <a:schemeClr val="tx1"/>
                </a:solidFill>
                <a:ea typeface="Montserrat Black"/>
                <a:sym typeface="Montserrat Black"/>
              </a:rPr>
              <a:t>Maintain turn pockets where beneficial</a:t>
            </a:r>
            <a:endParaRPr lang="en-US" sz="1800" kern="0">
              <a:solidFill>
                <a:schemeClr val="tx1"/>
              </a:solidFill>
              <a:ea typeface="Montserrat Black"/>
            </a:endParaRP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Two-way separated bike lane on the lake side of roadway</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Improve pedestrian crossings (refuge and corner calming)</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Transit improvements including bus boarding islands</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Minimize impacts to parking &amp; expand accessible parking</a:t>
            </a:r>
          </a:p>
          <a:p>
            <a:pPr marL="742950" lvl="1" indent="-285750">
              <a:buClrTx/>
              <a:buSzPct val="100000"/>
              <a:buFont typeface="Arial" panose="020B0604020202020204" pitchFamily="34" charset="0"/>
              <a:buChar char="•"/>
            </a:pPr>
            <a:r>
              <a:rPr lang="en-US" sz="1800" kern="0">
                <a:solidFill>
                  <a:schemeClr val="tx1"/>
                </a:solidFill>
                <a:latin typeface="Arial" panose="020B0604020202020204" pitchFamily="34" charset="0"/>
                <a:ea typeface="Montserrat Black"/>
                <a:cs typeface="Arial" panose="020B0604020202020204" pitchFamily="34" charset="0"/>
                <a:sym typeface="Montserrat Black"/>
              </a:rPr>
              <a:t>Build a usable useable segment within scope of the near-term paving project</a:t>
            </a:r>
          </a:p>
          <a:p>
            <a:pPr marL="742950" lvl="1" indent="-285750">
              <a:buClrTx/>
              <a:buSzPct val="100000"/>
              <a:buFont typeface="Arial" panose="020B0604020202020204" pitchFamily="34" charset="0"/>
              <a:buChar char="•"/>
            </a:pPr>
            <a:endParaRPr lang="en-US" sz="1800" kern="0">
              <a:solidFill>
                <a:schemeClr val="tx1"/>
              </a:solidFill>
              <a:latin typeface="Arial" panose="020B0604020202020204" pitchFamily="34" charset="0"/>
              <a:ea typeface="Montserrat Black"/>
              <a:cs typeface="Arial" panose="020B0604020202020204" pitchFamily="34" charset="0"/>
              <a:sym typeface="Montserrat Black"/>
            </a:endParaRPr>
          </a:p>
          <a:p>
            <a:pPr marL="914400" indent="-914400">
              <a:buClrTx/>
              <a:buSzPct val="100000"/>
            </a:pPr>
            <a:r>
              <a:rPr lang="en-US" sz="1800" b="1" kern="0">
                <a:solidFill>
                  <a:schemeClr val="tx1"/>
                </a:solidFill>
                <a:ea typeface="Montserrat Black"/>
                <a:sym typeface="Montserrat Black"/>
              </a:rPr>
              <a:t>Status:	</a:t>
            </a:r>
            <a:r>
              <a:rPr lang="en-US" sz="1800" kern="0">
                <a:solidFill>
                  <a:schemeClr val="tx1"/>
                </a:solidFill>
                <a:ea typeface="Montserrat Black"/>
                <a:sym typeface="Montserrat Black"/>
              </a:rPr>
              <a:t>Beginning detailed design</a:t>
            </a:r>
            <a:endParaRPr lang="en-US" sz="1800" b="1" kern="0">
              <a:solidFill>
                <a:schemeClr val="tx1"/>
              </a:solidFill>
              <a:latin typeface="Arial" panose="020B0604020202020204" pitchFamily="34" charset="0"/>
              <a:ea typeface="Montserrat Black"/>
              <a:cs typeface="Arial" panose="020B0604020202020204" pitchFamily="34" charset="0"/>
              <a:sym typeface="Montserrat Black"/>
            </a:endParaRPr>
          </a:p>
          <a:p>
            <a:pPr marL="914400" indent="-914400">
              <a:buClrTx/>
            </a:pPr>
            <a:r>
              <a:rPr lang="en-US" sz="1800" kern="0">
                <a:solidFill>
                  <a:schemeClr val="tx1"/>
                </a:solidFill>
                <a:ea typeface="Montserrat Black"/>
                <a:sym typeface="Montserrat Black"/>
              </a:rPr>
              <a:t>	Ramping up community outreach</a:t>
            </a:r>
            <a:endParaRPr lang="en-US" sz="1800" b="1" kern="0">
              <a:solidFill>
                <a:schemeClr val="tx1"/>
              </a:solidFill>
              <a:latin typeface="Arial" panose="020B0604020202020204" pitchFamily="34" charset="0"/>
              <a:ea typeface="Montserrat Black"/>
              <a:cs typeface="Arial" panose="020B0604020202020204" pitchFamily="34" charset="0"/>
            </a:endParaRPr>
          </a:p>
        </p:txBody>
      </p:sp>
    </p:spTree>
    <p:extLst>
      <p:ext uri="{BB962C8B-B14F-4D97-AF65-F5344CB8AC3E}">
        <p14:creationId xmlns:p14="http://schemas.microsoft.com/office/powerpoint/2010/main" val="4218736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6ED1B5-8796-5500-1E81-12CA373DD98B}"/>
              </a:ext>
            </a:extLst>
          </p:cNvPr>
          <p:cNvSpPr txBox="1"/>
          <p:nvPr/>
        </p:nvSpPr>
        <p:spPr>
          <a:xfrm>
            <a:off x="426720" y="375920"/>
            <a:ext cx="4135997" cy="646986"/>
          </a:xfrm>
          <a:prstGeom prst="flowChartAlternateProcess">
            <a:avLst/>
          </a:prstGeom>
          <a:solidFill>
            <a:srgbClr val="B7B8BA">
              <a:alpha val="70000"/>
            </a:srgbClr>
          </a:solidFill>
        </p:spPr>
        <p:txBody>
          <a:bodyPr wrap="square" lIns="91440" tIns="45720" rIns="91440" bIns="45720" rtlCol="0" anchor="t">
            <a:spAutoFit/>
          </a:bodyPr>
          <a:lstStyle/>
          <a:p>
            <a:r>
              <a:rPr lang="en-US" sz="3200">
                <a:solidFill>
                  <a:schemeClr val="bg1"/>
                </a:solidFill>
                <a:latin typeface="Arial"/>
                <a:cs typeface="Arial"/>
              </a:rPr>
              <a:t>Community Outreach</a:t>
            </a:r>
            <a:endParaRPr lang="en-US"/>
          </a:p>
        </p:txBody>
      </p:sp>
      <p:sp>
        <p:nvSpPr>
          <p:cNvPr id="7" name="TextBox 6">
            <a:extLst>
              <a:ext uri="{FF2B5EF4-FFF2-40B4-BE49-F238E27FC236}">
                <a16:creationId xmlns:a16="http://schemas.microsoft.com/office/drawing/2014/main" id="{C07C2336-24E9-F5BE-5907-BCA7ED925852}"/>
              </a:ext>
            </a:extLst>
          </p:cNvPr>
          <p:cNvSpPr txBox="1"/>
          <p:nvPr/>
        </p:nvSpPr>
        <p:spPr>
          <a:xfrm>
            <a:off x="426720" y="1466753"/>
            <a:ext cx="5045755" cy="4801314"/>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Community Meetings:</a:t>
            </a:r>
          </a:p>
          <a:p>
            <a:pPr marL="285750" indent="-285750">
              <a:buFont typeface="Arial" panose="020B0604020202020204" pitchFamily="34" charset="0"/>
              <a:buChar char="•"/>
            </a:pPr>
            <a:r>
              <a:rPr lang="en-US" u="sng">
                <a:latin typeface="Arial" panose="020B0604020202020204" pitchFamily="34" charset="0"/>
                <a:cs typeface="Arial" panose="020B0604020202020204" pitchFamily="34" charset="0"/>
              </a:rPr>
              <a:t>March 7</a:t>
            </a:r>
            <a:r>
              <a:rPr lang="en-US">
                <a:latin typeface="Arial" panose="020B0604020202020204" pitchFamily="34" charset="0"/>
                <a:cs typeface="Arial" panose="020B0604020202020204" pitchFamily="34" charset="0"/>
              </a:rPr>
              <a:t>: Bicycle and Pedestrian Advisory Committee (Infrastructure Subcommittee)</a:t>
            </a:r>
          </a:p>
          <a:p>
            <a:pPr marL="285750" indent="-285750">
              <a:buFont typeface="Arial" panose="020B0604020202020204" pitchFamily="34" charset="0"/>
              <a:buChar char="•"/>
            </a:pPr>
            <a:r>
              <a:rPr lang="en-US" u="sng">
                <a:highlight>
                  <a:srgbClr val="FFFF00"/>
                </a:highlight>
                <a:latin typeface="Arial" panose="020B0604020202020204" pitchFamily="34" charset="0"/>
                <a:cs typeface="Arial" panose="020B0604020202020204" pitchFamily="34" charset="0"/>
              </a:rPr>
              <a:t>March 12</a:t>
            </a:r>
            <a:r>
              <a:rPr lang="en-US">
                <a:latin typeface="Arial" panose="020B0604020202020204" pitchFamily="34" charset="0"/>
                <a:cs typeface="Arial" panose="020B0604020202020204" pitchFamily="34" charset="0"/>
              </a:rPr>
              <a:t>: Cleveland Heights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Neighborhood Council 15X</a:t>
            </a:r>
          </a:p>
          <a:p>
            <a:pPr marL="285750" indent="-285750">
              <a:buFont typeface="Arial" panose="020B0604020202020204" pitchFamily="34" charset="0"/>
              <a:buChar char="•"/>
            </a:pPr>
            <a:r>
              <a:rPr lang="en-US" u="sng">
                <a:latin typeface="Arial" panose="020B0604020202020204" pitchFamily="34" charset="0"/>
                <a:cs typeface="Arial" panose="020B0604020202020204" pitchFamily="34" charset="0"/>
              </a:rPr>
              <a:t>March 18</a:t>
            </a:r>
            <a:r>
              <a:rPr lang="en-US">
                <a:latin typeface="Arial" panose="020B0604020202020204" pitchFamily="34" charset="0"/>
                <a:cs typeface="Arial" panose="020B0604020202020204" pitchFamily="34" charset="0"/>
              </a:rPr>
              <a:t>: Measure DD Community Coalition</a:t>
            </a:r>
          </a:p>
          <a:p>
            <a:pPr marL="285750" indent="-285750">
              <a:buFont typeface="Arial" panose="020B0604020202020204" pitchFamily="34" charset="0"/>
              <a:buChar char="•"/>
            </a:pPr>
            <a:r>
              <a:rPr lang="en-US" u="sng">
                <a:latin typeface="Arial" panose="020B0604020202020204" pitchFamily="34" charset="0"/>
                <a:cs typeface="Arial" panose="020B0604020202020204" pitchFamily="34" charset="0"/>
              </a:rPr>
              <a:t>April 2</a:t>
            </a:r>
            <a:r>
              <a:rPr lang="en-US">
                <a:latin typeface="Arial" panose="020B0604020202020204" pitchFamily="34" charset="0"/>
                <a:cs typeface="Arial" panose="020B0604020202020204" pitchFamily="34" charset="0"/>
              </a:rPr>
              <a:t>: Lake Merritt Working Group</a:t>
            </a:r>
            <a:br>
              <a:rPr lang="en-US">
                <a:latin typeface="Arial" panose="020B0604020202020204" pitchFamily="34" charset="0"/>
                <a:cs typeface="Arial" panose="020B0604020202020204" pitchFamily="34" charset="0"/>
              </a:rPr>
            </a:br>
            <a:endParaRPr lang="en-US" u="sng">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Mailed information and</a:t>
            </a:r>
            <a:br>
              <a:rPr lang="en-US" b="1">
                <a:latin typeface="Arial" panose="020B0604020202020204" pitchFamily="34" charset="0"/>
                <a:cs typeface="Arial" panose="020B0604020202020204" pitchFamily="34" charset="0"/>
              </a:rPr>
            </a:br>
            <a:r>
              <a:rPr lang="en-US" b="1">
                <a:latin typeface="Arial" panose="020B0604020202020204" pitchFamily="34" charset="0"/>
                <a:cs typeface="Arial" panose="020B0604020202020204" pitchFamily="34" charset="0"/>
              </a:rPr>
              <a:t>door-to-door conversations:</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April</a:t>
            </a:r>
          </a:p>
          <a:p>
            <a:pPr marL="285750" indent="-285750">
              <a:buFont typeface="Arial" panose="020B0604020202020204" pitchFamily="34" charset="0"/>
              <a:buChar char="•"/>
            </a:pPr>
            <a:endParaRPr lang="en-US">
              <a:latin typeface="Arial" panose="020B0604020202020204" pitchFamily="34" charset="0"/>
              <a:cs typeface="Arial" panose="020B0604020202020204" pitchFamily="34" charset="0"/>
            </a:endParaRPr>
          </a:p>
          <a:p>
            <a:r>
              <a:rPr lang="en-US" b="1">
                <a:latin typeface="Arial" panose="020B0604020202020204" pitchFamily="34" charset="0"/>
                <a:cs typeface="Arial" panose="020B0604020202020204" pitchFamily="34" charset="0"/>
              </a:rPr>
              <a:t>Specific stakeholder outreach:</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Lakeshore Branch Library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Cleveland Elementary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Our Lady of Lourdes </a:t>
            </a:r>
            <a:endParaRPr lang="en-US" u="sng">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Lake Merritt Vendors</a:t>
            </a:r>
          </a:p>
        </p:txBody>
      </p:sp>
      <p:sp>
        <p:nvSpPr>
          <p:cNvPr id="9" name="TextBox 8">
            <a:extLst>
              <a:ext uri="{FF2B5EF4-FFF2-40B4-BE49-F238E27FC236}">
                <a16:creationId xmlns:a16="http://schemas.microsoft.com/office/drawing/2014/main" id="{D6258323-F504-48A5-E887-1BF02450687F}"/>
              </a:ext>
            </a:extLst>
          </p:cNvPr>
          <p:cNvSpPr txBox="1"/>
          <p:nvPr/>
        </p:nvSpPr>
        <p:spPr>
          <a:xfrm>
            <a:off x="6023305" y="551859"/>
            <a:ext cx="1739637"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Intercepts and Tabling</a:t>
            </a:r>
            <a:endParaRPr lang="en-US">
              <a:latin typeface="Arial" panose="020B0604020202020204" pitchFamily="34" charset="0"/>
              <a:cs typeface="Arial" panose="020B0604020202020204" pitchFamily="34" charset="0"/>
            </a:endParaRPr>
          </a:p>
        </p:txBody>
      </p:sp>
      <p:pic>
        <p:nvPicPr>
          <p:cNvPr id="1026" name="Picture 2" descr="Lake Merritt a valuable resource worth even more during pandemic | Piedmont  Exedra">
            <a:extLst>
              <a:ext uri="{FF2B5EF4-FFF2-40B4-BE49-F238E27FC236}">
                <a16:creationId xmlns:a16="http://schemas.microsoft.com/office/drawing/2014/main" id="{F0899DAD-13E5-A2E8-4FE7-2B7EA63F7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4414" y="589434"/>
            <a:ext cx="2904143" cy="21769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333D6B-A3D1-9D46-90BF-876859E56AF3}"/>
              </a:ext>
            </a:extLst>
          </p:cNvPr>
          <p:cNvSpPr txBox="1"/>
          <p:nvPr/>
        </p:nvSpPr>
        <p:spPr>
          <a:xfrm>
            <a:off x="7013770" y="1354754"/>
            <a:ext cx="1522453" cy="646331"/>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Lake Merritt Pergola</a:t>
            </a:r>
          </a:p>
        </p:txBody>
      </p:sp>
      <p:pic>
        <p:nvPicPr>
          <p:cNvPr id="1028" name="Picture 4">
            <a:extLst>
              <a:ext uri="{FF2B5EF4-FFF2-40B4-BE49-F238E27FC236}">
                <a16:creationId xmlns:a16="http://schemas.microsoft.com/office/drawing/2014/main" id="{C02D8FF8-BEE9-D8D2-A70B-43088EF2D4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07" b="12933"/>
          <a:stretch/>
        </p:blipFill>
        <p:spPr bwMode="auto">
          <a:xfrm>
            <a:off x="9566819" y="2953217"/>
            <a:ext cx="1961738" cy="204695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56682EF-180B-F3EC-1A26-C0096F0BCEAB}"/>
              </a:ext>
            </a:extLst>
          </p:cNvPr>
          <p:cNvSpPr txBox="1"/>
          <p:nvPr/>
        </p:nvSpPr>
        <p:spPr>
          <a:xfrm>
            <a:off x="7863187" y="2953217"/>
            <a:ext cx="1522453" cy="369332"/>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Vendors</a:t>
            </a:r>
          </a:p>
        </p:txBody>
      </p:sp>
      <p:pic>
        <p:nvPicPr>
          <p:cNvPr id="1030" name="Picture 6" descr="Oakland Tennis Courts, Former Homeless Encampment, Reopens to Players – NBC  Bay Area">
            <a:extLst>
              <a:ext uri="{FF2B5EF4-FFF2-40B4-BE49-F238E27FC236}">
                <a16:creationId xmlns:a16="http://schemas.microsoft.com/office/drawing/2014/main" id="{FB2AEA12-EC80-9D72-D79C-B6387B952A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659"/>
          <a:stretch/>
        </p:blipFill>
        <p:spPr bwMode="auto">
          <a:xfrm>
            <a:off x="6023305" y="2381155"/>
            <a:ext cx="2050278" cy="20469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751B06E-F5AC-F3A0-2C6C-D29DBC724D8B}"/>
              </a:ext>
            </a:extLst>
          </p:cNvPr>
          <p:cNvSpPr txBox="1"/>
          <p:nvPr/>
        </p:nvSpPr>
        <p:spPr>
          <a:xfrm>
            <a:off x="6023305" y="4485015"/>
            <a:ext cx="177267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Athol Plaza Tennis Courts</a:t>
            </a:r>
          </a:p>
        </p:txBody>
      </p:sp>
      <p:sp>
        <p:nvSpPr>
          <p:cNvPr id="13" name="TextBox 12">
            <a:extLst>
              <a:ext uri="{FF2B5EF4-FFF2-40B4-BE49-F238E27FC236}">
                <a16:creationId xmlns:a16="http://schemas.microsoft.com/office/drawing/2014/main" id="{8BA9395F-C7FA-BCDA-333F-7E2DAF9D4BFF}"/>
              </a:ext>
            </a:extLst>
          </p:cNvPr>
          <p:cNvSpPr txBox="1"/>
          <p:nvPr/>
        </p:nvSpPr>
        <p:spPr>
          <a:xfrm>
            <a:off x="6909640" y="5444473"/>
            <a:ext cx="3443811" cy="101566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3000" b="1">
                <a:latin typeface="Arial" panose="020B0604020202020204" pitchFamily="34" charset="0"/>
                <a:cs typeface="Arial" panose="020B0604020202020204" pitchFamily="34" charset="0"/>
              </a:rPr>
              <a:t>Who else should </a:t>
            </a:r>
            <a:r>
              <a:rPr lang="en-US" sz="3000" b="1" err="1">
                <a:latin typeface="Arial" panose="020B0604020202020204" pitchFamily="34" charset="0"/>
                <a:cs typeface="Arial" panose="020B0604020202020204" pitchFamily="34" charset="0"/>
              </a:rPr>
              <a:t>OakDOT</a:t>
            </a:r>
            <a:r>
              <a:rPr lang="en-US" sz="3000" b="1">
                <a:latin typeface="Arial" panose="020B0604020202020204" pitchFamily="34" charset="0"/>
                <a:cs typeface="Arial" panose="020B0604020202020204" pitchFamily="34" charset="0"/>
              </a:rPr>
              <a:t> talk to?</a:t>
            </a:r>
          </a:p>
        </p:txBody>
      </p:sp>
      <p:sp>
        <p:nvSpPr>
          <p:cNvPr id="14" name="TextBox 13">
            <a:extLst>
              <a:ext uri="{FF2B5EF4-FFF2-40B4-BE49-F238E27FC236}">
                <a16:creationId xmlns:a16="http://schemas.microsoft.com/office/drawing/2014/main" id="{8DDBAD31-5EE8-7C3C-DC66-6548E4BAFBFB}"/>
              </a:ext>
            </a:extLst>
          </p:cNvPr>
          <p:cNvSpPr txBox="1"/>
          <p:nvPr/>
        </p:nvSpPr>
        <p:spPr>
          <a:xfrm>
            <a:off x="7863186" y="4741238"/>
            <a:ext cx="1522453" cy="369332"/>
          </a:xfrm>
          <a:prstGeom prst="rect">
            <a:avLst/>
          </a:prstGeom>
          <a:noFill/>
        </p:spPr>
        <p:txBody>
          <a:bodyPr wrap="square" rtlCol="0">
            <a:spAutoFit/>
          </a:bodyPr>
          <a:lstStyle/>
          <a:p>
            <a:pPr algn="r"/>
            <a:r>
              <a:rPr lang="en-US">
                <a:latin typeface="Arial" panose="020B0604020202020204" pitchFamily="34" charset="0"/>
                <a:cs typeface="Arial" panose="020B0604020202020204" pitchFamily="34" charset="0"/>
              </a:rPr>
              <a:t>…and more</a:t>
            </a:r>
          </a:p>
        </p:txBody>
      </p:sp>
    </p:spTree>
    <p:extLst>
      <p:ext uri="{BB962C8B-B14F-4D97-AF65-F5344CB8AC3E}">
        <p14:creationId xmlns:p14="http://schemas.microsoft.com/office/powerpoint/2010/main" val="4048369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4D8549F-B4CB-4AF7-A893-C3FA750931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2" b="9874"/>
          <a:stretch/>
        </p:blipFill>
        <p:spPr bwMode="auto">
          <a:xfrm>
            <a:off x="-1" y="1203960"/>
            <a:ext cx="7329875" cy="49410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6711C3-2C94-44BD-8948-48A3ABA3900C}"/>
              </a:ext>
            </a:extLst>
          </p:cNvPr>
          <p:cNvPicPr>
            <a:picLocks noChangeAspect="1"/>
          </p:cNvPicPr>
          <p:nvPr/>
        </p:nvPicPr>
        <p:blipFill rotWithShape="1">
          <a:blip r:embed="rId4">
            <a:extLst>
              <a:ext uri="{28A0092B-C50C-407E-A947-70E740481C1C}">
                <a14:useLocalDpi xmlns:a14="http://schemas.microsoft.com/office/drawing/2010/main" val="0"/>
              </a:ext>
            </a:extLst>
          </a:blip>
          <a:srcRect l="10668" t="15625" r="2"/>
          <a:stretch/>
        </p:blipFill>
        <p:spPr>
          <a:xfrm>
            <a:off x="6746240" y="0"/>
            <a:ext cx="5445760"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6582828"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Existing/Proposed Cross-sections</a:t>
            </a:r>
          </a:p>
        </p:txBody>
      </p:sp>
    </p:spTree>
    <p:extLst>
      <p:ext uri="{BB962C8B-B14F-4D97-AF65-F5344CB8AC3E}">
        <p14:creationId xmlns:p14="http://schemas.microsoft.com/office/powerpoint/2010/main" val="2963307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F501D-B2D4-4F94-B423-53312ACDBC31}"/>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6095999" cy="6858000"/>
          </a:xfrm>
          <a:prstGeom prst="rect">
            <a:avLst/>
          </a:prstGeom>
        </p:spPr>
      </p:pic>
      <p:pic>
        <p:nvPicPr>
          <p:cNvPr id="7" name="Picture 6">
            <a:extLst>
              <a:ext uri="{FF2B5EF4-FFF2-40B4-BE49-F238E27FC236}">
                <a16:creationId xmlns:a16="http://schemas.microsoft.com/office/drawing/2014/main" id="{7675A0EA-0448-489C-97CD-6E6FF17ADC3F}"/>
              </a:ext>
            </a:extLst>
          </p:cNvPr>
          <p:cNvPicPr>
            <a:picLocks noChangeAspect="1"/>
          </p:cNvPicPr>
          <p:nvPr/>
        </p:nvPicPr>
        <p:blipFill rotWithShape="1">
          <a:blip r:embed="rId4">
            <a:extLst>
              <a:ext uri="{28A0092B-C50C-407E-A947-70E740481C1C}">
                <a14:useLocalDpi xmlns:a14="http://schemas.microsoft.com/office/drawing/2010/main" val="0"/>
              </a:ext>
            </a:extLst>
          </a:blip>
          <a:srcRect t="15625"/>
          <a:stretch/>
        </p:blipFill>
        <p:spPr>
          <a:xfrm>
            <a:off x="6095999" y="0"/>
            <a:ext cx="6096001" cy="6858000"/>
          </a:xfrm>
          <a:prstGeom prst="rect">
            <a:avLst/>
          </a:prstGeom>
        </p:spPr>
      </p:pic>
      <p:sp>
        <p:nvSpPr>
          <p:cNvPr id="9" name="TextBox 8">
            <a:extLst>
              <a:ext uri="{FF2B5EF4-FFF2-40B4-BE49-F238E27FC236}">
                <a16:creationId xmlns:a16="http://schemas.microsoft.com/office/drawing/2014/main" id="{8EE7439C-04EC-4387-AF3D-C449766A9942}"/>
              </a:ext>
            </a:extLst>
          </p:cNvPr>
          <p:cNvSpPr txBox="1"/>
          <p:nvPr/>
        </p:nvSpPr>
        <p:spPr>
          <a:xfrm>
            <a:off x="426720" y="375920"/>
            <a:ext cx="4280747" cy="646986"/>
          </a:xfrm>
          <a:prstGeom prst="flowChartAlternateProcess">
            <a:avLst/>
          </a:prstGeom>
          <a:solidFill>
            <a:srgbClr val="B7B8BA">
              <a:alpha val="70000"/>
            </a:srgbClr>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Candidate Treatments</a:t>
            </a:r>
          </a:p>
        </p:txBody>
      </p:sp>
    </p:spTree>
    <p:extLst>
      <p:ext uri="{BB962C8B-B14F-4D97-AF65-F5344CB8AC3E}">
        <p14:creationId xmlns:p14="http://schemas.microsoft.com/office/powerpoint/2010/main" val="39225977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ada13010-78e5-464b-be93-da843a8c13e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43478D66387AB4184F533B2AB5DC2D5" ma:contentTypeVersion="16" ma:contentTypeDescription="Create a new document." ma:contentTypeScope="" ma:versionID="bcd7f014d6a51028879c268c47f72b73">
  <xsd:schema xmlns:xsd="http://www.w3.org/2001/XMLSchema" xmlns:xs="http://www.w3.org/2001/XMLSchema" xmlns:p="http://schemas.microsoft.com/office/2006/metadata/properties" xmlns:ns3="ada13010-78e5-464b-be93-da843a8c13e3" xmlns:ns4="d5b34a40-6e39-4cf2-85f5-a7d2317ac2e2" targetNamespace="http://schemas.microsoft.com/office/2006/metadata/properties" ma:root="true" ma:fieldsID="67c9268e868bc76001da2afbe8699166" ns3:_="" ns4:_="">
    <xsd:import namespace="ada13010-78e5-464b-be93-da843a8c13e3"/>
    <xsd:import namespace="d5b34a40-6e39-4cf2-85f5-a7d2317ac2e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ServiceLocation"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a13010-78e5-464b-be93-da843a8c13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b34a40-6e39-4cf2-85f5-a7d2317ac2e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D6E82F-A4BC-483E-9F58-9C39A0A01146}">
  <ds:schemaRefs>
    <ds:schemaRef ds:uri="http://schemas.microsoft.com/office/infopath/2007/PartnerControls"/>
    <ds:schemaRef ds:uri="http://purl.org/dc/elements/1.1/"/>
    <ds:schemaRef ds:uri="ada13010-78e5-464b-be93-da843a8c13e3"/>
    <ds:schemaRef ds:uri="http://schemas.microsoft.com/office/2006/documentManagement/types"/>
    <ds:schemaRef ds:uri="http://www.w3.org/XML/1998/namespace"/>
    <ds:schemaRef ds:uri="http://purl.org/dc/terms/"/>
    <ds:schemaRef ds:uri="http://schemas.microsoft.com/office/2006/metadata/properties"/>
    <ds:schemaRef ds:uri="http://schemas.openxmlformats.org/package/2006/metadata/core-properties"/>
    <ds:schemaRef ds:uri="d5b34a40-6e39-4cf2-85f5-a7d2317ac2e2"/>
    <ds:schemaRef ds:uri="http://purl.org/dc/dcmitype/"/>
  </ds:schemaRefs>
</ds:datastoreItem>
</file>

<file path=customXml/itemProps2.xml><?xml version="1.0" encoding="utf-8"?>
<ds:datastoreItem xmlns:ds="http://schemas.openxmlformats.org/officeDocument/2006/customXml" ds:itemID="{3F844E23-5B88-4199-96F0-FB2E452CBD28}">
  <ds:schemaRefs>
    <ds:schemaRef ds:uri="http://schemas.microsoft.com/sharepoint/v3/contenttype/forms"/>
  </ds:schemaRefs>
</ds:datastoreItem>
</file>

<file path=customXml/itemProps3.xml><?xml version="1.0" encoding="utf-8"?>
<ds:datastoreItem xmlns:ds="http://schemas.openxmlformats.org/officeDocument/2006/customXml" ds:itemID="{1D4BC34C-9516-4765-A5E9-EA2268E153BC}">
  <ds:schemaRefs>
    <ds:schemaRef ds:uri="ada13010-78e5-464b-be93-da843a8c13e3"/>
    <ds:schemaRef ds:uri="d5b34a40-6e39-4cf2-85f5-a7d2317ac2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1655</Words>
  <Application>Microsoft Office PowerPoint</Application>
  <PresentationFormat>Widescreen</PresentationFormat>
  <Paragraphs>167</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Arial Black</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Pene, David</dc:creator>
  <cp:lastModifiedBy>Mei, Jane</cp:lastModifiedBy>
  <cp:revision>1</cp:revision>
  <dcterms:created xsi:type="dcterms:W3CDTF">2023-09-01T00:32:36Z</dcterms:created>
  <dcterms:modified xsi:type="dcterms:W3CDTF">2024-03-12T16:53:04Z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0x010100A43478D66387AB4184F533B2AB5DC2D5</vt:lpwstr>
  </property>
</Properties>
</file>